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45" r:id="rId1"/>
    <p:sldMasterId id="2147483757" r:id="rId2"/>
  </p:sldMasterIdLst>
  <p:notesMasterIdLst>
    <p:notesMasterId r:id="rId38"/>
  </p:notesMasterIdLst>
  <p:sldIdLst>
    <p:sldId id="434" r:id="rId3"/>
    <p:sldId id="435" r:id="rId4"/>
    <p:sldId id="436" r:id="rId5"/>
    <p:sldId id="439" r:id="rId6"/>
    <p:sldId id="491" r:id="rId7"/>
    <p:sldId id="463" r:id="rId8"/>
    <p:sldId id="518" r:id="rId9"/>
    <p:sldId id="503" r:id="rId10"/>
    <p:sldId id="499" r:id="rId11"/>
    <p:sldId id="497" r:id="rId12"/>
    <p:sldId id="500" r:id="rId13"/>
    <p:sldId id="511" r:id="rId14"/>
    <p:sldId id="515" r:id="rId15"/>
    <p:sldId id="448" r:id="rId16"/>
    <p:sldId id="514" r:id="rId17"/>
    <p:sldId id="449" r:id="rId18"/>
    <p:sldId id="484" r:id="rId19"/>
    <p:sldId id="485" r:id="rId20"/>
    <p:sldId id="522" r:id="rId21"/>
    <p:sldId id="440" r:id="rId22"/>
    <p:sldId id="453" r:id="rId23"/>
    <p:sldId id="474" r:id="rId24"/>
    <p:sldId id="475" r:id="rId25"/>
    <p:sldId id="476" r:id="rId26"/>
    <p:sldId id="479" r:id="rId27"/>
    <p:sldId id="478" r:id="rId28"/>
    <p:sldId id="477" r:id="rId29"/>
    <p:sldId id="481" r:id="rId30"/>
    <p:sldId id="516" r:id="rId31"/>
    <p:sldId id="480" r:id="rId32"/>
    <p:sldId id="505" r:id="rId33"/>
    <p:sldId id="517" r:id="rId34"/>
    <p:sldId id="394" r:id="rId35"/>
    <p:sldId id="519" r:id="rId36"/>
    <p:sldId id="521" r:id="rId37"/>
  </p:sldIdLst>
  <p:sldSz cx="9144000" cy="6858000" type="screen4x3"/>
  <p:notesSz cx="6934200" cy="9220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96">
          <p15:clr>
            <a:srgbClr val="A4A3A4"/>
          </p15:clr>
        </p15:guide>
        <p15:guide id="2" pos="3600">
          <p15:clr>
            <a:srgbClr val="A4A3A4"/>
          </p15:clr>
        </p15:guide>
        <p15:guide id="3" orient="horz" pos="2448">
          <p15:clr>
            <a:srgbClr val="A4A3A4"/>
          </p15:clr>
        </p15:guide>
        <p15:guide id="4" orient="horz" pos="768">
          <p15:clr>
            <a:srgbClr val="A4A3A4"/>
          </p15:clr>
        </p15:guide>
        <p15:guide id="5" orient="horz" pos="1296">
          <p15:clr>
            <a:srgbClr val="A4A3A4"/>
          </p15:clr>
        </p15:guide>
        <p15:guide id="6" pos="240">
          <p15:clr>
            <a:srgbClr val="A4A3A4"/>
          </p15:clr>
        </p15:guide>
        <p15:guide id="7" pos="5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dy Lipson" initials="ML" lastIdx="93" clrIdx="0"/>
  <p:cmAuthor id="1" name="Anthony Fiori" initials="AF" lastIdx="54" clrIdx="1"/>
  <p:cmAuthor id="2" name="Connor Bell" initials="CB" lastIdx="4" clrIdx="2"/>
  <p:cmAuthor id="3" name="Lerche, Julia K" initials="LJK" lastIdx="62" clrIdx="3">
    <p:extLst/>
  </p:cmAuthor>
  <p:cmAuthor id="4" name="Goda, Deborah A" initials="GDA" lastIdx="3" clrIdx="4">
    <p:extLst/>
  </p:cmAuthor>
  <p:cmAuthor id="5" name="Morgan Craven" initials="MC" lastIdx="119" clrIdx="5"/>
  <p:cmAuthor id="6" name="Anne Karl" initials="AK" lastIdx="1" clrIdx="6"/>
  <p:cmAuthor id="7" name="Dori Glanz Reyneri" initials="DR" lastIdx="51" clrIdx="7"/>
  <p:cmAuthor id="8" name="Edith Stowe" initials="ES" lastIdx="6" clrIdx="8"/>
  <p:cmAuthor id="9" name="Alisha Reginal" initials="AR" lastIdx="13" clrIdx="9"/>
  <p:cmAuthor id="10" name="Alice Lam" initials="AL" lastIdx="4" clrIdx="10"/>
  <p:cmAuthor id="11" name="Knick, Kelsi A" initials="KKA" lastIdx="27" clrIdx="11"/>
  <p:cmAuthor id="12" name="Manatt Health" initials="MH" lastIdx="0" clrIdx="12"/>
  <p:cmAuthor id="13" name="Arielle Traub" initials="AT" lastIdx="17" clrIdx="13"/>
  <p:cmAuthor id="14" name="McCoy, Keith" initials="MK" lastIdx="24" clrIdx="14">
    <p:extLst/>
  </p:cmAuthor>
  <p:cmAuthor id="15" name="Ludlam, Jay" initials="LJ" lastIdx="4" clrIdx="1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FFB3B3"/>
    <a:srgbClr val="FF8989"/>
    <a:srgbClr val="FFFF00"/>
    <a:srgbClr val="7F9E3F"/>
    <a:srgbClr val="FFD9D9"/>
    <a:srgbClr val="FFE5E5"/>
    <a:srgbClr val="FDF7E9"/>
    <a:srgbClr val="FEFBF4"/>
    <a:srgbClr val="9BB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3" autoAdjust="0"/>
    <p:restoredTop sz="93009" autoAdjust="0"/>
  </p:normalViewPr>
  <p:slideViewPr>
    <p:cSldViewPr>
      <p:cViewPr>
        <p:scale>
          <a:sx n="80" d="100"/>
          <a:sy n="80" d="100"/>
        </p:scale>
        <p:origin x="-2502" y="-810"/>
      </p:cViewPr>
      <p:guideLst>
        <p:guide orient="horz" pos="2496"/>
        <p:guide orient="horz" pos="2448"/>
        <p:guide orient="horz" pos="768"/>
        <p:guide orient="horz" pos="1296"/>
        <p:guide pos="3600"/>
        <p:guide pos="240"/>
        <p:guide pos="5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A09D9-AC09-43EC-8CFF-434E6B86CF6C}"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04A37BD3-3410-4553-B01B-13683B80E66C}">
      <dgm:prSet phldrT="[Text]" custT="1"/>
      <dgm:spPr/>
      <dgm:t>
        <a:bodyPr/>
        <a:lstStyle/>
        <a:p>
          <a:r>
            <a:rPr lang="en-US" sz="2400" dirty="0"/>
            <a:t>NC Medicaid Managed Care</a:t>
          </a:r>
        </a:p>
      </dgm:t>
    </dgm:pt>
    <dgm:pt modelId="{3F46EE9E-17AB-4B43-840D-4BFA84E458A0}" type="parTrans" cxnId="{03748B31-5720-44E0-9ECC-4B7EF40E9575}">
      <dgm:prSet/>
      <dgm:spPr/>
      <dgm:t>
        <a:bodyPr/>
        <a:lstStyle/>
        <a:p>
          <a:endParaRPr lang="en-US"/>
        </a:p>
      </dgm:t>
    </dgm:pt>
    <dgm:pt modelId="{9DF88028-BA65-4048-AB57-6728ACD47C60}" type="sibTrans" cxnId="{03748B31-5720-44E0-9ECC-4B7EF40E9575}">
      <dgm:prSet/>
      <dgm:spPr/>
      <dgm:t>
        <a:bodyPr/>
        <a:lstStyle/>
        <a:p>
          <a:endParaRPr lang="en-US"/>
        </a:p>
      </dgm:t>
    </dgm:pt>
    <dgm:pt modelId="{ABE8B8AA-A8D0-4F03-AF1F-AD9E0FCADAA2}">
      <dgm:prSet phldrT="[Text]" custT="1"/>
      <dgm:spPr/>
      <dgm:t>
        <a:bodyPr anchor="ctr"/>
        <a:lstStyle/>
        <a:p>
          <a:r>
            <a:rPr lang="en-US" sz="1750" dirty="0"/>
            <a:t>Name for </a:t>
          </a:r>
          <a:r>
            <a:rPr lang="en-US" sz="1750" i="1" u="sng" dirty="0"/>
            <a:t>new</a:t>
          </a:r>
          <a:r>
            <a:rPr lang="en-US" sz="1750" i="0" dirty="0"/>
            <a:t> Medicaid program</a:t>
          </a:r>
          <a:endParaRPr lang="en-US" sz="1750" dirty="0"/>
        </a:p>
      </dgm:t>
    </dgm:pt>
    <dgm:pt modelId="{1310611F-947D-453F-AFD3-CF77934042CD}" type="parTrans" cxnId="{D311920E-FA23-4DC1-BE67-440CD48D556A}">
      <dgm:prSet/>
      <dgm:spPr/>
      <dgm:t>
        <a:bodyPr/>
        <a:lstStyle/>
        <a:p>
          <a:endParaRPr lang="en-US"/>
        </a:p>
      </dgm:t>
    </dgm:pt>
    <dgm:pt modelId="{0A8D6597-4142-4D5B-964B-0213574F3775}" type="sibTrans" cxnId="{D311920E-FA23-4DC1-BE67-440CD48D556A}">
      <dgm:prSet/>
      <dgm:spPr/>
      <dgm:t>
        <a:bodyPr/>
        <a:lstStyle/>
        <a:p>
          <a:endParaRPr lang="en-US"/>
        </a:p>
      </dgm:t>
    </dgm:pt>
    <dgm:pt modelId="{782A9456-0823-44FC-9ABF-10D46106BA40}">
      <dgm:prSet phldrT="[Text]" custT="1"/>
      <dgm:spPr/>
      <dgm:t>
        <a:bodyPr/>
        <a:lstStyle/>
        <a:p>
          <a:r>
            <a:rPr lang="en-US" sz="2800" dirty="0"/>
            <a:t>NC Medicaid Direct</a:t>
          </a:r>
        </a:p>
      </dgm:t>
    </dgm:pt>
    <dgm:pt modelId="{1D392725-710E-4A19-AF20-72E4C285FD19}" type="parTrans" cxnId="{008D83E8-DC89-4EFA-B500-865203197B3C}">
      <dgm:prSet/>
      <dgm:spPr/>
      <dgm:t>
        <a:bodyPr/>
        <a:lstStyle/>
        <a:p>
          <a:endParaRPr lang="en-US"/>
        </a:p>
      </dgm:t>
    </dgm:pt>
    <dgm:pt modelId="{2BBFAF93-ACFA-4426-8CE4-6E8FD4D0D0E4}" type="sibTrans" cxnId="{008D83E8-DC89-4EFA-B500-865203197B3C}">
      <dgm:prSet/>
      <dgm:spPr/>
      <dgm:t>
        <a:bodyPr/>
        <a:lstStyle/>
        <a:p>
          <a:endParaRPr lang="en-US"/>
        </a:p>
      </dgm:t>
    </dgm:pt>
    <dgm:pt modelId="{92B03DD4-5B5F-4639-A5B4-880D0C5EE0C3}">
      <dgm:prSet phldrT="[Text]" custT="1"/>
      <dgm:spPr/>
      <dgm:t>
        <a:bodyPr anchor="ctr"/>
        <a:lstStyle/>
        <a:p>
          <a:r>
            <a:rPr lang="en-US" sz="1750" dirty="0"/>
            <a:t>Offered by </a:t>
          </a:r>
          <a:r>
            <a:rPr lang="en-US" sz="1750" b="0" u="none" dirty="0"/>
            <a:t>“</a:t>
          </a:r>
          <a:r>
            <a:rPr lang="en-US" sz="1750" b="1" u="none" dirty="0"/>
            <a:t>health plans</a:t>
          </a:r>
          <a:r>
            <a:rPr lang="en-US" sz="1750" b="0" u="none" dirty="0"/>
            <a:t>”*</a:t>
          </a:r>
          <a:endParaRPr lang="en-US" sz="1750" dirty="0">
            <a:solidFill>
              <a:srgbClr val="FF0000"/>
            </a:solidFill>
          </a:endParaRPr>
        </a:p>
      </dgm:t>
    </dgm:pt>
    <dgm:pt modelId="{22B24718-C340-4D33-BC32-5FDC44CA8435}" type="parTrans" cxnId="{FC0AC978-32CB-4CDD-8901-4E697E1D8F28}">
      <dgm:prSet/>
      <dgm:spPr/>
      <dgm:t>
        <a:bodyPr/>
        <a:lstStyle/>
        <a:p>
          <a:endParaRPr lang="en-US"/>
        </a:p>
      </dgm:t>
    </dgm:pt>
    <dgm:pt modelId="{4F25A3AC-DE62-472A-AA8E-682C978A1121}" type="sibTrans" cxnId="{FC0AC978-32CB-4CDD-8901-4E697E1D8F28}">
      <dgm:prSet/>
      <dgm:spPr/>
      <dgm:t>
        <a:bodyPr/>
        <a:lstStyle/>
        <a:p>
          <a:endParaRPr lang="en-US"/>
        </a:p>
      </dgm:t>
    </dgm:pt>
    <dgm:pt modelId="{9B47010F-F2E6-4011-803E-29D5E04A1998}">
      <dgm:prSet phldrT="[Text]" custT="1"/>
      <dgm:spPr/>
      <dgm:t>
        <a:bodyPr anchor="ctr"/>
        <a:lstStyle/>
        <a:p>
          <a:r>
            <a:rPr lang="en-US" sz="1750" b="0" i="0" u="none" dirty="0"/>
            <a:t>One</a:t>
          </a:r>
          <a:r>
            <a:rPr lang="en-US" sz="1750" i="0" dirty="0"/>
            <a:t> health plan for </a:t>
          </a:r>
          <a:r>
            <a:rPr lang="en-US" sz="1750" i="0" dirty="0">
              <a:solidFill>
                <a:schemeClr val="tx1"/>
              </a:solidFill>
            </a:rPr>
            <a:t>most </a:t>
          </a:r>
          <a:r>
            <a:rPr lang="en-US" sz="1750" i="0" dirty="0"/>
            <a:t>health </a:t>
          </a:r>
          <a:r>
            <a:rPr lang="en-US" sz="1750" i="0" dirty="0" smtClean="0"/>
            <a:t>services, including                    physical </a:t>
          </a:r>
          <a:r>
            <a:rPr lang="en-US" sz="1750" i="0" dirty="0"/>
            <a:t>health, behavioral health, </a:t>
          </a:r>
          <a:r>
            <a:rPr lang="en-US" sz="1750" i="0" dirty="0">
              <a:solidFill>
                <a:schemeClr val="tx1"/>
              </a:solidFill>
            </a:rPr>
            <a:t>pharmacy</a:t>
          </a:r>
          <a:endParaRPr lang="en-US" sz="1750" dirty="0">
            <a:solidFill>
              <a:srgbClr val="FF0000"/>
            </a:solidFill>
          </a:endParaRPr>
        </a:p>
      </dgm:t>
    </dgm:pt>
    <dgm:pt modelId="{B8FCC993-EDCD-4DE9-A7ED-B8CB23387D9B}" type="sibTrans" cxnId="{EE029A2E-9932-4E98-A80B-A26A996162CA}">
      <dgm:prSet/>
      <dgm:spPr/>
      <dgm:t>
        <a:bodyPr/>
        <a:lstStyle/>
        <a:p>
          <a:endParaRPr lang="en-US"/>
        </a:p>
      </dgm:t>
    </dgm:pt>
    <dgm:pt modelId="{DB5B1A77-C821-42F5-A7F1-ABFC2335100F}" type="parTrans" cxnId="{EE029A2E-9932-4E98-A80B-A26A996162CA}">
      <dgm:prSet/>
      <dgm:spPr/>
      <dgm:t>
        <a:bodyPr/>
        <a:lstStyle/>
        <a:p>
          <a:endParaRPr lang="en-US"/>
        </a:p>
      </dgm:t>
    </dgm:pt>
    <dgm:pt modelId="{61BF299D-D72A-451A-8CFA-251EA6123300}">
      <dgm:prSet phldrT="[Text]" custT="1"/>
      <dgm:spPr/>
      <dgm:t>
        <a:bodyPr anchor="ctr"/>
        <a:lstStyle/>
        <a:p>
          <a:r>
            <a:rPr lang="en-US" sz="1700" dirty="0" smtClean="0"/>
            <a:t>New name for </a:t>
          </a:r>
          <a:r>
            <a:rPr lang="en-US" sz="1700" i="1" u="sng" dirty="0" smtClean="0"/>
            <a:t>current</a:t>
          </a:r>
          <a:r>
            <a:rPr lang="en-US" sz="1700" dirty="0" smtClean="0"/>
            <a:t> Medicaid fee-for-service program </a:t>
          </a:r>
          <a:endParaRPr lang="en-US" sz="1700" strike="sngStrike" dirty="0">
            <a:solidFill>
              <a:schemeClr val="tx1"/>
            </a:solidFill>
          </a:endParaRPr>
        </a:p>
      </dgm:t>
    </dgm:pt>
    <dgm:pt modelId="{E100DB4B-29CE-4FD0-A260-E3FFCA834E41}" type="sibTrans" cxnId="{255CF4C6-1310-430C-9FD1-28ED0FFDFA4B}">
      <dgm:prSet/>
      <dgm:spPr/>
      <dgm:t>
        <a:bodyPr/>
        <a:lstStyle/>
        <a:p>
          <a:endParaRPr lang="en-US"/>
        </a:p>
      </dgm:t>
    </dgm:pt>
    <dgm:pt modelId="{C114ECA6-7D2E-4E6A-ABAC-2F995273301E}" type="parTrans" cxnId="{255CF4C6-1310-430C-9FD1-28ED0FFDFA4B}">
      <dgm:prSet/>
      <dgm:spPr/>
      <dgm:t>
        <a:bodyPr/>
        <a:lstStyle/>
        <a:p>
          <a:endParaRPr lang="en-US"/>
        </a:p>
      </dgm:t>
    </dgm:pt>
    <dgm:pt modelId="{B0D357CA-5983-40E5-B1BD-C391A4783AC6}">
      <dgm:prSet custT="1"/>
      <dgm:spPr/>
      <dgm:t>
        <a:bodyPr anchor="ctr"/>
        <a:lstStyle/>
        <a:p>
          <a:r>
            <a:rPr lang="en-US" sz="1700" smtClean="0"/>
            <a:t>Provides many of the same health services as in health plans</a:t>
          </a:r>
          <a:endParaRPr lang="en-US" sz="1700" strike="sngStrike" dirty="0">
            <a:solidFill>
              <a:srgbClr val="FF0000"/>
            </a:solidFill>
          </a:endParaRPr>
        </a:p>
      </dgm:t>
    </dgm:pt>
    <dgm:pt modelId="{61AD8D6C-D8AA-433D-9CA2-41D64E680B8A}" type="parTrans" cxnId="{165CE215-2863-4732-9C24-5199C42F5A5C}">
      <dgm:prSet/>
      <dgm:spPr/>
      <dgm:t>
        <a:bodyPr/>
        <a:lstStyle/>
        <a:p>
          <a:endParaRPr lang="en-US"/>
        </a:p>
      </dgm:t>
    </dgm:pt>
    <dgm:pt modelId="{67ACBA62-89DC-4047-BC4C-8246A329266A}" type="sibTrans" cxnId="{165CE215-2863-4732-9C24-5199C42F5A5C}">
      <dgm:prSet/>
      <dgm:spPr/>
      <dgm:t>
        <a:bodyPr/>
        <a:lstStyle/>
        <a:p>
          <a:endParaRPr lang="en-US"/>
        </a:p>
      </dgm:t>
    </dgm:pt>
    <dgm:pt modelId="{457AB142-C7D2-4832-915A-FCC894E41001}">
      <dgm:prSet custT="1"/>
      <dgm:spPr/>
      <dgm:t>
        <a:bodyPr anchor="ctr"/>
        <a:lstStyle/>
        <a:p>
          <a:r>
            <a:rPr lang="en-US" sz="1700" dirty="0" smtClean="0"/>
            <a:t>LME-</a:t>
          </a:r>
          <a:r>
            <a:rPr lang="en-US" sz="1700" dirty="0" err="1" smtClean="0"/>
            <a:t>MCOs</a:t>
          </a:r>
          <a:r>
            <a:rPr lang="en-US" sz="1700" dirty="0" smtClean="0"/>
            <a:t> will continue to provide some services for people in NC Medicaid Direct who have a mental illness, substance use disorder, I/DD, or </a:t>
          </a:r>
          <a:r>
            <a:rPr lang="en-US" sz="1700" dirty="0" err="1" smtClean="0"/>
            <a:t>TBI</a:t>
          </a:r>
          <a:r>
            <a:rPr lang="en-US" sz="1700" dirty="0" smtClean="0"/>
            <a:t>; some of these services are not available in NC Medicaid Managed Care.</a:t>
          </a:r>
          <a:endParaRPr lang="en-US" sz="1700" dirty="0"/>
        </a:p>
      </dgm:t>
    </dgm:pt>
    <dgm:pt modelId="{D6424B14-EA35-41AC-BB35-36B1DF1794EC}" type="parTrans" cxnId="{19E0A085-F62B-44EF-BE7E-5534DD2183A9}">
      <dgm:prSet/>
      <dgm:spPr/>
      <dgm:t>
        <a:bodyPr/>
        <a:lstStyle/>
        <a:p>
          <a:endParaRPr lang="en-US"/>
        </a:p>
      </dgm:t>
    </dgm:pt>
    <dgm:pt modelId="{C1CDFEF9-0213-4523-989C-6EA561791B32}" type="sibTrans" cxnId="{19E0A085-F62B-44EF-BE7E-5534DD2183A9}">
      <dgm:prSet/>
      <dgm:spPr/>
      <dgm:t>
        <a:bodyPr/>
        <a:lstStyle/>
        <a:p>
          <a:endParaRPr lang="en-US"/>
        </a:p>
      </dgm:t>
    </dgm:pt>
    <dgm:pt modelId="{51CAE74F-5EE0-4212-A322-0863373713E1}" type="pres">
      <dgm:prSet presAssocID="{439A09D9-AC09-43EC-8CFF-434E6B86CF6C}" presName="Name0" presStyleCnt="0">
        <dgm:presLayoutVars>
          <dgm:dir/>
          <dgm:animLvl val="lvl"/>
          <dgm:resizeHandles/>
        </dgm:presLayoutVars>
      </dgm:prSet>
      <dgm:spPr/>
      <dgm:t>
        <a:bodyPr/>
        <a:lstStyle/>
        <a:p>
          <a:endParaRPr lang="en-US"/>
        </a:p>
      </dgm:t>
    </dgm:pt>
    <dgm:pt modelId="{6BD0F49E-9309-4677-B850-67413D52F092}" type="pres">
      <dgm:prSet presAssocID="{04A37BD3-3410-4553-B01B-13683B80E66C}" presName="linNode" presStyleCnt="0"/>
      <dgm:spPr/>
    </dgm:pt>
    <dgm:pt modelId="{AD016113-9795-4540-801A-A8884B829AA6}" type="pres">
      <dgm:prSet presAssocID="{04A37BD3-3410-4553-B01B-13683B80E66C}" presName="parentShp" presStyleLbl="node1" presStyleIdx="0" presStyleCnt="2" custScaleX="55184">
        <dgm:presLayoutVars>
          <dgm:bulletEnabled val="1"/>
        </dgm:presLayoutVars>
      </dgm:prSet>
      <dgm:spPr/>
      <dgm:t>
        <a:bodyPr/>
        <a:lstStyle/>
        <a:p>
          <a:endParaRPr lang="en-US"/>
        </a:p>
      </dgm:t>
    </dgm:pt>
    <dgm:pt modelId="{83502D5D-97E5-461F-87F5-4ACF26FCEEBC}" type="pres">
      <dgm:prSet presAssocID="{04A37BD3-3410-4553-B01B-13683B80E66C}" presName="childShp" presStyleLbl="bgAccFollowNode1" presStyleIdx="0" presStyleCnt="2" custScaleX="121633" custScaleY="105055">
        <dgm:presLayoutVars>
          <dgm:bulletEnabled val="1"/>
        </dgm:presLayoutVars>
      </dgm:prSet>
      <dgm:spPr/>
      <dgm:t>
        <a:bodyPr/>
        <a:lstStyle/>
        <a:p>
          <a:endParaRPr lang="en-US"/>
        </a:p>
      </dgm:t>
    </dgm:pt>
    <dgm:pt modelId="{862130A0-A128-4147-B4E3-433E8ED3DB5A}" type="pres">
      <dgm:prSet presAssocID="{9DF88028-BA65-4048-AB57-6728ACD47C60}" presName="spacing" presStyleCnt="0"/>
      <dgm:spPr/>
    </dgm:pt>
    <dgm:pt modelId="{9CB4105E-B219-4F8D-A6F6-859CD6B0DC05}" type="pres">
      <dgm:prSet presAssocID="{782A9456-0823-44FC-9ABF-10D46106BA40}" presName="linNode" presStyleCnt="0"/>
      <dgm:spPr/>
    </dgm:pt>
    <dgm:pt modelId="{852D1964-4657-49EE-A9E5-BF5174D9E191}" type="pres">
      <dgm:prSet presAssocID="{782A9456-0823-44FC-9ABF-10D46106BA40}" presName="parentShp" presStyleLbl="node1" presStyleIdx="1" presStyleCnt="2" custScaleX="55184">
        <dgm:presLayoutVars>
          <dgm:bulletEnabled val="1"/>
        </dgm:presLayoutVars>
      </dgm:prSet>
      <dgm:spPr/>
      <dgm:t>
        <a:bodyPr/>
        <a:lstStyle/>
        <a:p>
          <a:endParaRPr lang="en-US"/>
        </a:p>
      </dgm:t>
    </dgm:pt>
    <dgm:pt modelId="{321E40CD-0821-4349-B52A-BE8320370332}" type="pres">
      <dgm:prSet presAssocID="{782A9456-0823-44FC-9ABF-10D46106BA40}" presName="childShp" presStyleLbl="bgAccFollowNode1" presStyleIdx="1" presStyleCnt="2" custScaleX="121633" custScaleY="125550">
        <dgm:presLayoutVars>
          <dgm:bulletEnabled val="1"/>
        </dgm:presLayoutVars>
      </dgm:prSet>
      <dgm:spPr/>
      <dgm:t>
        <a:bodyPr/>
        <a:lstStyle/>
        <a:p>
          <a:endParaRPr lang="en-US"/>
        </a:p>
      </dgm:t>
    </dgm:pt>
  </dgm:ptLst>
  <dgm:cxnLst>
    <dgm:cxn modelId="{48A217F4-C535-4993-8083-C601B53C806C}" type="presOf" srcId="{439A09D9-AC09-43EC-8CFF-434E6B86CF6C}" destId="{51CAE74F-5EE0-4212-A322-0863373713E1}" srcOrd="0" destOrd="0" presId="urn:microsoft.com/office/officeart/2005/8/layout/vList6"/>
    <dgm:cxn modelId="{93EA4D95-9B3A-49EB-A24F-82A5CE5F879E}" type="presOf" srcId="{ABE8B8AA-A8D0-4F03-AF1F-AD9E0FCADAA2}" destId="{83502D5D-97E5-461F-87F5-4ACF26FCEEBC}" srcOrd="0" destOrd="0" presId="urn:microsoft.com/office/officeart/2005/8/layout/vList6"/>
    <dgm:cxn modelId="{008D83E8-DC89-4EFA-B500-865203197B3C}" srcId="{439A09D9-AC09-43EC-8CFF-434E6B86CF6C}" destId="{782A9456-0823-44FC-9ABF-10D46106BA40}" srcOrd="1" destOrd="0" parTransId="{1D392725-710E-4A19-AF20-72E4C285FD19}" sibTransId="{2BBFAF93-ACFA-4426-8CE4-6E8FD4D0D0E4}"/>
    <dgm:cxn modelId="{165CE215-2863-4732-9C24-5199C42F5A5C}" srcId="{782A9456-0823-44FC-9ABF-10D46106BA40}" destId="{B0D357CA-5983-40E5-B1BD-C391A4783AC6}" srcOrd="1" destOrd="0" parTransId="{61AD8D6C-D8AA-433D-9CA2-41D64E680B8A}" sibTransId="{67ACBA62-89DC-4047-BC4C-8246A329266A}"/>
    <dgm:cxn modelId="{FC0AC978-32CB-4CDD-8901-4E697E1D8F28}" srcId="{04A37BD3-3410-4553-B01B-13683B80E66C}" destId="{92B03DD4-5B5F-4639-A5B4-880D0C5EE0C3}" srcOrd="1" destOrd="0" parTransId="{22B24718-C340-4D33-BC32-5FDC44CA8435}" sibTransId="{4F25A3AC-DE62-472A-AA8E-682C978A1121}"/>
    <dgm:cxn modelId="{C94D1EB4-8C0D-4CA5-971B-563F5DD448D9}" type="presOf" srcId="{782A9456-0823-44FC-9ABF-10D46106BA40}" destId="{852D1964-4657-49EE-A9E5-BF5174D9E191}" srcOrd="0" destOrd="0" presId="urn:microsoft.com/office/officeart/2005/8/layout/vList6"/>
    <dgm:cxn modelId="{23B9B2B3-07C7-4319-AD04-57FF08494FBE}" type="presOf" srcId="{457AB142-C7D2-4832-915A-FCC894E41001}" destId="{321E40CD-0821-4349-B52A-BE8320370332}" srcOrd="0" destOrd="2" presId="urn:microsoft.com/office/officeart/2005/8/layout/vList6"/>
    <dgm:cxn modelId="{D8868D7D-935B-4A73-BEC0-F800B8BE65EB}" type="presOf" srcId="{61BF299D-D72A-451A-8CFA-251EA6123300}" destId="{321E40CD-0821-4349-B52A-BE8320370332}" srcOrd="0" destOrd="0" presId="urn:microsoft.com/office/officeart/2005/8/layout/vList6"/>
    <dgm:cxn modelId="{20699DDF-6001-400E-870B-02A8CCB3E84C}" type="presOf" srcId="{9B47010F-F2E6-4011-803E-29D5E04A1998}" destId="{83502D5D-97E5-461F-87F5-4ACF26FCEEBC}" srcOrd="0" destOrd="2" presId="urn:microsoft.com/office/officeart/2005/8/layout/vList6"/>
    <dgm:cxn modelId="{E5B9DFC4-1C80-4D0D-9651-CA8317126951}" type="presOf" srcId="{B0D357CA-5983-40E5-B1BD-C391A4783AC6}" destId="{321E40CD-0821-4349-B52A-BE8320370332}" srcOrd="0" destOrd="1" presId="urn:microsoft.com/office/officeart/2005/8/layout/vList6"/>
    <dgm:cxn modelId="{EE029A2E-9932-4E98-A80B-A26A996162CA}" srcId="{04A37BD3-3410-4553-B01B-13683B80E66C}" destId="{9B47010F-F2E6-4011-803E-29D5E04A1998}" srcOrd="2" destOrd="0" parTransId="{DB5B1A77-C821-42F5-A7F1-ABFC2335100F}" sibTransId="{B8FCC993-EDCD-4DE9-A7ED-B8CB23387D9B}"/>
    <dgm:cxn modelId="{19E0A085-F62B-44EF-BE7E-5534DD2183A9}" srcId="{782A9456-0823-44FC-9ABF-10D46106BA40}" destId="{457AB142-C7D2-4832-915A-FCC894E41001}" srcOrd="2" destOrd="0" parTransId="{D6424B14-EA35-41AC-BB35-36B1DF1794EC}" sibTransId="{C1CDFEF9-0213-4523-989C-6EA561791B32}"/>
    <dgm:cxn modelId="{D311920E-FA23-4DC1-BE67-440CD48D556A}" srcId="{04A37BD3-3410-4553-B01B-13683B80E66C}" destId="{ABE8B8AA-A8D0-4F03-AF1F-AD9E0FCADAA2}" srcOrd="0" destOrd="0" parTransId="{1310611F-947D-453F-AFD3-CF77934042CD}" sibTransId="{0A8D6597-4142-4D5B-964B-0213574F3775}"/>
    <dgm:cxn modelId="{03748B31-5720-44E0-9ECC-4B7EF40E9575}" srcId="{439A09D9-AC09-43EC-8CFF-434E6B86CF6C}" destId="{04A37BD3-3410-4553-B01B-13683B80E66C}" srcOrd="0" destOrd="0" parTransId="{3F46EE9E-17AB-4B43-840D-4BFA84E458A0}" sibTransId="{9DF88028-BA65-4048-AB57-6728ACD47C60}"/>
    <dgm:cxn modelId="{8D425B60-1324-46BC-90B9-2F585993A7B6}" type="presOf" srcId="{04A37BD3-3410-4553-B01B-13683B80E66C}" destId="{AD016113-9795-4540-801A-A8884B829AA6}" srcOrd="0" destOrd="0" presId="urn:microsoft.com/office/officeart/2005/8/layout/vList6"/>
    <dgm:cxn modelId="{D38987F5-54FD-4B42-8584-35C82B78228D}" type="presOf" srcId="{92B03DD4-5B5F-4639-A5B4-880D0C5EE0C3}" destId="{83502D5D-97E5-461F-87F5-4ACF26FCEEBC}" srcOrd="0" destOrd="1" presId="urn:microsoft.com/office/officeart/2005/8/layout/vList6"/>
    <dgm:cxn modelId="{255CF4C6-1310-430C-9FD1-28ED0FFDFA4B}" srcId="{782A9456-0823-44FC-9ABF-10D46106BA40}" destId="{61BF299D-D72A-451A-8CFA-251EA6123300}" srcOrd="0" destOrd="0" parTransId="{C114ECA6-7D2E-4E6A-ABAC-2F995273301E}" sibTransId="{E100DB4B-29CE-4FD0-A260-E3FFCA834E41}"/>
    <dgm:cxn modelId="{4D1EC7D7-B62A-4505-B312-B374E882FE6A}" type="presParOf" srcId="{51CAE74F-5EE0-4212-A322-0863373713E1}" destId="{6BD0F49E-9309-4677-B850-67413D52F092}" srcOrd="0" destOrd="0" presId="urn:microsoft.com/office/officeart/2005/8/layout/vList6"/>
    <dgm:cxn modelId="{8B19EBED-EC62-4157-B37B-161F30AA9756}" type="presParOf" srcId="{6BD0F49E-9309-4677-B850-67413D52F092}" destId="{AD016113-9795-4540-801A-A8884B829AA6}" srcOrd="0" destOrd="0" presId="urn:microsoft.com/office/officeart/2005/8/layout/vList6"/>
    <dgm:cxn modelId="{E5DBB1EE-229E-4050-9C84-0B311C72A225}" type="presParOf" srcId="{6BD0F49E-9309-4677-B850-67413D52F092}" destId="{83502D5D-97E5-461F-87F5-4ACF26FCEEBC}" srcOrd="1" destOrd="0" presId="urn:microsoft.com/office/officeart/2005/8/layout/vList6"/>
    <dgm:cxn modelId="{264DDD12-0EAF-481D-ACE6-C72EBAB3F2B4}" type="presParOf" srcId="{51CAE74F-5EE0-4212-A322-0863373713E1}" destId="{862130A0-A128-4147-B4E3-433E8ED3DB5A}" srcOrd="1" destOrd="0" presId="urn:microsoft.com/office/officeart/2005/8/layout/vList6"/>
    <dgm:cxn modelId="{8FC3B9E0-5D3B-40B3-BC4F-62063F4126D1}" type="presParOf" srcId="{51CAE74F-5EE0-4212-A322-0863373713E1}" destId="{9CB4105E-B219-4F8D-A6F6-859CD6B0DC05}" srcOrd="2" destOrd="0" presId="urn:microsoft.com/office/officeart/2005/8/layout/vList6"/>
    <dgm:cxn modelId="{F7341DE0-3606-4CA0-83BD-6B9A65AACAAB}" type="presParOf" srcId="{9CB4105E-B219-4F8D-A6F6-859CD6B0DC05}" destId="{852D1964-4657-49EE-A9E5-BF5174D9E191}" srcOrd="0" destOrd="0" presId="urn:microsoft.com/office/officeart/2005/8/layout/vList6"/>
    <dgm:cxn modelId="{40C40794-D23A-4435-8BED-30BE9528C40C}" type="presParOf" srcId="{9CB4105E-B219-4F8D-A6F6-859CD6B0DC05}" destId="{321E40CD-0821-4349-B52A-BE8320370332}"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64462B-EAEC-4ABF-8D22-F018A7EACEF3}"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06B4CCC5-AFF9-49EF-B386-C5527196BEAD}">
      <dgm:prSet phldrT="[Text]" custT="1"/>
      <dgm:spPr/>
      <dgm:t>
        <a:bodyPr/>
        <a:lstStyle/>
        <a:p>
          <a:r>
            <a:rPr lang="en-US" sz="2150" b="0" dirty="0"/>
            <a:t>Notice letters were sent to </a:t>
          </a:r>
          <a:r>
            <a:rPr lang="en-US" sz="2150" b="1" u="sng" dirty="0"/>
            <a:t>most people</a:t>
          </a:r>
          <a:r>
            <a:rPr lang="en-US" sz="2150" b="0" dirty="0"/>
            <a:t> who currently receive Medicaid</a:t>
          </a:r>
        </a:p>
      </dgm:t>
    </dgm:pt>
    <dgm:pt modelId="{98C89AF5-44CC-4EBA-B4C2-337D18B0D3BC}" type="parTrans" cxnId="{7D4B6BE9-3E10-4658-9A97-3B42270EA951}">
      <dgm:prSet/>
      <dgm:spPr/>
      <dgm:t>
        <a:bodyPr/>
        <a:lstStyle/>
        <a:p>
          <a:endParaRPr lang="en-US" sz="2150" b="0"/>
        </a:p>
      </dgm:t>
    </dgm:pt>
    <dgm:pt modelId="{73EEEE74-4FF4-4A2A-9FA0-FC73FCDA3EDB}" type="sibTrans" cxnId="{7D4B6BE9-3E10-4658-9A97-3B42270EA951}">
      <dgm:prSet/>
      <dgm:spPr/>
      <dgm:t>
        <a:bodyPr/>
        <a:lstStyle/>
        <a:p>
          <a:endParaRPr lang="en-US" sz="2150" b="0"/>
        </a:p>
      </dgm:t>
    </dgm:pt>
    <dgm:pt modelId="{147949C9-4983-4021-AD35-4439F6B75C03}">
      <dgm:prSet phldrT="[Text]" custT="1"/>
      <dgm:spPr/>
      <dgm:t>
        <a:bodyPr/>
        <a:lstStyle/>
        <a:p>
          <a:r>
            <a:rPr lang="en-US" sz="2150" b="0" dirty="0"/>
            <a:t>Everyone received a </a:t>
          </a:r>
          <a:r>
            <a:rPr lang="en-US" sz="2150" b="1" u="sng" dirty="0"/>
            <a:t>different type of letter</a:t>
          </a:r>
          <a:r>
            <a:rPr lang="en-US" sz="2150" b="0" dirty="0"/>
            <a:t>, depending on their situation</a:t>
          </a:r>
        </a:p>
      </dgm:t>
    </dgm:pt>
    <dgm:pt modelId="{EEC05069-99DF-4032-A593-79B0BE5A407B}" type="parTrans" cxnId="{C7024A07-3A51-4D8D-A2B8-E78DEB263C0D}">
      <dgm:prSet/>
      <dgm:spPr/>
      <dgm:t>
        <a:bodyPr/>
        <a:lstStyle/>
        <a:p>
          <a:endParaRPr lang="en-US" sz="2150" b="0"/>
        </a:p>
      </dgm:t>
    </dgm:pt>
    <dgm:pt modelId="{E6C24CE2-7972-49B5-A120-A9BF6173EE55}" type="sibTrans" cxnId="{C7024A07-3A51-4D8D-A2B8-E78DEB263C0D}">
      <dgm:prSet/>
      <dgm:spPr/>
      <dgm:t>
        <a:bodyPr/>
        <a:lstStyle/>
        <a:p>
          <a:endParaRPr lang="en-US" sz="2150" b="0"/>
        </a:p>
      </dgm:t>
    </dgm:pt>
    <dgm:pt modelId="{A85F2947-470D-4169-A4CC-67BFEE948C1F}">
      <dgm:prSet custT="1"/>
      <dgm:spPr/>
      <dgm:t>
        <a:bodyPr/>
        <a:lstStyle/>
        <a:p>
          <a:r>
            <a:rPr lang="en-US" sz="2150" b="0" dirty="0"/>
            <a:t>Your letter tells you </a:t>
          </a:r>
          <a:r>
            <a:rPr lang="en-US" sz="2150" b="1" u="sng" dirty="0"/>
            <a:t>if you need to enroll in a health plan now, or not</a:t>
          </a:r>
        </a:p>
      </dgm:t>
    </dgm:pt>
    <dgm:pt modelId="{8D8B4A84-8F75-4AD0-9902-D98242FB465F}" type="parTrans" cxnId="{5DC41747-A01E-409D-B24E-D9F2E3328427}">
      <dgm:prSet/>
      <dgm:spPr/>
      <dgm:t>
        <a:bodyPr/>
        <a:lstStyle/>
        <a:p>
          <a:endParaRPr lang="en-US" sz="2150" b="0"/>
        </a:p>
      </dgm:t>
    </dgm:pt>
    <dgm:pt modelId="{3614FA23-D3F8-4421-BE09-A3F2BFE137D6}" type="sibTrans" cxnId="{5DC41747-A01E-409D-B24E-D9F2E3328427}">
      <dgm:prSet/>
      <dgm:spPr/>
      <dgm:t>
        <a:bodyPr/>
        <a:lstStyle/>
        <a:p>
          <a:endParaRPr lang="en-US" sz="2150" b="0"/>
        </a:p>
      </dgm:t>
    </dgm:pt>
    <dgm:pt modelId="{63D43827-5074-468F-9E57-43438F60CCFE}" type="pres">
      <dgm:prSet presAssocID="{6F64462B-EAEC-4ABF-8D22-F018A7EACEF3}" presName="Name0" presStyleCnt="0">
        <dgm:presLayoutVars>
          <dgm:dir/>
          <dgm:animLvl val="lvl"/>
          <dgm:resizeHandles val="exact"/>
        </dgm:presLayoutVars>
      </dgm:prSet>
      <dgm:spPr/>
      <dgm:t>
        <a:bodyPr/>
        <a:lstStyle/>
        <a:p>
          <a:endParaRPr lang="en-US"/>
        </a:p>
      </dgm:t>
    </dgm:pt>
    <dgm:pt modelId="{C33D90F5-3A68-429E-BD2F-EDEA6E16F852}" type="pres">
      <dgm:prSet presAssocID="{147949C9-4983-4021-AD35-4439F6B75C03}" presName="boxAndChildren" presStyleCnt="0"/>
      <dgm:spPr/>
    </dgm:pt>
    <dgm:pt modelId="{F9B18C0D-229E-4BF4-92F6-E555CFBD9F22}" type="pres">
      <dgm:prSet presAssocID="{147949C9-4983-4021-AD35-4439F6B75C03}" presName="parentTextBox" presStyleLbl="node1" presStyleIdx="0" presStyleCnt="3"/>
      <dgm:spPr/>
      <dgm:t>
        <a:bodyPr/>
        <a:lstStyle/>
        <a:p>
          <a:endParaRPr lang="en-US"/>
        </a:p>
      </dgm:t>
    </dgm:pt>
    <dgm:pt modelId="{CE01CDB6-FE63-4B30-8510-174FEA4BBBC2}" type="pres">
      <dgm:prSet presAssocID="{3614FA23-D3F8-4421-BE09-A3F2BFE137D6}" presName="sp" presStyleCnt="0"/>
      <dgm:spPr/>
    </dgm:pt>
    <dgm:pt modelId="{24CF1410-22E5-4982-AC49-303B74B34B1C}" type="pres">
      <dgm:prSet presAssocID="{A85F2947-470D-4169-A4CC-67BFEE948C1F}" presName="arrowAndChildren" presStyleCnt="0"/>
      <dgm:spPr/>
    </dgm:pt>
    <dgm:pt modelId="{4A1B81A8-9282-4EC4-9772-B069F929E850}" type="pres">
      <dgm:prSet presAssocID="{A85F2947-470D-4169-A4CC-67BFEE948C1F}" presName="parentTextArrow" presStyleLbl="node1" presStyleIdx="1" presStyleCnt="3"/>
      <dgm:spPr/>
      <dgm:t>
        <a:bodyPr/>
        <a:lstStyle/>
        <a:p>
          <a:endParaRPr lang="en-US"/>
        </a:p>
      </dgm:t>
    </dgm:pt>
    <dgm:pt modelId="{CD872222-B6A0-4419-8502-48171A15086C}" type="pres">
      <dgm:prSet presAssocID="{73EEEE74-4FF4-4A2A-9FA0-FC73FCDA3EDB}" presName="sp" presStyleCnt="0"/>
      <dgm:spPr/>
    </dgm:pt>
    <dgm:pt modelId="{5944CC7F-EA0F-4166-89E1-5323849AC2EC}" type="pres">
      <dgm:prSet presAssocID="{06B4CCC5-AFF9-49EF-B386-C5527196BEAD}" presName="arrowAndChildren" presStyleCnt="0"/>
      <dgm:spPr/>
    </dgm:pt>
    <dgm:pt modelId="{659C9416-3EDC-44A1-A05D-73E56306498D}" type="pres">
      <dgm:prSet presAssocID="{06B4CCC5-AFF9-49EF-B386-C5527196BEAD}" presName="parentTextArrow" presStyleLbl="node1" presStyleIdx="2" presStyleCnt="3"/>
      <dgm:spPr/>
      <dgm:t>
        <a:bodyPr/>
        <a:lstStyle/>
        <a:p>
          <a:endParaRPr lang="en-US"/>
        </a:p>
      </dgm:t>
    </dgm:pt>
  </dgm:ptLst>
  <dgm:cxnLst>
    <dgm:cxn modelId="{4C482A50-294A-4947-8195-052C5E47FCCE}" type="presOf" srcId="{06B4CCC5-AFF9-49EF-B386-C5527196BEAD}" destId="{659C9416-3EDC-44A1-A05D-73E56306498D}" srcOrd="0" destOrd="0" presId="urn:microsoft.com/office/officeart/2005/8/layout/process4"/>
    <dgm:cxn modelId="{3CD95990-2732-40EC-AC46-D6C3DCD64E3A}" type="presOf" srcId="{6F64462B-EAEC-4ABF-8D22-F018A7EACEF3}" destId="{63D43827-5074-468F-9E57-43438F60CCFE}" srcOrd="0" destOrd="0" presId="urn:microsoft.com/office/officeart/2005/8/layout/process4"/>
    <dgm:cxn modelId="{546E2CCA-5A99-44EB-B045-61484D70F18A}" type="presOf" srcId="{A85F2947-470D-4169-A4CC-67BFEE948C1F}" destId="{4A1B81A8-9282-4EC4-9772-B069F929E850}" srcOrd="0" destOrd="0" presId="urn:microsoft.com/office/officeart/2005/8/layout/process4"/>
    <dgm:cxn modelId="{C7024A07-3A51-4D8D-A2B8-E78DEB263C0D}" srcId="{6F64462B-EAEC-4ABF-8D22-F018A7EACEF3}" destId="{147949C9-4983-4021-AD35-4439F6B75C03}" srcOrd="2" destOrd="0" parTransId="{EEC05069-99DF-4032-A593-79B0BE5A407B}" sibTransId="{E6C24CE2-7972-49B5-A120-A9BF6173EE55}"/>
    <dgm:cxn modelId="{7D4B6BE9-3E10-4658-9A97-3B42270EA951}" srcId="{6F64462B-EAEC-4ABF-8D22-F018A7EACEF3}" destId="{06B4CCC5-AFF9-49EF-B386-C5527196BEAD}" srcOrd="0" destOrd="0" parTransId="{98C89AF5-44CC-4EBA-B4C2-337D18B0D3BC}" sibTransId="{73EEEE74-4FF4-4A2A-9FA0-FC73FCDA3EDB}"/>
    <dgm:cxn modelId="{5DC41747-A01E-409D-B24E-D9F2E3328427}" srcId="{6F64462B-EAEC-4ABF-8D22-F018A7EACEF3}" destId="{A85F2947-470D-4169-A4CC-67BFEE948C1F}" srcOrd="1" destOrd="0" parTransId="{8D8B4A84-8F75-4AD0-9902-D98242FB465F}" sibTransId="{3614FA23-D3F8-4421-BE09-A3F2BFE137D6}"/>
    <dgm:cxn modelId="{B683AF2E-D2CC-466A-B5E6-71C7E3FC9561}" type="presOf" srcId="{147949C9-4983-4021-AD35-4439F6B75C03}" destId="{F9B18C0D-229E-4BF4-92F6-E555CFBD9F22}" srcOrd="0" destOrd="0" presId="urn:microsoft.com/office/officeart/2005/8/layout/process4"/>
    <dgm:cxn modelId="{2FEF6D26-88A3-402E-908B-A9FCB3EE0166}" type="presParOf" srcId="{63D43827-5074-468F-9E57-43438F60CCFE}" destId="{C33D90F5-3A68-429E-BD2F-EDEA6E16F852}" srcOrd="0" destOrd="0" presId="urn:microsoft.com/office/officeart/2005/8/layout/process4"/>
    <dgm:cxn modelId="{7192129C-E57B-4F3A-9197-CF5A23C62070}" type="presParOf" srcId="{C33D90F5-3A68-429E-BD2F-EDEA6E16F852}" destId="{F9B18C0D-229E-4BF4-92F6-E555CFBD9F22}" srcOrd="0" destOrd="0" presId="urn:microsoft.com/office/officeart/2005/8/layout/process4"/>
    <dgm:cxn modelId="{81A67A0E-B7A9-4F8B-9908-1D81247B9B1A}" type="presParOf" srcId="{63D43827-5074-468F-9E57-43438F60CCFE}" destId="{CE01CDB6-FE63-4B30-8510-174FEA4BBBC2}" srcOrd="1" destOrd="0" presId="urn:microsoft.com/office/officeart/2005/8/layout/process4"/>
    <dgm:cxn modelId="{FAFA6021-564E-403E-B917-75C3B3ECD1FF}" type="presParOf" srcId="{63D43827-5074-468F-9E57-43438F60CCFE}" destId="{24CF1410-22E5-4982-AC49-303B74B34B1C}" srcOrd="2" destOrd="0" presId="urn:microsoft.com/office/officeart/2005/8/layout/process4"/>
    <dgm:cxn modelId="{B24717AB-EBD8-4301-8E4C-DFA2DE29037F}" type="presParOf" srcId="{24CF1410-22E5-4982-AC49-303B74B34B1C}" destId="{4A1B81A8-9282-4EC4-9772-B069F929E850}" srcOrd="0" destOrd="0" presId="urn:microsoft.com/office/officeart/2005/8/layout/process4"/>
    <dgm:cxn modelId="{4E8D9488-0FE0-447A-8CAB-BF5D0050676F}" type="presParOf" srcId="{63D43827-5074-468F-9E57-43438F60CCFE}" destId="{CD872222-B6A0-4419-8502-48171A15086C}" srcOrd="3" destOrd="0" presId="urn:microsoft.com/office/officeart/2005/8/layout/process4"/>
    <dgm:cxn modelId="{CE2153FA-EB37-4607-9408-5A6D2C102A18}" type="presParOf" srcId="{63D43827-5074-468F-9E57-43438F60CCFE}" destId="{5944CC7F-EA0F-4166-89E1-5323849AC2EC}" srcOrd="4" destOrd="0" presId="urn:microsoft.com/office/officeart/2005/8/layout/process4"/>
    <dgm:cxn modelId="{E7417589-CBBF-4D4D-8E7B-247E86C2C1C1}" type="presParOf" srcId="{5944CC7F-EA0F-4166-89E1-5323849AC2EC}" destId="{659C9416-3EDC-44A1-A05D-73E56306498D}"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2D5D-97E5-461F-87F5-4ACF26FCEEBC}">
      <dsp:nvSpPr>
        <dsp:cNvPr id="0" name=""/>
        <dsp:cNvSpPr/>
      </dsp:nvSpPr>
      <dsp:spPr>
        <a:xfrm>
          <a:off x="2229287" y="478"/>
          <a:ext cx="6614671" cy="189603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777875">
            <a:lnSpc>
              <a:spcPct val="90000"/>
            </a:lnSpc>
            <a:spcBef>
              <a:spcPct val="0"/>
            </a:spcBef>
            <a:spcAft>
              <a:spcPct val="15000"/>
            </a:spcAft>
            <a:buChar char="••"/>
          </a:pPr>
          <a:r>
            <a:rPr lang="en-US" sz="1750" kern="1200" dirty="0"/>
            <a:t>Name for </a:t>
          </a:r>
          <a:r>
            <a:rPr lang="en-US" sz="1750" i="1" u="sng" kern="1200" dirty="0"/>
            <a:t>new</a:t>
          </a:r>
          <a:r>
            <a:rPr lang="en-US" sz="1750" i="0" kern="1200" dirty="0"/>
            <a:t> Medicaid program</a:t>
          </a:r>
          <a:endParaRPr lang="en-US" sz="1750" kern="1200" dirty="0"/>
        </a:p>
        <a:p>
          <a:pPr marL="171450" lvl="1" indent="-171450" algn="l" defTabSz="777875">
            <a:lnSpc>
              <a:spcPct val="90000"/>
            </a:lnSpc>
            <a:spcBef>
              <a:spcPct val="0"/>
            </a:spcBef>
            <a:spcAft>
              <a:spcPct val="15000"/>
            </a:spcAft>
            <a:buChar char="••"/>
          </a:pPr>
          <a:r>
            <a:rPr lang="en-US" sz="1750" kern="1200" dirty="0"/>
            <a:t>Offered by </a:t>
          </a:r>
          <a:r>
            <a:rPr lang="en-US" sz="1750" b="0" u="none" kern="1200" dirty="0"/>
            <a:t>“</a:t>
          </a:r>
          <a:r>
            <a:rPr lang="en-US" sz="1750" b="1" u="none" kern="1200" dirty="0"/>
            <a:t>health plans</a:t>
          </a:r>
          <a:r>
            <a:rPr lang="en-US" sz="1750" b="0" u="none" kern="1200" dirty="0"/>
            <a:t>”*</a:t>
          </a:r>
          <a:endParaRPr lang="en-US" sz="1750" kern="1200" dirty="0">
            <a:solidFill>
              <a:srgbClr val="FF0000"/>
            </a:solidFill>
          </a:endParaRPr>
        </a:p>
        <a:p>
          <a:pPr marL="171450" lvl="1" indent="-171450" algn="l" defTabSz="777875">
            <a:lnSpc>
              <a:spcPct val="90000"/>
            </a:lnSpc>
            <a:spcBef>
              <a:spcPct val="0"/>
            </a:spcBef>
            <a:spcAft>
              <a:spcPct val="15000"/>
            </a:spcAft>
            <a:buChar char="••"/>
          </a:pPr>
          <a:r>
            <a:rPr lang="en-US" sz="1750" b="0" i="0" u="none" kern="1200" dirty="0"/>
            <a:t>One</a:t>
          </a:r>
          <a:r>
            <a:rPr lang="en-US" sz="1750" i="0" kern="1200" dirty="0"/>
            <a:t> health plan for </a:t>
          </a:r>
          <a:r>
            <a:rPr lang="en-US" sz="1750" i="0" kern="1200" dirty="0">
              <a:solidFill>
                <a:schemeClr val="tx1"/>
              </a:solidFill>
            </a:rPr>
            <a:t>most </a:t>
          </a:r>
          <a:r>
            <a:rPr lang="en-US" sz="1750" i="0" kern="1200" dirty="0"/>
            <a:t>health </a:t>
          </a:r>
          <a:r>
            <a:rPr lang="en-US" sz="1750" i="0" kern="1200" dirty="0" smtClean="0"/>
            <a:t>services, including                    physical </a:t>
          </a:r>
          <a:r>
            <a:rPr lang="en-US" sz="1750" i="0" kern="1200" dirty="0"/>
            <a:t>health, behavioral health, </a:t>
          </a:r>
          <a:r>
            <a:rPr lang="en-US" sz="1750" i="0" kern="1200" dirty="0">
              <a:solidFill>
                <a:schemeClr val="tx1"/>
              </a:solidFill>
            </a:rPr>
            <a:t>pharmacy</a:t>
          </a:r>
          <a:endParaRPr lang="en-US" sz="1750" kern="1200" dirty="0">
            <a:solidFill>
              <a:srgbClr val="FF0000"/>
            </a:solidFill>
          </a:endParaRPr>
        </a:p>
      </dsp:txBody>
      <dsp:txXfrm>
        <a:off x="2229287" y="237482"/>
        <a:ext cx="5903658" cy="1422026"/>
      </dsp:txXfrm>
    </dsp:sp>
    <dsp:sp modelId="{AD016113-9795-4540-801A-A8884B829AA6}">
      <dsp:nvSpPr>
        <dsp:cNvPr id="0" name=""/>
        <dsp:cNvSpPr/>
      </dsp:nvSpPr>
      <dsp:spPr>
        <a:xfrm>
          <a:off x="228602" y="46095"/>
          <a:ext cx="2000685" cy="18048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NC Medicaid Managed Care</a:t>
          </a:r>
        </a:p>
      </dsp:txBody>
      <dsp:txXfrm>
        <a:off x="316705" y="134198"/>
        <a:ext cx="1824479" cy="1628595"/>
      </dsp:txXfrm>
    </dsp:sp>
    <dsp:sp modelId="{321E40CD-0821-4349-B52A-BE8320370332}">
      <dsp:nvSpPr>
        <dsp:cNvPr id="0" name=""/>
        <dsp:cNvSpPr/>
      </dsp:nvSpPr>
      <dsp:spPr>
        <a:xfrm>
          <a:off x="2229287" y="2076993"/>
          <a:ext cx="6614671" cy="2265928"/>
        </a:xfrm>
        <a:prstGeom prst="rightArrow">
          <a:avLst>
            <a:gd name="adj1" fmla="val 75000"/>
            <a:gd name="adj2" fmla="val 50000"/>
          </a:avLst>
        </a:prstGeom>
        <a:solidFill>
          <a:schemeClr val="accent2">
            <a:tint val="40000"/>
            <a:alpha val="90000"/>
            <a:hueOff val="1139880"/>
            <a:satOff val="-5267"/>
            <a:lumOff val="-2192"/>
            <a:alphaOff val="0"/>
          </a:schemeClr>
        </a:solidFill>
        <a:ln w="12700" cap="flat" cmpd="sng" algn="ctr">
          <a:solidFill>
            <a:schemeClr val="accent2">
              <a:tint val="40000"/>
              <a:alpha val="90000"/>
              <a:hueOff val="1139880"/>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New name for </a:t>
          </a:r>
          <a:r>
            <a:rPr lang="en-US" sz="1700" i="1" u="sng" kern="1200" dirty="0" smtClean="0"/>
            <a:t>current</a:t>
          </a:r>
          <a:r>
            <a:rPr lang="en-US" sz="1700" kern="1200" dirty="0" smtClean="0"/>
            <a:t> Medicaid fee-for-service program </a:t>
          </a:r>
          <a:endParaRPr lang="en-US" sz="1700" strike="sngStrike" kern="1200" dirty="0">
            <a:solidFill>
              <a:schemeClr val="tx1"/>
            </a:solidFill>
          </a:endParaRPr>
        </a:p>
        <a:p>
          <a:pPr marL="171450" lvl="1" indent="-171450" algn="l" defTabSz="755650">
            <a:lnSpc>
              <a:spcPct val="90000"/>
            </a:lnSpc>
            <a:spcBef>
              <a:spcPct val="0"/>
            </a:spcBef>
            <a:spcAft>
              <a:spcPct val="15000"/>
            </a:spcAft>
            <a:buChar char="••"/>
          </a:pPr>
          <a:r>
            <a:rPr lang="en-US" sz="1700" kern="1200" smtClean="0"/>
            <a:t>Provides many of the same health services as in health plans</a:t>
          </a:r>
          <a:endParaRPr lang="en-US" sz="1700" strike="sngStrike" kern="1200" dirty="0">
            <a:solidFill>
              <a:srgbClr val="FF0000"/>
            </a:solidFill>
          </a:endParaRPr>
        </a:p>
        <a:p>
          <a:pPr marL="171450" lvl="1" indent="-171450" algn="l" defTabSz="755650">
            <a:lnSpc>
              <a:spcPct val="90000"/>
            </a:lnSpc>
            <a:spcBef>
              <a:spcPct val="0"/>
            </a:spcBef>
            <a:spcAft>
              <a:spcPct val="15000"/>
            </a:spcAft>
            <a:buChar char="••"/>
          </a:pPr>
          <a:r>
            <a:rPr lang="en-US" sz="1700" kern="1200" dirty="0" smtClean="0"/>
            <a:t>LME-</a:t>
          </a:r>
          <a:r>
            <a:rPr lang="en-US" sz="1700" kern="1200" dirty="0" err="1" smtClean="0"/>
            <a:t>MCOs</a:t>
          </a:r>
          <a:r>
            <a:rPr lang="en-US" sz="1700" kern="1200" dirty="0" smtClean="0"/>
            <a:t> will continue to provide some services for people in NC Medicaid Direct who have a mental illness, substance use disorder, I/DD, or </a:t>
          </a:r>
          <a:r>
            <a:rPr lang="en-US" sz="1700" kern="1200" dirty="0" err="1" smtClean="0"/>
            <a:t>TBI</a:t>
          </a:r>
          <a:r>
            <a:rPr lang="en-US" sz="1700" kern="1200" dirty="0" smtClean="0"/>
            <a:t>; some of these services are not available in NC Medicaid Managed Care.</a:t>
          </a:r>
          <a:endParaRPr lang="en-US" sz="1700" kern="1200" dirty="0"/>
        </a:p>
      </dsp:txBody>
      <dsp:txXfrm>
        <a:off x="2229287" y="2360234"/>
        <a:ext cx="5764948" cy="1699446"/>
      </dsp:txXfrm>
    </dsp:sp>
    <dsp:sp modelId="{852D1964-4657-49EE-A9E5-BF5174D9E191}">
      <dsp:nvSpPr>
        <dsp:cNvPr id="0" name=""/>
        <dsp:cNvSpPr/>
      </dsp:nvSpPr>
      <dsp:spPr>
        <a:xfrm>
          <a:off x="228602" y="2307556"/>
          <a:ext cx="2000685" cy="1804801"/>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NC Medicaid Direct</a:t>
          </a:r>
        </a:p>
      </dsp:txBody>
      <dsp:txXfrm>
        <a:off x="316705" y="2395659"/>
        <a:ext cx="1824479" cy="1628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18C0D-229E-4BF4-92F6-E555CFBD9F22}">
      <dsp:nvSpPr>
        <dsp:cNvPr id="0" name=""/>
        <dsp:cNvSpPr/>
      </dsp:nvSpPr>
      <dsp:spPr>
        <a:xfrm>
          <a:off x="0" y="2050003"/>
          <a:ext cx="8496299" cy="6728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55675">
            <a:lnSpc>
              <a:spcPct val="90000"/>
            </a:lnSpc>
            <a:spcBef>
              <a:spcPct val="0"/>
            </a:spcBef>
            <a:spcAft>
              <a:spcPct val="35000"/>
            </a:spcAft>
          </a:pPr>
          <a:r>
            <a:rPr lang="en-US" sz="2150" b="0" kern="1200" dirty="0"/>
            <a:t>Everyone received a </a:t>
          </a:r>
          <a:r>
            <a:rPr lang="en-US" sz="2150" b="1" u="sng" kern="1200" dirty="0"/>
            <a:t>different type of letter</a:t>
          </a:r>
          <a:r>
            <a:rPr lang="en-US" sz="2150" b="0" kern="1200" dirty="0"/>
            <a:t>, depending on their situation</a:t>
          </a:r>
        </a:p>
      </dsp:txBody>
      <dsp:txXfrm>
        <a:off x="0" y="2050003"/>
        <a:ext cx="8496299" cy="672856"/>
      </dsp:txXfrm>
    </dsp:sp>
    <dsp:sp modelId="{4A1B81A8-9282-4EC4-9772-B069F929E850}">
      <dsp:nvSpPr>
        <dsp:cNvPr id="0" name=""/>
        <dsp:cNvSpPr/>
      </dsp:nvSpPr>
      <dsp:spPr>
        <a:xfrm rot="10800000">
          <a:off x="0" y="1025242"/>
          <a:ext cx="8496299" cy="1034854"/>
        </a:xfrm>
        <a:prstGeom prst="upArrowCallou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55675">
            <a:lnSpc>
              <a:spcPct val="90000"/>
            </a:lnSpc>
            <a:spcBef>
              <a:spcPct val="0"/>
            </a:spcBef>
            <a:spcAft>
              <a:spcPct val="35000"/>
            </a:spcAft>
          </a:pPr>
          <a:r>
            <a:rPr lang="en-US" sz="2150" b="0" kern="1200" dirty="0"/>
            <a:t>Your letter tells you </a:t>
          </a:r>
          <a:r>
            <a:rPr lang="en-US" sz="2150" b="1" u="sng" kern="1200" dirty="0"/>
            <a:t>if you need to enroll in a health plan now, or not</a:t>
          </a:r>
        </a:p>
      </dsp:txBody>
      <dsp:txXfrm rot="10800000">
        <a:off x="0" y="1025242"/>
        <a:ext cx="8496299" cy="672417"/>
      </dsp:txXfrm>
    </dsp:sp>
    <dsp:sp modelId="{659C9416-3EDC-44A1-A05D-73E56306498D}">
      <dsp:nvSpPr>
        <dsp:cNvPr id="0" name=""/>
        <dsp:cNvSpPr/>
      </dsp:nvSpPr>
      <dsp:spPr>
        <a:xfrm rot="10800000">
          <a:off x="0" y="481"/>
          <a:ext cx="8496299" cy="1034854"/>
        </a:xfrm>
        <a:prstGeom prst="upArrowCallou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55675">
            <a:lnSpc>
              <a:spcPct val="90000"/>
            </a:lnSpc>
            <a:spcBef>
              <a:spcPct val="0"/>
            </a:spcBef>
            <a:spcAft>
              <a:spcPct val="35000"/>
            </a:spcAft>
          </a:pPr>
          <a:r>
            <a:rPr lang="en-US" sz="2150" b="0" kern="1200" dirty="0"/>
            <a:t>Notice letters were sent to </a:t>
          </a:r>
          <a:r>
            <a:rPr lang="en-US" sz="2150" b="1" u="sng" kern="1200" dirty="0"/>
            <a:t>most people</a:t>
          </a:r>
          <a:r>
            <a:rPr lang="en-US" sz="2150" b="0" kern="1200" dirty="0"/>
            <a:t> who currently receive Medicaid</a:t>
          </a:r>
        </a:p>
      </dsp:txBody>
      <dsp:txXfrm rot="10800000">
        <a:off x="0" y="481"/>
        <a:ext cx="8496299" cy="6724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5" tIns="46147" rIns="92295" bIns="46147"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295" tIns="46147" rIns="92295" bIns="46147" rtlCol="0"/>
          <a:lstStyle>
            <a:lvl1pPr algn="r">
              <a:defRPr sz="1200"/>
            </a:lvl1pPr>
          </a:lstStyle>
          <a:p>
            <a:fld id="{22E3A74F-5213-492F-A671-638B398C40A8}" type="datetimeFigureOut">
              <a:rPr lang="en-US" smtClean="0"/>
              <a:t>10/3/2019</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5" tIns="46147" rIns="92295" bIns="46147" rtlCol="0" anchor="ctr"/>
          <a:lstStyle/>
          <a:p>
            <a:endParaRPr lang="en-US" dirty="0"/>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295" tIns="46147" rIns="92295"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04820" cy="461010"/>
          </a:xfrm>
          <a:prstGeom prst="rect">
            <a:avLst/>
          </a:prstGeom>
        </p:spPr>
        <p:txBody>
          <a:bodyPr vert="horz" lIns="92295" tIns="46147" rIns="92295" bIns="461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1"/>
            <a:ext cx="3004820" cy="461010"/>
          </a:xfrm>
          <a:prstGeom prst="rect">
            <a:avLst/>
          </a:prstGeom>
        </p:spPr>
        <p:txBody>
          <a:bodyPr vert="horz" lIns="92295" tIns="46147" rIns="92295" bIns="46147" rtlCol="0" anchor="b"/>
          <a:lstStyle>
            <a:lvl1pPr algn="r">
              <a:defRPr sz="1200"/>
            </a:lvl1pPr>
          </a:lstStyle>
          <a:p>
            <a:fld id="{BF706CA6-53B4-45D3-B391-85B12A28BF05}" type="slidenum">
              <a:rPr lang="en-US" smtClean="0"/>
              <a:t>‹#›</a:t>
            </a:fld>
            <a:endParaRPr lang="en-US" dirty="0"/>
          </a:p>
        </p:txBody>
      </p:sp>
    </p:spTree>
    <p:extLst>
      <p:ext uri="{BB962C8B-B14F-4D97-AF65-F5344CB8AC3E}">
        <p14:creationId xmlns:p14="http://schemas.microsoft.com/office/powerpoint/2010/main" val="209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a:t>
            </a:fld>
            <a:endParaRPr lang="en-US" dirty="0"/>
          </a:p>
        </p:txBody>
      </p:sp>
    </p:spTree>
    <p:extLst>
      <p:ext uri="{BB962C8B-B14F-4D97-AF65-F5344CB8AC3E}">
        <p14:creationId xmlns:p14="http://schemas.microsoft.com/office/powerpoint/2010/main" val="100951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14</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15</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16</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17</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18</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19</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21</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22</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23</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24</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5</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25</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26</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27</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28</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29</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30</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33</a:t>
            </a:fld>
            <a:endParaRPr lang="en-US" dirty="0"/>
          </a:p>
        </p:txBody>
      </p:sp>
    </p:spTree>
    <p:extLst>
      <p:ext uri="{BB962C8B-B14F-4D97-AF65-F5344CB8AC3E}">
        <p14:creationId xmlns:p14="http://schemas.microsoft.com/office/powerpoint/2010/main" val="261131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6</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7</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8</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10</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11</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12</a:t>
            </a:fld>
            <a:endParaRPr lang="en-US" dirty="0"/>
          </a:p>
        </p:txBody>
      </p:sp>
    </p:spTree>
    <p:extLst>
      <p:ext uri="{BB962C8B-B14F-4D97-AF65-F5344CB8AC3E}">
        <p14:creationId xmlns:p14="http://schemas.microsoft.com/office/powerpoint/2010/main" val="323103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t>13</a:t>
            </a:fld>
            <a:endParaRPr lang="en-US" dirty="0"/>
          </a:p>
        </p:txBody>
      </p:sp>
    </p:spTree>
    <p:extLst>
      <p:ext uri="{BB962C8B-B14F-4D97-AF65-F5344CB8AC3E}">
        <p14:creationId xmlns:p14="http://schemas.microsoft.com/office/powerpoint/2010/main" val="323103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dirty="0"/>
              <a:t>Click to Add Date</a:t>
            </a:r>
          </a:p>
        </p:txBody>
      </p:sp>
    </p:spTree>
    <p:extLst>
      <p:ext uri="{BB962C8B-B14F-4D97-AF65-F5344CB8AC3E}">
        <p14:creationId xmlns:p14="http://schemas.microsoft.com/office/powerpoint/2010/main" val="192377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3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84140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77483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1958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40187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53028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83791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30107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5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6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97752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172769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41615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41892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306441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33838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69180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0" i="0" baseline="0" dirty="0">
              <a:latin typeface="Franklin Gothic Demi Cond"/>
              <a:ea typeface="+mj-ea"/>
              <a:cs typeface="Times New Roman"/>
              <a:sym typeface="Franklin Gothic Demi Cond"/>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1714248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2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5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dirty="0"/>
              <a:t>Click to Add Date</a:t>
            </a:r>
          </a:p>
        </p:txBody>
      </p:sp>
    </p:spTree>
    <p:extLst>
      <p:ext uri="{BB962C8B-B14F-4D97-AF65-F5344CB8AC3E}">
        <p14:creationId xmlns:p14="http://schemas.microsoft.com/office/powerpoint/2010/main" val="149405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62258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Tree>
    <p:extLst>
      <p:ext uri="{BB962C8B-B14F-4D97-AF65-F5344CB8AC3E}">
        <p14:creationId xmlns:p14="http://schemas.microsoft.com/office/powerpoint/2010/main" val="250110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606915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dirty="0"/>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1937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dirty="0"/>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1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7416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4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8065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4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dirty="0"/>
              <a:t>Click to add bullets</a:t>
            </a:r>
          </a:p>
          <a:p>
            <a:pPr lvl="1"/>
            <a:r>
              <a:rPr lang="en-US" dirty="0"/>
              <a:t>Bullet 2</a:t>
            </a:r>
          </a:p>
          <a:p>
            <a:pPr lvl="2"/>
            <a:r>
              <a:rPr lang="en-US" dirty="0"/>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dirty="0"/>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78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dirty="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96661" tIns="48331" rIns="96661" bIns="48331"/>
          <a:lstStyle/>
          <a:p>
            <a:pPr>
              <a:defRPr/>
            </a:pPr>
            <a:endParaRPr lang="en-US" dirty="0">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dirty="0">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2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8.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8.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7.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1965291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1"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56489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1053243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9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0" i="0" baseline="0" dirty="0">
              <a:latin typeface="Franklin Gothic Demi Cond"/>
              <a:ea typeface="+mj-ea"/>
              <a:cs typeface="+mj-cs"/>
              <a:sym typeface="Franklin Gothic Demi Cond"/>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585910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2.xml"/><Relationship Id="rId3" Type="http://schemas.openxmlformats.org/officeDocument/2006/relationships/slideLayout" Target="../slideLayouts/slideLayout9.xml"/><Relationship Id="rId7" Type="http://schemas.openxmlformats.org/officeDocument/2006/relationships/image" Target="../media/image17.png"/><Relationship Id="rId12" Type="http://schemas.openxmlformats.org/officeDocument/2006/relationships/diagramColors" Target="../diagrams/colors2.xm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diagramQuickStyle" Target="../diagrams/quickStyle2.xml"/><Relationship Id="rId5" Type="http://schemas.openxmlformats.org/officeDocument/2006/relationships/oleObject" Target="../embeddings/oleObject21.bin"/><Relationship Id="rId10" Type="http://schemas.openxmlformats.org/officeDocument/2006/relationships/diagramLayout" Target="../diagrams/layout2.xml"/><Relationship Id="rId4" Type="http://schemas.openxmlformats.org/officeDocument/2006/relationships/notesSlide" Target="../notesSlides/notesSlide6.xml"/><Relationship Id="rId9" Type="http://schemas.openxmlformats.org/officeDocument/2006/relationships/diagramData" Target="../diagrams/data2.xml"/><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9.xml"/><Relationship Id="rId7" Type="http://schemas.openxmlformats.org/officeDocument/2006/relationships/image" Target="../media/image20.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0.png"/><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9.xml"/><Relationship Id="rId7" Type="http://schemas.openxmlformats.org/officeDocument/2006/relationships/image" Target="../media/image22.png"/><Relationship Id="rId2" Type="http://schemas.openxmlformats.org/officeDocument/2006/relationships/tags" Target="../tags/tag42.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0.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3.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9.xml"/><Relationship Id="rId7"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7.png"/><Relationship Id="rId2" Type="http://schemas.openxmlformats.org/officeDocument/2006/relationships/tags" Target="../tags/tag4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7.png"/><Relationship Id="rId2" Type="http://schemas.openxmlformats.org/officeDocument/2006/relationships/tags" Target="../tags/tag47.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slideLayout" Target="../slideLayouts/slideLayout9.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48.xml"/><Relationship Id="rId1" Type="http://schemas.openxmlformats.org/officeDocument/2006/relationships/vmlDrawing" Target="../drawings/vmlDrawing31.vml"/><Relationship Id="rId6" Type="http://schemas.openxmlformats.org/officeDocument/2006/relationships/image" Target="../media/image1.emf"/><Relationship Id="rId11" Type="http://schemas.openxmlformats.org/officeDocument/2006/relationships/image" Target="../media/image32.png"/><Relationship Id="rId5" Type="http://schemas.openxmlformats.org/officeDocument/2006/relationships/oleObject" Target="../embeddings/oleObject31.bin"/><Relationship Id="rId10" Type="http://schemas.openxmlformats.org/officeDocument/2006/relationships/image" Target="../media/image31.png"/><Relationship Id="rId4" Type="http://schemas.openxmlformats.org/officeDocument/2006/relationships/notesSlide" Target="../notesSlides/notesSlide16.xml"/><Relationship Id="rId9" Type="http://schemas.openxmlformats.org/officeDocument/2006/relationships/image" Target="../media/image30.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6.png"/><Relationship Id="rId2" Type="http://schemas.openxmlformats.org/officeDocument/2006/relationships/tags" Target="../tags/tag49.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9.xml"/><Relationship Id="rId7" Type="http://schemas.openxmlformats.org/officeDocument/2006/relationships/image" Target="../media/image37.png"/><Relationship Id="rId2" Type="http://schemas.openxmlformats.org/officeDocument/2006/relationships/tags" Target="../tags/tag50.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8.png"/><Relationship Id="rId2" Type="http://schemas.openxmlformats.org/officeDocument/2006/relationships/tags" Target="../tags/tag51.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9.png"/><Relationship Id="rId2" Type="http://schemas.openxmlformats.org/officeDocument/2006/relationships/tags" Target="../tags/tag52.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0.png"/><Relationship Id="rId2" Type="http://schemas.openxmlformats.org/officeDocument/2006/relationships/tags" Target="../tags/tag53.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1.png"/><Relationship Id="rId2" Type="http://schemas.openxmlformats.org/officeDocument/2006/relationships/tags" Target="../tags/tag5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2.png"/><Relationship Id="rId2" Type="http://schemas.openxmlformats.org/officeDocument/2006/relationships/tags" Target="../tags/tag5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9.xml"/><Relationship Id="rId7" Type="http://schemas.openxmlformats.org/officeDocument/2006/relationships/image" Target="../media/image27.png"/><Relationship Id="rId2" Type="http://schemas.openxmlformats.org/officeDocument/2006/relationships/tags" Target="../tags/tag5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9.xml"/><Relationship Id="rId7" Type="http://schemas.openxmlformats.org/officeDocument/2006/relationships/image" Target="../media/image44.png"/><Relationship Id="rId2" Type="http://schemas.openxmlformats.org/officeDocument/2006/relationships/tags" Target="../tags/tag57.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notesSlide" Target="../notesSlides/notesSlide25.xml"/><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8.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8" Type="http://schemas.openxmlformats.org/officeDocument/2006/relationships/hyperlink" Target="https://www.ncdhhs.gov/assistance/medicaid-transformation" TargetMode="External"/><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6.xml"/><Relationship Id="rId4" Type="http://schemas.openxmlformats.org/officeDocument/2006/relationships/slideLayout" Target="../slideLayouts/slideLayout9.xml"/><Relationship Id="rId9" Type="http://schemas.openxmlformats.org/officeDocument/2006/relationships/hyperlink" Target="mailto:Medicaid.Transformation@dhhs.nc.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1.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19.bin"/><Relationship Id="rId10" Type="http://schemas.openxmlformats.org/officeDocument/2006/relationships/diagramColors" Target="../diagrams/colors1.xml"/><Relationship Id="rId4" Type="http://schemas.openxmlformats.org/officeDocument/2006/relationships/notesSlide" Target="../notesSlides/notesSlide4.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5.wdp"/><Relationship Id="rId3" Type="http://schemas.openxmlformats.org/officeDocument/2006/relationships/slideLayout" Target="../slideLayouts/slideLayout9.xml"/><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4.png"/><Relationship Id="rId2" Type="http://schemas.openxmlformats.org/officeDocument/2006/relationships/tags" Target="../tags/tag37.xml"/><Relationship Id="rId16" Type="http://schemas.microsoft.com/office/2007/relationships/hdphoto" Target="../media/hdphoto4.wdp"/><Relationship Id="rId20" Type="http://schemas.openxmlformats.org/officeDocument/2006/relationships/image" Target="../media/image16.png"/><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11.png"/><Relationship Id="rId5" Type="http://schemas.openxmlformats.org/officeDocument/2006/relationships/oleObject" Target="../embeddings/oleObject20.bin"/><Relationship Id="rId15" Type="http://schemas.openxmlformats.org/officeDocument/2006/relationships/image" Target="../media/image13.png"/><Relationship Id="rId10" Type="http://schemas.microsoft.com/office/2007/relationships/hdphoto" Target="../media/hdphoto2.wdp"/><Relationship Id="rId19"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0.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87750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700" b="1" dirty="0">
              <a:latin typeface="Calibri"/>
              <a:ea typeface="+mj-ea"/>
              <a:cs typeface="Times New Roman"/>
              <a:sym typeface="Calibri"/>
            </a:endParaRPr>
          </a:p>
        </p:txBody>
      </p:sp>
      <p:sp>
        <p:nvSpPr>
          <p:cNvPr id="24" name="Rectangle 23"/>
          <p:cNvSpPr/>
          <p:nvPr/>
        </p:nvSpPr>
        <p:spPr bwMode="auto">
          <a:xfrm>
            <a:off x="0" y="1676400"/>
            <a:ext cx="9144000" cy="4876799"/>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ln>
                <a:solidFill>
                  <a:schemeClr val="tx2"/>
                </a:solidFill>
              </a:ln>
              <a:solidFill>
                <a:srgbClr val="000000"/>
              </a:solidFill>
              <a:latin typeface="Calibri"/>
              <a:ea typeface="Calibri"/>
              <a:cs typeface="Times New Roman"/>
            </a:endParaRPr>
          </a:p>
        </p:txBody>
      </p:sp>
      <p:cxnSp>
        <p:nvCxnSpPr>
          <p:cNvPr id="29" name="Straight Connector 28"/>
          <p:cNvCxnSpPr>
            <a:cxnSpLocks noChangeShapeType="1"/>
          </p:cNvCxnSpPr>
          <p:nvPr/>
        </p:nvCxnSpPr>
        <p:spPr bwMode="auto">
          <a:xfrm>
            <a:off x="908685" y="1905000"/>
            <a:ext cx="0" cy="4648200"/>
          </a:xfrm>
          <a:prstGeom prst="line">
            <a:avLst/>
          </a:prstGeom>
          <a:noFill/>
          <a:ln w="19050" cap="flat" cmpd="sng" algn="ctr">
            <a:solidFill>
              <a:srgbClr val="336699"/>
            </a:solidFill>
            <a:prstDash val="sysDot"/>
            <a:round/>
            <a:headEnd type="none" w="med" len="med"/>
            <a:tailEnd type="none" w="med" len="med"/>
          </a:ln>
          <a:effectLst/>
        </p:spPr>
      </p:cxnSp>
      <p:sp>
        <p:nvSpPr>
          <p:cNvPr id="30" name="Oval 29"/>
          <p:cNvSpPr>
            <a:spLocks noChangeArrowheads="1"/>
          </p:cNvSpPr>
          <p:nvPr/>
        </p:nvSpPr>
        <p:spPr bwMode="auto">
          <a:xfrm>
            <a:off x="817245" y="2026444"/>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2" name="Oval 11"/>
          <p:cNvSpPr>
            <a:spLocks noChangeArrowheads="1"/>
          </p:cNvSpPr>
          <p:nvPr/>
        </p:nvSpPr>
        <p:spPr bwMode="auto">
          <a:xfrm>
            <a:off x="817245" y="52273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4" name="Rectangle 13"/>
          <p:cNvSpPr/>
          <p:nvPr/>
        </p:nvSpPr>
        <p:spPr bwMode="auto">
          <a:xfrm>
            <a:off x="0" y="1198339"/>
            <a:ext cx="9146815" cy="714895"/>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sz="2000" b="1" dirty="0"/>
              <a:t>If you experience technical difficulties during the WebEx session,</a:t>
            </a:r>
            <a:br>
              <a:rPr lang="en-US" sz="2000" b="1" dirty="0"/>
            </a:br>
            <a:r>
              <a:rPr lang="en-US" sz="2000" b="1" dirty="0"/>
              <a:t>please dial: </a:t>
            </a:r>
            <a:r>
              <a:rPr lang="en-US" sz="2000" b="1" dirty="0">
                <a:solidFill>
                  <a:srgbClr val="FF0000"/>
                </a:solidFill>
              </a:rPr>
              <a:t>1-866-779-3239</a:t>
            </a:r>
            <a:endParaRPr lang="en-US" sz="2000" b="1" dirty="0">
              <a:solidFill>
                <a:prstClr val="black"/>
              </a:solidFill>
            </a:endParaRPr>
          </a:p>
        </p:txBody>
      </p:sp>
      <p:sp>
        <p:nvSpPr>
          <p:cNvPr id="11" name="Rectangle 10"/>
          <p:cNvSpPr/>
          <p:nvPr/>
        </p:nvSpPr>
        <p:spPr>
          <a:xfrm>
            <a:off x="1112076" y="1950244"/>
            <a:ext cx="7346124" cy="3985706"/>
          </a:xfrm>
          <a:prstGeom prst="rect">
            <a:avLst/>
          </a:prstGeom>
        </p:spPr>
        <p:txBody>
          <a:bodyPr wrap="square">
            <a:spAutoFit/>
          </a:bodyPr>
          <a:lstStyle/>
          <a:p>
            <a:pPr>
              <a:spcAft>
                <a:spcPts val="1000"/>
              </a:spcAft>
            </a:pPr>
            <a:r>
              <a:rPr lang="en-US" dirty="0">
                <a:latin typeface="Calibri" panose="020F0502020204030204" pitchFamily="34" charset="0"/>
              </a:rPr>
              <a:t>Please note that this webinar is being recorded</a:t>
            </a:r>
          </a:p>
          <a:p>
            <a:pPr>
              <a:spcAft>
                <a:spcPts val="1000"/>
              </a:spcAft>
            </a:pPr>
            <a:r>
              <a:rPr lang="en-US" b="1" u="sng" dirty="0">
                <a:solidFill>
                  <a:srgbClr val="FF0000"/>
                </a:solidFill>
                <a:latin typeface="Calibri" panose="020F0502020204030204" pitchFamily="34" charset="0"/>
              </a:rPr>
              <a:t>Live closed captioning is available</a:t>
            </a:r>
          </a:p>
          <a:p>
            <a:pPr>
              <a:spcAft>
                <a:spcPts val="600"/>
              </a:spcAft>
            </a:pPr>
            <a:r>
              <a:rPr lang="en-US" dirty="0">
                <a:latin typeface="Calibri" panose="020F0502020204030204" pitchFamily="34" charset="0"/>
              </a:rPr>
              <a:t>Time permitting, we will be holding a Q&amp;A session at the conclusion of today’s presentation.</a:t>
            </a:r>
          </a:p>
          <a:p>
            <a:pPr marL="800100" lvl="1" indent="-342900">
              <a:spcAft>
                <a:spcPts val="600"/>
              </a:spcAft>
              <a:buFont typeface="Arial" panose="020B0604020202020204" pitchFamily="34" charset="0"/>
              <a:buChar char="•"/>
            </a:pPr>
            <a:r>
              <a:rPr lang="en-US" dirty="0">
                <a:latin typeface="Calibri" panose="020F0502020204030204" pitchFamily="34" charset="0"/>
              </a:rPr>
              <a:t>You may ask an online question at any time throughout the presentation, using the Q&amp;A text box</a:t>
            </a:r>
          </a:p>
          <a:p>
            <a:pPr marL="800100" lvl="1" indent="-342900">
              <a:spcAft>
                <a:spcPts val="600"/>
              </a:spcAft>
              <a:buFont typeface="Arial" panose="020B0604020202020204" pitchFamily="34" charset="0"/>
              <a:buChar char="•"/>
            </a:pPr>
            <a:r>
              <a:rPr lang="en-US" dirty="0">
                <a:latin typeface="Calibri" panose="020F0502020204030204" pitchFamily="34" charset="0"/>
              </a:rPr>
              <a:t>Q&amp;A Text Box is located on the </a:t>
            </a:r>
            <a:r>
              <a:rPr lang="en-US" i="1" dirty="0">
                <a:latin typeface="Calibri" panose="020F0502020204030204" pitchFamily="34" charset="0"/>
              </a:rPr>
              <a:t>lower right hand</a:t>
            </a:r>
            <a:r>
              <a:rPr lang="en-US" dirty="0">
                <a:latin typeface="Calibri" panose="020F0502020204030204" pitchFamily="34" charset="0"/>
              </a:rPr>
              <a:t> side of the screen</a:t>
            </a:r>
          </a:p>
          <a:p>
            <a:pPr marL="800100" lvl="1" indent="-342900">
              <a:spcAft>
                <a:spcPts val="600"/>
              </a:spcAft>
              <a:buFont typeface="Arial" panose="020B0604020202020204" pitchFamily="34" charset="0"/>
              <a:buChar char="•"/>
            </a:pPr>
            <a:r>
              <a:rPr lang="en-US" dirty="0">
                <a:latin typeface="Calibri" panose="020F0502020204030204" pitchFamily="34" charset="0"/>
              </a:rPr>
              <a:t>Simply type in your question and click send</a:t>
            </a:r>
          </a:p>
          <a:p>
            <a:pPr marL="800100" lvl="1" indent="-342900">
              <a:spcAft>
                <a:spcPts val="1000"/>
              </a:spcAft>
              <a:buFont typeface="Arial" panose="020B0604020202020204" pitchFamily="34" charset="0"/>
              <a:buChar char="•"/>
            </a:pPr>
            <a:r>
              <a:rPr lang="en-US" dirty="0">
                <a:latin typeface="Calibri" panose="020F0502020204030204" pitchFamily="34" charset="0"/>
              </a:rPr>
              <a:t>Make sure the “Send To” criteria is set to “ALL PANELISTS”</a:t>
            </a:r>
          </a:p>
          <a:p>
            <a:pPr>
              <a:spcAft>
                <a:spcPts val="600"/>
              </a:spcAft>
            </a:pPr>
            <a:r>
              <a:rPr lang="en-US" dirty="0">
                <a:latin typeface="Calibri" panose="020F0502020204030204" pitchFamily="34" charset="0"/>
              </a:rPr>
              <a:t>The recording and presentation will be available at the below website:</a:t>
            </a:r>
          </a:p>
          <a:p>
            <a:pPr>
              <a:spcAft>
                <a:spcPts val="600"/>
              </a:spcAft>
            </a:pPr>
            <a:endParaRPr lang="en-US" dirty="0">
              <a:latin typeface="Calibri" panose="020F0502020204030204" pitchFamily="34" charset="0"/>
            </a:endParaRPr>
          </a:p>
        </p:txBody>
      </p:sp>
      <p:sp>
        <p:nvSpPr>
          <p:cNvPr id="13" name="Rectangle 12"/>
          <p:cNvSpPr/>
          <p:nvPr/>
        </p:nvSpPr>
        <p:spPr>
          <a:xfrm>
            <a:off x="1264476" y="5608320"/>
            <a:ext cx="7041324" cy="800219"/>
          </a:xfrm>
          <a:prstGeom prst="rect">
            <a:avLst/>
          </a:prstGeom>
          <a:ln w="3175">
            <a:solidFill>
              <a:schemeClr val="tx2"/>
            </a:solidFill>
            <a:prstDash val="solid"/>
          </a:ln>
        </p:spPr>
        <p:txBody>
          <a:bodyPr wrap="square">
            <a:spAutoFit/>
          </a:bodyPr>
          <a:lstStyle/>
          <a:p>
            <a:pPr algn="ctr"/>
            <a:r>
              <a:rPr lang="en-US" sz="2000" i="1" dirty="0">
                <a:latin typeface="Calibri" panose="020F0502020204030204" pitchFamily="34" charset="0"/>
              </a:rPr>
              <a:t>For more information on Medicaid Transformation, please visit:</a:t>
            </a:r>
          </a:p>
          <a:p>
            <a:pPr algn="ctr"/>
            <a:r>
              <a:rPr lang="en-US" u="sng" dirty="0">
                <a:solidFill>
                  <a:schemeClr val="accent3"/>
                </a:solidFill>
                <a:latin typeface="Calibri" panose="020F0502020204030204" pitchFamily="34" charset="0"/>
              </a:rPr>
              <a:t>https://www.ncdhhs.gov/assistance/medicaid-transformation </a:t>
            </a:r>
          </a:p>
          <a:p>
            <a:pPr algn="ctr"/>
            <a:endParaRPr lang="en-US" sz="800" u="sng" dirty="0">
              <a:solidFill>
                <a:schemeClr val="accent3"/>
              </a:solidFill>
              <a:latin typeface="Calibri" panose="020F0502020204030204" pitchFamily="34" charset="0"/>
            </a:endParaRPr>
          </a:p>
        </p:txBody>
      </p:sp>
      <p:sp>
        <p:nvSpPr>
          <p:cNvPr id="10" name="Title 9"/>
          <p:cNvSpPr>
            <a:spLocks noGrp="1"/>
          </p:cNvSpPr>
          <p:nvPr>
            <p:ph type="title"/>
          </p:nvPr>
        </p:nvSpPr>
        <p:spPr>
          <a:xfrm>
            <a:off x="397193" y="381000"/>
            <a:ext cx="8349615" cy="548640"/>
          </a:xfrm>
        </p:spPr>
        <p:txBody>
          <a:bodyPr/>
          <a:lstStyle/>
          <a:p>
            <a:r>
              <a:rPr lang="en-US" sz="2700" dirty="0"/>
              <a:t>Your Medicaid Health Care: Understanding the Changes and Available Support</a:t>
            </a:r>
          </a:p>
        </p:txBody>
      </p:sp>
      <p:sp>
        <p:nvSpPr>
          <p:cNvPr id="15" name="Oval 14"/>
          <p:cNvSpPr>
            <a:spLocks noChangeArrowheads="1"/>
          </p:cNvSpPr>
          <p:nvPr/>
        </p:nvSpPr>
        <p:spPr bwMode="auto">
          <a:xfrm>
            <a:off x="817245" y="24384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6" name="Oval 15"/>
          <p:cNvSpPr>
            <a:spLocks noChangeArrowheads="1"/>
          </p:cNvSpPr>
          <p:nvPr/>
        </p:nvSpPr>
        <p:spPr bwMode="auto">
          <a:xfrm>
            <a:off x="817245" y="283972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331108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86123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2"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705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You may have recently received a letter from Medicaid</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10</a:t>
            </a:fld>
            <a:endParaRPr lang="en-US" b="1" dirty="0">
              <a:latin typeface="Calibri" panose="020F0502020204030204" pitchFamily="34" charset="0"/>
            </a:endParaRPr>
          </a:p>
        </p:txBody>
      </p:sp>
      <p:sp>
        <p:nvSpPr>
          <p:cNvPr id="25" name="Rectangle 24"/>
          <p:cNvSpPr/>
          <p:nvPr/>
        </p:nvSpPr>
        <p:spPr>
          <a:xfrm>
            <a:off x="762000" y="4559463"/>
            <a:ext cx="1828800" cy="192557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327" name="Picture 31" descr="C:\Users\mcraven\Downloads\check-ma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4737" y="4648200"/>
            <a:ext cx="1132187" cy="1132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29400" y="4559463"/>
            <a:ext cx="1828800" cy="1925574"/>
          </a:xfrm>
          <a:prstGeom prst="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62001" y="5862935"/>
            <a:ext cx="1828800" cy="461665"/>
          </a:xfrm>
          <a:prstGeom prst="rect">
            <a:avLst/>
          </a:prstGeom>
          <a:noFill/>
        </p:spPr>
        <p:txBody>
          <a:bodyPr wrap="square" rtlCol="0">
            <a:spAutoFit/>
          </a:bodyPr>
          <a:lstStyle/>
          <a:p>
            <a:pPr algn="ctr"/>
            <a:r>
              <a:rPr lang="en-US" sz="2400" b="1" dirty="0"/>
              <a:t>ENROLL</a:t>
            </a:r>
          </a:p>
        </p:txBody>
      </p:sp>
      <p:sp>
        <p:nvSpPr>
          <p:cNvPr id="7" name="TextBox 6"/>
          <p:cNvSpPr txBox="1"/>
          <p:nvPr/>
        </p:nvSpPr>
        <p:spPr>
          <a:xfrm>
            <a:off x="6629400" y="5627225"/>
            <a:ext cx="1828800" cy="830997"/>
          </a:xfrm>
          <a:prstGeom prst="rect">
            <a:avLst/>
          </a:prstGeom>
          <a:noFill/>
        </p:spPr>
        <p:txBody>
          <a:bodyPr wrap="square" rtlCol="0">
            <a:spAutoFit/>
          </a:bodyPr>
          <a:lstStyle/>
          <a:p>
            <a:pPr algn="ctr"/>
            <a:r>
              <a:rPr lang="en-US" sz="2400" b="1" dirty="0"/>
              <a:t>MIXED HOUSEHOLD</a:t>
            </a:r>
          </a:p>
        </p:txBody>
      </p:sp>
      <p:pic>
        <p:nvPicPr>
          <p:cNvPr id="55325" name="Picture 29" descr="C:\Users\mcraven\Downloads\multiple-users-silhouet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5997" y="4603007"/>
            <a:ext cx="1098493" cy="10984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1676400" y="3963352"/>
            <a:ext cx="2" cy="5912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4053840"/>
            <a:ext cx="0" cy="533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57600" y="4554582"/>
            <a:ext cx="1828800" cy="1925574"/>
          </a:xfrm>
          <a:prstGeom prst="rect">
            <a:avLst/>
          </a:prstGeom>
          <a:solidFill>
            <a:srgbClr val="FFD9D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657600" y="5645550"/>
            <a:ext cx="1828800" cy="830997"/>
          </a:xfrm>
          <a:prstGeom prst="rect">
            <a:avLst/>
          </a:prstGeom>
          <a:noFill/>
        </p:spPr>
        <p:txBody>
          <a:bodyPr wrap="square" rtlCol="0">
            <a:spAutoFit/>
          </a:bodyPr>
          <a:lstStyle/>
          <a:p>
            <a:pPr algn="ctr"/>
            <a:r>
              <a:rPr lang="en-US" sz="2400" b="1" dirty="0"/>
              <a:t>OPTION TO ENROLL</a:t>
            </a:r>
          </a:p>
        </p:txBody>
      </p:sp>
      <p:cxnSp>
        <p:nvCxnSpPr>
          <p:cNvPr id="18" name="Straight Connector 17"/>
          <p:cNvCxnSpPr>
            <a:stCxn id="8" idx="0"/>
          </p:cNvCxnSpPr>
          <p:nvPr/>
        </p:nvCxnSpPr>
        <p:spPr>
          <a:xfrm flipV="1">
            <a:off x="7543800" y="3963353"/>
            <a:ext cx="0" cy="59611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4113084313"/>
              </p:ext>
            </p:extLst>
          </p:nvPr>
        </p:nvGraphicFramePr>
        <p:xfrm>
          <a:off x="323851" y="1495698"/>
          <a:ext cx="8496299" cy="27233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Rectangle 19"/>
          <p:cNvSpPr/>
          <p:nvPr/>
        </p:nvSpPr>
        <p:spPr>
          <a:xfrm>
            <a:off x="-2971800" y="609600"/>
            <a:ext cx="2819400" cy="556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Leadership voiceover</a:t>
            </a:r>
          </a:p>
          <a:p>
            <a:pPr algn="ctr"/>
            <a:r>
              <a:rPr lang="en-US" sz="1700" dirty="0"/>
              <a:t>(pt. 1)</a:t>
            </a:r>
          </a:p>
          <a:p>
            <a:pPr algn="ctr"/>
            <a:endParaRPr lang="en-US" sz="1700" dirty="0"/>
          </a:p>
          <a:p>
            <a:pPr algn="ctr"/>
            <a:endParaRPr lang="en-US" sz="1700" i="1" dirty="0"/>
          </a:p>
          <a:p>
            <a:pPr algn="ctr"/>
            <a:r>
              <a:rPr lang="en-US" sz="1700" i="1" dirty="0"/>
              <a:t>In June, letters were sent to many people who receive Medicaid health care to let them know about these changes. Your letter has information specific to you and your family about what the changes mean for you.</a:t>
            </a:r>
          </a:p>
          <a:p>
            <a:pPr algn="ctr"/>
            <a:endParaRPr lang="en-US" sz="1700" i="1" dirty="0"/>
          </a:p>
          <a:p>
            <a:pPr algn="ctr"/>
            <a:r>
              <a:rPr lang="en-US" sz="1700" i="1" dirty="0"/>
              <a:t>Some of your friends or neighbors might have received different letters. That’s okay! We are going to explain each type of letter today.</a:t>
            </a:r>
          </a:p>
        </p:txBody>
      </p:sp>
      <p:sp>
        <p:nvSpPr>
          <p:cNvPr id="21" name="Rectangle 20"/>
          <p:cNvSpPr/>
          <p:nvPr/>
        </p:nvSpPr>
        <p:spPr>
          <a:xfrm>
            <a:off x="9296400" y="0"/>
            <a:ext cx="28194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Leadership voiceover</a:t>
            </a:r>
          </a:p>
          <a:p>
            <a:pPr algn="ctr"/>
            <a:r>
              <a:rPr lang="en-US" sz="1700" dirty="0"/>
              <a:t>(pt. 2)</a:t>
            </a:r>
          </a:p>
          <a:p>
            <a:pPr algn="ctr"/>
            <a:endParaRPr lang="en-US" sz="1700" dirty="0"/>
          </a:p>
          <a:p>
            <a:pPr algn="ctr"/>
            <a:r>
              <a:rPr lang="en-US" sz="1700" i="1" dirty="0"/>
              <a:t>Depending on what your letter says, you might not need to do anything you see on this page. Some people will stay in NC Medicaid Direct (what you have now) and some people will enroll in Health Plans over the next year. </a:t>
            </a:r>
          </a:p>
          <a:p>
            <a:pPr algn="ctr"/>
            <a:endParaRPr lang="en-US" sz="1700" i="1" dirty="0"/>
          </a:p>
          <a:p>
            <a:pPr algn="ctr"/>
            <a:endParaRPr lang="en-US" sz="1700" dirty="0"/>
          </a:p>
          <a:p>
            <a:pPr algn="ctr"/>
            <a:endParaRPr lang="en-US" sz="1700" dirty="0"/>
          </a:p>
        </p:txBody>
      </p:sp>
      <p:pic>
        <p:nvPicPr>
          <p:cNvPr id="71714" name="Picture 34" descr="C:\Users\mcraven\Downloads\spli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57369" y="4601416"/>
            <a:ext cx="1029261" cy="102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4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22745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5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ENROLL: If you received this letter…</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11</a:t>
            </a:fld>
            <a:endParaRPr lang="en-US" b="1" dirty="0">
              <a:latin typeface="Calibri" panose="020F0502020204030204" pitchFamily="34" charset="0"/>
            </a:endParaRPr>
          </a:p>
        </p:txBody>
      </p:sp>
      <p:sp>
        <p:nvSpPr>
          <p:cNvPr id="22" name="TextBox 21"/>
          <p:cNvSpPr txBox="1"/>
          <p:nvPr/>
        </p:nvSpPr>
        <p:spPr>
          <a:xfrm>
            <a:off x="5084885" y="1295400"/>
            <a:ext cx="2951675" cy="1384995"/>
          </a:xfrm>
          <a:prstGeom prst="rect">
            <a:avLst/>
          </a:prstGeom>
          <a:noFill/>
        </p:spPr>
        <p:txBody>
          <a:bodyPr wrap="square" rtlCol="0">
            <a:spAutoFit/>
          </a:bodyPr>
          <a:lstStyle/>
          <a:p>
            <a:pPr algn="ctr"/>
            <a:r>
              <a:rPr lang="en-US" sz="2800" b="1" i="1" dirty="0"/>
              <a:t>You need to </a:t>
            </a:r>
            <a:r>
              <a:rPr lang="en-US" sz="2800" b="1" i="1" u="sng" dirty="0"/>
              <a:t>enroll</a:t>
            </a:r>
            <a:r>
              <a:rPr lang="en-US" sz="2800" b="1" i="1" dirty="0"/>
              <a:t> in a health </a:t>
            </a:r>
            <a:r>
              <a:rPr lang="en-US" sz="2800" b="1" i="1" dirty="0" smtClean="0"/>
              <a:t>plan </a:t>
            </a:r>
          </a:p>
          <a:p>
            <a:pPr algn="ctr"/>
            <a:r>
              <a:rPr lang="en-US" sz="2800" b="1" i="1" u="sng" dirty="0" smtClean="0"/>
              <a:t>by December 13</a:t>
            </a:r>
            <a:endParaRPr lang="en-US" sz="2800" b="1" i="1" u="sng" dirty="0"/>
          </a:p>
        </p:txBody>
      </p:sp>
      <p:sp>
        <p:nvSpPr>
          <p:cNvPr id="14" name="Down Arrow 13"/>
          <p:cNvSpPr/>
          <p:nvPr/>
        </p:nvSpPr>
        <p:spPr>
          <a:xfrm>
            <a:off x="6294022" y="2667000"/>
            <a:ext cx="533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41800" y="320040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7" name="Oval 26"/>
          <p:cNvSpPr/>
          <p:nvPr/>
        </p:nvSpPr>
        <p:spPr>
          <a:xfrm>
            <a:off x="4238912" y="411162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28" name="Oval 27"/>
          <p:cNvSpPr/>
          <p:nvPr/>
        </p:nvSpPr>
        <p:spPr>
          <a:xfrm>
            <a:off x="4241800" y="5398168"/>
            <a:ext cx="466344"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6" name="TextBox 15"/>
          <p:cNvSpPr txBox="1"/>
          <p:nvPr/>
        </p:nvSpPr>
        <p:spPr>
          <a:xfrm>
            <a:off x="4787232" y="5334000"/>
            <a:ext cx="4081422" cy="923330"/>
          </a:xfrm>
          <a:prstGeom prst="rect">
            <a:avLst/>
          </a:prstGeom>
          <a:noFill/>
        </p:spPr>
        <p:txBody>
          <a:bodyPr wrap="square" rtlCol="0">
            <a:spAutoFit/>
          </a:bodyPr>
          <a:lstStyle/>
          <a:p>
            <a:r>
              <a:rPr lang="en-US" dirty="0"/>
              <a:t>Call the </a:t>
            </a:r>
            <a:r>
              <a:rPr lang="en-US" b="1" dirty="0"/>
              <a:t>Enrollment Broker </a:t>
            </a:r>
            <a:r>
              <a:rPr lang="en-US" dirty="0"/>
              <a:t>if you need help or want to learn more about your options.</a:t>
            </a:r>
          </a:p>
        </p:txBody>
      </p:sp>
      <p:sp>
        <p:nvSpPr>
          <p:cNvPr id="29" name="TextBox 28"/>
          <p:cNvSpPr txBox="1"/>
          <p:nvPr/>
        </p:nvSpPr>
        <p:spPr>
          <a:xfrm>
            <a:off x="4787232" y="3980688"/>
            <a:ext cx="4081422" cy="1200329"/>
          </a:xfrm>
          <a:prstGeom prst="rect">
            <a:avLst/>
          </a:prstGeom>
          <a:noFill/>
        </p:spPr>
        <p:txBody>
          <a:bodyPr wrap="square" rtlCol="0">
            <a:spAutoFit/>
          </a:bodyPr>
          <a:lstStyle/>
          <a:p>
            <a:r>
              <a:rPr lang="en-US" dirty="0"/>
              <a:t>Choose a </a:t>
            </a:r>
            <a:r>
              <a:rPr lang="en-US" b="1" dirty="0"/>
              <a:t>Health Plan </a:t>
            </a:r>
            <a:r>
              <a:rPr lang="en-US" dirty="0"/>
              <a:t>– each plan provides the same types of services but not all doctors work with each plan. Pick the plan that is best for you. </a:t>
            </a:r>
          </a:p>
        </p:txBody>
      </p:sp>
      <p:sp>
        <p:nvSpPr>
          <p:cNvPr id="30" name="TextBox 29"/>
          <p:cNvSpPr txBox="1"/>
          <p:nvPr/>
        </p:nvSpPr>
        <p:spPr>
          <a:xfrm>
            <a:off x="4787232" y="3200400"/>
            <a:ext cx="4081422" cy="646331"/>
          </a:xfrm>
          <a:prstGeom prst="rect">
            <a:avLst/>
          </a:prstGeom>
          <a:noFill/>
        </p:spPr>
        <p:txBody>
          <a:bodyPr wrap="square" rtlCol="0">
            <a:spAutoFit/>
          </a:bodyPr>
          <a:lstStyle/>
          <a:p>
            <a:r>
              <a:rPr lang="en-US" dirty="0"/>
              <a:t>Choose a </a:t>
            </a:r>
            <a:r>
              <a:rPr lang="en-US" b="1" dirty="0"/>
              <a:t>Primary Care Provider (PCP) </a:t>
            </a:r>
            <a:r>
              <a:rPr lang="en-US" dirty="0"/>
              <a:t>– this is your main doctor or clinic.</a:t>
            </a:r>
          </a:p>
        </p:txBody>
      </p:sp>
      <p:grpSp>
        <p:nvGrpSpPr>
          <p:cNvPr id="8" name="Group 7"/>
          <p:cNvGrpSpPr/>
          <p:nvPr/>
        </p:nvGrpSpPr>
        <p:grpSpPr>
          <a:xfrm>
            <a:off x="7950464" y="140001"/>
            <a:ext cx="1032310" cy="968106"/>
            <a:chOff x="7950464" y="140001"/>
            <a:chExt cx="1032310" cy="968106"/>
          </a:xfrm>
        </p:grpSpPr>
        <p:sp>
          <p:nvSpPr>
            <p:cNvPr id="18" name="Rectangle 17"/>
            <p:cNvSpPr/>
            <p:nvPr/>
          </p:nvSpPr>
          <p:spPr>
            <a:xfrm>
              <a:off x="7950464" y="140001"/>
              <a:ext cx="1032310" cy="968106"/>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1" descr="C:\Users\mcraven\Downloads\check-ma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119" y="282164"/>
              <a:ext cx="702999" cy="702999"/>
            </a:xfrm>
            <a:prstGeom prst="rect">
              <a:avLst/>
            </a:prstGeom>
            <a:noFill/>
            <a:extLst>
              <a:ext uri="{909E8E84-426E-40DD-AFC4-6F175D3DCCD1}">
                <a14:hiddenFill xmlns:a14="http://schemas.microsoft.com/office/drawing/2010/main">
                  <a:solidFill>
                    <a:srgbClr val="FFFFFF"/>
                  </a:solidFill>
                </a14:hiddenFill>
              </a:ext>
            </a:extLst>
          </p:spPr>
        </p:pic>
      </p:grpSp>
      <p:pic>
        <p:nvPicPr>
          <p:cNvPr id="72791" name="Picture 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439" y="2015557"/>
            <a:ext cx="3657601" cy="4461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18439" y="2682815"/>
            <a:ext cx="3657601" cy="5937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939927" y="2125693"/>
            <a:ext cx="304800" cy="54130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753600" y="1771508"/>
            <a:ext cx="2286000" cy="453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Talking Points:</a:t>
            </a:r>
          </a:p>
          <a:p>
            <a:pPr algn="ctr"/>
            <a:endParaRPr lang="en-US" dirty="0"/>
          </a:p>
          <a:p>
            <a:pPr algn="ctr"/>
            <a:r>
              <a:rPr lang="en-US" dirty="0"/>
              <a:t>#2 – There are a few things to think about when you are choosing a health plan.</a:t>
            </a:r>
          </a:p>
          <a:p>
            <a:pPr algn="ctr"/>
            <a:endParaRPr lang="en-US" dirty="0"/>
          </a:p>
          <a:p>
            <a:pPr algn="ctr"/>
            <a:r>
              <a:rPr lang="en-US" dirty="0"/>
              <a:t>For example,  if you already have a doctor that you want to continue seeing, you should pick a plan that works with your doctor.</a:t>
            </a:r>
          </a:p>
        </p:txBody>
      </p:sp>
      <p:sp>
        <p:nvSpPr>
          <p:cNvPr id="4" name="TextBox 3"/>
          <p:cNvSpPr txBox="1"/>
          <p:nvPr/>
        </p:nvSpPr>
        <p:spPr>
          <a:xfrm>
            <a:off x="186403" y="1260760"/>
            <a:ext cx="3689637" cy="830997"/>
          </a:xfrm>
          <a:prstGeom prst="rect">
            <a:avLst/>
          </a:prstGeom>
          <a:solidFill>
            <a:srgbClr val="FFC000"/>
          </a:solidFill>
        </p:spPr>
        <p:txBody>
          <a:bodyPr wrap="square" rtlCol="0">
            <a:spAutoFit/>
          </a:bodyPr>
          <a:lstStyle/>
          <a:p>
            <a:pPr algn="ctr"/>
            <a:r>
              <a:rPr lang="en-US" sz="2400" b="1" i="1" dirty="0"/>
              <a:t>“Must Choose a Health Plan (Mandatory)”</a:t>
            </a:r>
          </a:p>
        </p:txBody>
      </p:sp>
      <p:sp>
        <p:nvSpPr>
          <p:cNvPr id="9" name="Folded Corner 8"/>
          <p:cNvSpPr/>
          <p:nvPr/>
        </p:nvSpPr>
        <p:spPr>
          <a:xfrm>
            <a:off x="800673" y="3983481"/>
            <a:ext cx="2493132" cy="1984382"/>
          </a:xfrm>
          <a:prstGeom prst="foldedCorner">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 </a:t>
            </a:r>
            <a:r>
              <a:rPr lang="en-US" sz="1600" dirty="0" smtClean="0">
                <a:solidFill>
                  <a:schemeClr val="tx1"/>
                </a:solidFill>
              </a:rPr>
              <a:t>Some people received a letter saying the enrollment deadline is September. This deadline has been extended to </a:t>
            </a:r>
            <a:r>
              <a:rPr lang="en-US" sz="1600" b="1" u="sng" dirty="0" smtClean="0">
                <a:solidFill>
                  <a:schemeClr val="tx1"/>
                </a:solidFill>
              </a:rPr>
              <a:t>DECEMBER 13.</a:t>
            </a:r>
            <a:endParaRPr lang="en-US" sz="1600" u="sng" dirty="0">
              <a:solidFill>
                <a:schemeClr val="tx1"/>
              </a:solidFill>
            </a:endParaRPr>
          </a:p>
        </p:txBody>
      </p:sp>
    </p:spTree>
    <p:extLst>
      <p:ext uri="{BB962C8B-B14F-4D97-AF65-F5344CB8AC3E}">
        <p14:creationId xmlns:p14="http://schemas.microsoft.com/office/powerpoint/2010/main" val="421635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174487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91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0" y="3657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you received a “mandatory” </a:t>
            </a:r>
            <a:r>
              <a:rPr lang="en-US" sz="2800" b="1" dirty="0" smtClean="0">
                <a:solidFill>
                  <a:srgbClr val="002060"/>
                </a:solidFill>
                <a:latin typeface="Calibri" panose="020F0502020204030204" pitchFamily="34" charset="0"/>
              </a:rPr>
              <a:t>letter, </a:t>
            </a:r>
            <a:r>
              <a:rPr lang="en-US" sz="2800" b="1" dirty="0">
                <a:solidFill>
                  <a:srgbClr val="002060"/>
                </a:solidFill>
                <a:latin typeface="Calibri" panose="020F0502020204030204" pitchFamily="34" charset="0"/>
              </a:rPr>
              <a:t>choose a health plan by </a:t>
            </a:r>
            <a:r>
              <a:rPr lang="en-US" sz="2800" b="1" dirty="0" smtClean="0">
                <a:solidFill>
                  <a:srgbClr val="002060"/>
                </a:solidFill>
                <a:latin typeface="Calibri" panose="020F0502020204030204" pitchFamily="34" charset="0"/>
              </a:rPr>
              <a:t>December </a:t>
            </a:r>
            <a:r>
              <a:rPr lang="en-US" sz="2800" b="1" dirty="0">
                <a:solidFill>
                  <a:srgbClr val="002060"/>
                </a:solidFill>
                <a:latin typeface="Calibri" panose="020F0502020204030204" pitchFamily="34" charset="0"/>
              </a:rPr>
              <a:t>13</a:t>
            </a:r>
            <a:endParaRPr lang="en-US" sz="2800" b="1" u="sng" strike="sngStrike" dirty="0">
              <a:solidFill>
                <a:srgbClr val="FF0000"/>
              </a:solidFill>
              <a:latin typeface="Calibri" panose="020F0502020204030204" pitchFamily="34" charset="0"/>
            </a:endParaRP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12</a:t>
            </a:fld>
            <a:endParaRPr lang="en-US" b="1"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9994236"/>
              </p:ext>
            </p:extLst>
          </p:nvPr>
        </p:nvGraphicFramePr>
        <p:xfrm>
          <a:off x="348340" y="5298719"/>
          <a:ext cx="3698703" cy="960120"/>
        </p:xfrm>
        <a:graphic>
          <a:graphicData uri="http://schemas.openxmlformats.org/drawingml/2006/table">
            <a:tbl>
              <a:tblPr firstRow="1" bandRow="1">
                <a:tableStyleId>{69012ECD-51FC-41F1-AA8D-1B2483CD663E}</a:tableStyleId>
              </a:tblPr>
              <a:tblGrid>
                <a:gridCol w="2061535">
                  <a:extLst>
                    <a:ext uri="{9D8B030D-6E8A-4147-A177-3AD203B41FA5}">
                      <a16:colId xmlns:a16="http://schemas.microsoft.com/office/drawing/2014/main" xmlns="" val="20000"/>
                    </a:ext>
                  </a:extLst>
                </a:gridCol>
                <a:gridCol w="1637168">
                  <a:extLst>
                    <a:ext uri="{9D8B030D-6E8A-4147-A177-3AD203B41FA5}">
                      <a16:colId xmlns:a16="http://schemas.microsoft.com/office/drawing/2014/main" xmlns="" val="20001"/>
                    </a:ext>
                  </a:extLst>
                </a:gridCol>
              </a:tblGrid>
              <a:tr h="0">
                <a:tc gridSpan="2">
                  <a:txBody>
                    <a:bodyPr/>
                    <a:lstStyle/>
                    <a:p>
                      <a:pPr algn="ctr"/>
                      <a:r>
                        <a:rPr lang="en-US" sz="1700" dirty="0"/>
                        <a:t>Important Dates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sz="16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135300">
                <a:tc>
                  <a:txBody>
                    <a:bodyPr/>
                    <a:lstStyle/>
                    <a:p>
                      <a:r>
                        <a:rPr lang="en-US" sz="1400" b="1" dirty="0" smtClean="0"/>
                        <a:t>Open Enrollment </a:t>
                      </a:r>
                      <a:r>
                        <a:rPr lang="en-US" sz="1400" b="1" dirty="0"/>
                        <a:t>Ends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400" dirty="0" smtClean="0"/>
                        <a:t>December </a:t>
                      </a:r>
                      <a:r>
                        <a:rPr lang="en-US" sz="1400" dirty="0"/>
                        <a:t>13, 2019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r>
                        <a:rPr lang="en-US" sz="1400" b="1" dirty="0"/>
                        <a:t>Health</a:t>
                      </a:r>
                      <a:r>
                        <a:rPr lang="en-US" sz="1400" b="1" baseline="0" dirty="0"/>
                        <a:t> Plan Starts</a:t>
                      </a:r>
                      <a:endParaRPr lang="en-US" sz="14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400" dirty="0" smtClean="0"/>
                        <a:t>February</a:t>
                      </a:r>
                      <a:r>
                        <a:rPr lang="en-US" sz="1400" baseline="0" dirty="0" smtClean="0"/>
                        <a:t> </a:t>
                      </a:r>
                      <a:r>
                        <a:rPr lang="en-US" sz="1400" baseline="0" dirty="0"/>
                        <a:t>1</a:t>
                      </a:r>
                      <a:r>
                        <a:rPr lang="en-US" sz="1400" baseline="0"/>
                        <a:t>, </a:t>
                      </a:r>
                      <a:r>
                        <a:rPr lang="en-US" sz="1400" baseline="0" smtClean="0"/>
                        <a:t>2020</a:t>
                      </a:r>
                      <a:endParaRPr lang="en-US"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pSp>
        <p:nvGrpSpPr>
          <p:cNvPr id="11" name="Group 10"/>
          <p:cNvGrpSpPr/>
          <p:nvPr/>
        </p:nvGrpSpPr>
        <p:grpSpPr>
          <a:xfrm>
            <a:off x="8111690" y="0"/>
            <a:ext cx="1032310" cy="968106"/>
            <a:chOff x="7950464" y="140001"/>
            <a:chExt cx="1032310" cy="968106"/>
          </a:xfrm>
        </p:grpSpPr>
        <p:sp>
          <p:nvSpPr>
            <p:cNvPr id="12" name="Rectangle 11"/>
            <p:cNvSpPr/>
            <p:nvPr/>
          </p:nvSpPr>
          <p:spPr>
            <a:xfrm>
              <a:off x="7950464" y="140001"/>
              <a:ext cx="1032310" cy="968106"/>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1" descr="C:\Users\mcraven\Downloads\check-ma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119" y="282164"/>
              <a:ext cx="702999" cy="7029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72163" y="2876016"/>
            <a:ext cx="7799675" cy="2686584"/>
            <a:chOff x="658525" y="2410837"/>
            <a:chExt cx="7799675" cy="2686584"/>
          </a:xfrm>
        </p:grpSpPr>
        <p:grpSp>
          <p:nvGrpSpPr>
            <p:cNvPr id="16" name="Phase 1 SHAPES"/>
            <p:cNvGrpSpPr/>
            <p:nvPr/>
          </p:nvGrpSpPr>
          <p:grpSpPr>
            <a:xfrm>
              <a:off x="2792269" y="2438400"/>
              <a:ext cx="3688773" cy="1261263"/>
              <a:chOff x="2606676" y="1763323"/>
              <a:chExt cx="4057650" cy="1526128"/>
            </a:xfrm>
            <a:solidFill>
              <a:schemeClr val="tx2">
                <a:lumMod val="20000"/>
                <a:lumOff val="80000"/>
              </a:schemeClr>
            </a:solidFill>
          </p:grpSpPr>
          <p:sp>
            <p:nvSpPr>
              <p:cNvPr id="214" name="Freeform 61"/>
              <p:cNvSpPr>
                <a:spLocks/>
              </p:cNvSpPr>
              <p:nvPr/>
            </p:nvSpPr>
            <p:spPr bwMode="auto">
              <a:xfrm>
                <a:off x="6019801" y="1804598"/>
                <a:ext cx="365125" cy="403225"/>
              </a:xfrm>
              <a:custGeom>
                <a:avLst/>
                <a:gdLst>
                  <a:gd name="T0" fmla="*/ 12700 w 230"/>
                  <a:gd name="T1" fmla="*/ 6350 h 254"/>
                  <a:gd name="T2" fmla="*/ 15875 w 230"/>
                  <a:gd name="T3" fmla="*/ 133350 h 254"/>
                  <a:gd name="T4" fmla="*/ 12700 w 230"/>
                  <a:gd name="T5" fmla="*/ 263525 h 254"/>
                  <a:gd name="T6" fmla="*/ 0 w 230"/>
                  <a:gd name="T7" fmla="*/ 339725 h 254"/>
                  <a:gd name="T8" fmla="*/ 34925 w 230"/>
                  <a:gd name="T9" fmla="*/ 349250 h 254"/>
                  <a:gd name="T10" fmla="*/ 57150 w 230"/>
                  <a:gd name="T11" fmla="*/ 349250 h 254"/>
                  <a:gd name="T12" fmla="*/ 92075 w 230"/>
                  <a:gd name="T13" fmla="*/ 352425 h 254"/>
                  <a:gd name="T14" fmla="*/ 111125 w 230"/>
                  <a:gd name="T15" fmla="*/ 358775 h 254"/>
                  <a:gd name="T16" fmla="*/ 111125 w 230"/>
                  <a:gd name="T17" fmla="*/ 358775 h 254"/>
                  <a:gd name="T18" fmla="*/ 120650 w 230"/>
                  <a:gd name="T19" fmla="*/ 358775 h 254"/>
                  <a:gd name="T20" fmla="*/ 133350 w 230"/>
                  <a:gd name="T21" fmla="*/ 361950 h 254"/>
                  <a:gd name="T22" fmla="*/ 133350 w 230"/>
                  <a:gd name="T23" fmla="*/ 361950 h 254"/>
                  <a:gd name="T24" fmla="*/ 149225 w 230"/>
                  <a:gd name="T25" fmla="*/ 361950 h 254"/>
                  <a:gd name="T26" fmla="*/ 161925 w 230"/>
                  <a:gd name="T27" fmla="*/ 361950 h 254"/>
                  <a:gd name="T28" fmla="*/ 187325 w 230"/>
                  <a:gd name="T29" fmla="*/ 374650 h 254"/>
                  <a:gd name="T30" fmla="*/ 187325 w 230"/>
                  <a:gd name="T31" fmla="*/ 374650 h 254"/>
                  <a:gd name="T32" fmla="*/ 206375 w 230"/>
                  <a:gd name="T33" fmla="*/ 387350 h 254"/>
                  <a:gd name="T34" fmla="*/ 206375 w 230"/>
                  <a:gd name="T35" fmla="*/ 387350 h 254"/>
                  <a:gd name="T36" fmla="*/ 196850 w 230"/>
                  <a:gd name="T37" fmla="*/ 384175 h 254"/>
                  <a:gd name="T38" fmla="*/ 206375 w 230"/>
                  <a:gd name="T39" fmla="*/ 387350 h 254"/>
                  <a:gd name="T40" fmla="*/ 206375 w 230"/>
                  <a:gd name="T41" fmla="*/ 387350 h 254"/>
                  <a:gd name="T42" fmla="*/ 231775 w 230"/>
                  <a:gd name="T43" fmla="*/ 390525 h 254"/>
                  <a:gd name="T44" fmla="*/ 250825 w 230"/>
                  <a:gd name="T45" fmla="*/ 390525 h 254"/>
                  <a:gd name="T46" fmla="*/ 266700 w 230"/>
                  <a:gd name="T47" fmla="*/ 390525 h 254"/>
                  <a:gd name="T48" fmla="*/ 292100 w 230"/>
                  <a:gd name="T49" fmla="*/ 403225 h 254"/>
                  <a:gd name="T50" fmla="*/ 301625 w 230"/>
                  <a:gd name="T51" fmla="*/ 377825 h 254"/>
                  <a:gd name="T52" fmla="*/ 301625 w 230"/>
                  <a:gd name="T53" fmla="*/ 377825 h 254"/>
                  <a:gd name="T54" fmla="*/ 317500 w 230"/>
                  <a:gd name="T55" fmla="*/ 339725 h 254"/>
                  <a:gd name="T56" fmla="*/ 317500 w 230"/>
                  <a:gd name="T57" fmla="*/ 339725 h 254"/>
                  <a:gd name="T58" fmla="*/ 323850 w 230"/>
                  <a:gd name="T59" fmla="*/ 323850 h 254"/>
                  <a:gd name="T60" fmla="*/ 327025 w 230"/>
                  <a:gd name="T61" fmla="*/ 314325 h 254"/>
                  <a:gd name="T62" fmla="*/ 327025 w 230"/>
                  <a:gd name="T63" fmla="*/ 314325 h 254"/>
                  <a:gd name="T64" fmla="*/ 336550 w 230"/>
                  <a:gd name="T65" fmla="*/ 282575 h 254"/>
                  <a:gd name="T66" fmla="*/ 336550 w 230"/>
                  <a:gd name="T67" fmla="*/ 282575 h 254"/>
                  <a:gd name="T68" fmla="*/ 339725 w 230"/>
                  <a:gd name="T69" fmla="*/ 260350 h 254"/>
                  <a:gd name="T70" fmla="*/ 339725 w 230"/>
                  <a:gd name="T71" fmla="*/ 260350 h 254"/>
                  <a:gd name="T72" fmla="*/ 342900 w 230"/>
                  <a:gd name="T73" fmla="*/ 250825 h 254"/>
                  <a:gd name="T74" fmla="*/ 346075 w 230"/>
                  <a:gd name="T75" fmla="*/ 234950 h 254"/>
                  <a:gd name="T76" fmla="*/ 346075 w 230"/>
                  <a:gd name="T77" fmla="*/ 234950 h 254"/>
                  <a:gd name="T78" fmla="*/ 349250 w 230"/>
                  <a:gd name="T79" fmla="*/ 206375 h 254"/>
                  <a:gd name="T80" fmla="*/ 349250 w 230"/>
                  <a:gd name="T81" fmla="*/ 206375 h 254"/>
                  <a:gd name="T82" fmla="*/ 352425 w 230"/>
                  <a:gd name="T83" fmla="*/ 180975 h 254"/>
                  <a:gd name="T84" fmla="*/ 352425 w 230"/>
                  <a:gd name="T85" fmla="*/ 180975 h 254"/>
                  <a:gd name="T86" fmla="*/ 355600 w 230"/>
                  <a:gd name="T87" fmla="*/ 165100 h 254"/>
                  <a:gd name="T88" fmla="*/ 355600 w 230"/>
                  <a:gd name="T89" fmla="*/ 165100 h 254"/>
                  <a:gd name="T90" fmla="*/ 361950 w 230"/>
                  <a:gd name="T91" fmla="*/ 130175 h 254"/>
                  <a:gd name="T92" fmla="*/ 361950 w 230"/>
                  <a:gd name="T93" fmla="*/ 130175 h 254"/>
                  <a:gd name="T94" fmla="*/ 361950 w 230"/>
                  <a:gd name="T95" fmla="*/ 117475 h 254"/>
                  <a:gd name="T96" fmla="*/ 365125 w 230"/>
                  <a:gd name="T97" fmla="*/ 104775 h 254"/>
                  <a:gd name="T98" fmla="*/ 365125 w 230"/>
                  <a:gd name="T99" fmla="*/ 104775 h 254"/>
                  <a:gd name="T100" fmla="*/ 361950 w 230"/>
                  <a:gd name="T101" fmla="*/ 92075 h 254"/>
                  <a:gd name="T102" fmla="*/ 361950 w 230"/>
                  <a:gd name="T103" fmla="*/ 92075 h 254"/>
                  <a:gd name="T104" fmla="*/ 361950 w 230"/>
                  <a:gd name="T105" fmla="*/ 79375 h 254"/>
                  <a:gd name="T106" fmla="*/ 361950 w 230"/>
                  <a:gd name="T107" fmla="*/ 57150 h 254"/>
                  <a:gd name="T108" fmla="*/ 361950 w 230"/>
                  <a:gd name="T109" fmla="*/ 57150 h 254"/>
                  <a:gd name="T110" fmla="*/ 361950 w 230"/>
                  <a:gd name="T111" fmla="*/ 25400 h 254"/>
                  <a:gd name="T112" fmla="*/ 365125 w 230"/>
                  <a:gd name="T113" fmla="*/ 0 h 254"/>
                  <a:gd name="T114" fmla="*/ 12700 w 230"/>
                  <a:gd name="T115" fmla="*/ 6350 h 2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254"/>
                  <a:gd name="T176" fmla="*/ 230 w 230"/>
                  <a:gd name="T177" fmla="*/ 254 h 2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254">
                    <a:moveTo>
                      <a:pt x="8" y="4"/>
                    </a:moveTo>
                    <a:lnTo>
                      <a:pt x="10" y="84"/>
                    </a:lnTo>
                    <a:lnTo>
                      <a:pt x="8" y="166"/>
                    </a:lnTo>
                    <a:lnTo>
                      <a:pt x="0" y="214"/>
                    </a:lnTo>
                    <a:lnTo>
                      <a:pt x="22" y="220"/>
                    </a:lnTo>
                    <a:lnTo>
                      <a:pt x="36" y="220"/>
                    </a:lnTo>
                    <a:lnTo>
                      <a:pt x="58" y="222"/>
                    </a:lnTo>
                    <a:lnTo>
                      <a:pt x="70" y="226"/>
                    </a:lnTo>
                    <a:lnTo>
                      <a:pt x="76" y="226"/>
                    </a:lnTo>
                    <a:lnTo>
                      <a:pt x="84" y="228"/>
                    </a:lnTo>
                    <a:lnTo>
                      <a:pt x="94" y="228"/>
                    </a:lnTo>
                    <a:lnTo>
                      <a:pt x="102" y="228"/>
                    </a:lnTo>
                    <a:lnTo>
                      <a:pt x="118" y="236"/>
                    </a:lnTo>
                    <a:lnTo>
                      <a:pt x="130" y="244"/>
                    </a:lnTo>
                    <a:lnTo>
                      <a:pt x="124" y="242"/>
                    </a:lnTo>
                    <a:lnTo>
                      <a:pt x="130" y="244"/>
                    </a:lnTo>
                    <a:lnTo>
                      <a:pt x="146" y="246"/>
                    </a:lnTo>
                    <a:lnTo>
                      <a:pt x="158" y="246"/>
                    </a:lnTo>
                    <a:lnTo>
                      <a:pt x="168" y="246"/>
                    </a:lnTo>
                    <a:lnTo>
                      <a:pt x="184" y="254"/>
                    </a:lnTo>
                    <a:lnTo>
                      <a:pt x="190" y="238"/>
                    </a:lnTo>
                    <a:lnTo>
                      <a:pt x="200" y="214"/>
                    </a:lnTo>
                    <a:lnTo>
                      <a:pt x="204" y="204"/>
                    </a:lnTo>
                    <a:lnTo>
                      <a:pt x="206" y="198"/>
                    </a:lnTo>
                    <a:lnTo>
                      <a:pt x="212" y="178"/>
                    </a:lnTo>
                    <a:lnTo>
                      <a:pt x="214" y="164"/>
                    </a:lnTo>
                    <a:lnTo>
                      <a:pt x="216" y="158"/>
                    </a:lnTo>
                    <a:lnTo>
                      <a:pt x="218" y="148"/>
                    </a:lnTo>
                    <a:lnTo>
                      <a:pt x="220" y="130"/>
                    </a:lnTo>
                    <a:lnTo>
                      <a:pt x="222" y="114"/>
                    </a:lnTo>
                    <a:lnTo>
                      <a:pt x="224" y="104"/>
                    </a:lnTo>
                    <a:lnTo>
                      <a:pt x="228" y="82"/>
                    </a:lnTo>
                    <a:lnTo>
                      <a:pt x="228" y="74"/>
                    </a:lnTo>
                    <a:lnTo>
                      <a:pt x="230" y="66"/>
                    </a:lnTo>
                    <a:lnTo>
                      <a:pt x="228" y="58"/>
                    </a:lnTo>
                    <a:lnTo>
                      <a:pt x="228" y="50"/>
                    </a:lnTo>
                    <a:lnTo>
                      <a:pt x="228" y="36"/>
                    </a:lnTo>
                    <a:lnTo>
                      <a:pt x="228" y="16"/>
                    </a:lnTo>
                    <a:lnTo>
                      <a:pt x="230" y="0"/>
                    </a:lnTo>
                    <a:lnTo>
                      <a:pt x="8" y="4"/>
                    </a:lnTo>
                    <a:close/>
                  </a:path>
                </a:pathLst>
              </a:custGeom>
              <a:grpFill/>
              <a:ln w="3175">
                <a:solidFill>
                  <a:schemeClr val="tx1"/>
                </a:solidFill>
                <a:round/>
                <a:headEnd/>
                <a:tailEnd/>
              </a:ln>
            </p:spPr>
            <p:txBody>
              <a:bodyPr/>
              <a:lstStyle/>
              <a:p>
                <a:endParaRPr lang="en-US"/>
              </a:p>
            </p:txBody>
          </p:sp>
          <p:sp>
            <p:nvSpPr>
              <p:cNvPr id="215" name="Freeform 62"/>
              <p:cNvSpPr>
                <a:spLocks/>
              </p:cNvSpPr>
              <p:nvPr/>
            </p:nvSpPr>
            <p:spPr bwMode="auto">
              <a:xfrm>
                <a:off x="5822951" y="1807773"/>
                <a:ext cx="212725" cy="441325"/>
              </a:xfrm>
              <a:custGeom>
                <a:avLst/>
                <a:gdLst>
                  <a:gd name="T0" fmla="*/ 47625 w 134"/>
                  <a:gd name="T1" fmla="*/ 0 h 278"/>
                  <a:gd name="T2" fmla="*/ 47625 w 134"/>
                  <a:gd name="T3" fmla="*/ 38100 h 278"/>
                  <a:gd name="T4" fmla="*/ 19050 w 134"/>
                  <a:gd name="T5" fmla="*/ 60325 h 278"/>
                  <a:gd name="T6" fmla="*/ 0 w 134"/>
                  <a:gd name="T7" fmla="*/ 98425 h 278"/>
                  <a:gd name="T8" fmla="*/ 9525 w 134"/>
                  <a:gd name="T9" fmla="*/ 146050 h 278"/>
                  <a:gd name="T10" fmla="*/ 12700 w 134"/>
                  <a:gd name="T11" fmla="*/ 231775 h 278"/>
                  <a:gd name="T12" fmla="*/ 12700 w 134"/>
                  <a:gd name="T13" fmla="*/ 412750 h 278"/>
                  <a:gd name="T14" fmla="*/ 57150 w 134"/>
                  <a:gd name="T15" fmla="*/ 431800 h 278"/>
                  <a:gd name="T16" fmla="*/ 57150 w 134"/>
                  <a:gd name="T17" fmla="*/ 431800 h 278"/>
                  <a:gd name="T18" fmla="*/ 76200 w 134"/>
                  <a:gd name="T19" fmla="*/ 438150 h 278"/>
                  <a:gd name="T20" fmla="*/ 76200 w 134"/>
                  <a:gd name="T21" fmla="*/ 438150 h 278"/>
                  <a:gd name="T22" fmla="*/ 98425 w 134"/>
                  <a:gd name="T23" fmla="*/ 441325 h 278"/>
                  <a:gd name="T24" fmla="*/ 98425 w 134"/>
                  <a:gd name="T25" fmla="*/ 441325 h 278"/>
                  <a:gd name="T26" fmla="*/ 117475 w 134"/>
                  <a:gd name="T27" fmla="*/ 415925 h 278"/>
                  <a:gd name="T28" fmla="*/ 117475 w 134"/>
                  <a:gd name="T29" fmla="*/ 415925 h 278"/>
                  <a:gd name="T30" fmla="*/ 123825 w 134"/>
                  <a:gd name="T31" fmla="*/ 393700 h 278"/>
                  <a:gd name="T32" fmla="*/ 130175 w 134"/>
                  <a:gd name="T33" fmla="*/ 381000 h 278"/>
                  <a:gd name="T34" fmla="*/ 130175 w 134"/>
                  <a:gd name="T35" fmla="*/ 381000 h 278"/>
                  <a:gd name="T36" fmla="*/ 142875 w 134"/>
                  <a:gd name="T37" fmla="*/ 381000 h 278"/>
                  <a:gd name="T38" fmla="*/ 152400 w 134"/>
                  <a:gd name="T39" fmla="*/ 377825 h 278"/>
                  <a:gd name="T40" fmla="*/ 152400 w 134"/>
                  <a:gd name="T41" fmla="*/ 377825 h 278"/>
                  <a:gd name="T42" fmla="*/ 165100 w 134"/>
                  <a:gd name="T43" fmla="*/ 368300 h 278"/>
                  <a:gd name="T44" fmla="*/ 165100 w 134"/>
                  <a:gd name="T45" fmla="*/ 368300 h 278"/>
                  <a:gd name="T46" fmla="*/ 158750 w 134"/>
                  <a:gd name="T47" fmla="*/ 377825 h 278"/>
                  <a:gd name="T48" fmla="*/ 165100 w 134"/>
                  <a:gd name="T49" fmla="*/ 368300 h 278"/>
                  <a:gd name="T50" fmla="*/ 165100 w 134"/>
                  <a:gd name="T51" fmla="*/ 368300 h 278"/>
                  <a:gd name="T52" fmla="*/ 177800 w 134"/>
                  <a:gd name="T53" fmla="*/ 355600 h 278"/>
                  <a:gd name="T54" fmla="*/ 187325 w 134"/>
                  <a:gd name="T55" fmla="*/ 346075 h 278"/>
                  <a:gd name="T56" fmla="*/ 196850 w 134"/>
                  <a:gd name="T57" fmla="*/ 336550 h 278"/>
                  <a:gd name="T58" fmla="*/ 196850 w 134"/>
                  <a:gd name="T59" fmla="*/ 336550 h 278"/>
                  <a:gd name="T60" fmla="*/ 203200 w 134"/>
                  <a:gd name="T61" fmla="*/ 304800 h 278"/>
                  <a:gd name="T62" fmla="*/ 206375 w 134"/>
                  <a:gd name="T63" fmla="*/ 279400 h 278"/>
                  <a:gd name="T64" fmla="*/ 206375 w 134"/>
                  <a:gd name="T65" fmla="*/ 279400 h 278"/>
                  <a:gd name="T66" fmla="*/ 209550 w 134"/>
                  <a:gd name="T67" fmla="*/ 276225 h 278"/>
                  <a:gd name="T68" fmla="*/ 209550 w 134"/>
                  <a:gd name="T69" fmla="*/ 260350 h 278"/>
                  <a:gd name="T70" fmla="*/ 209550 w 134"/>
                  <a:gd name="T71" fmla="*/ 260350 h 278"/>
                  <a:gd name="T72" fmla="*/ 209550 w 134"/>
                  <a:gd name="T73" fmla="*/ 234950 h 278"/>
                  <a:gd name="T74" fmla="*/ 209550 w 134"/>
                  <a:gd name="T75" fmla="*/ 234950 h 278"/>
                  <a:gd name="T76" fmla="*/ 212725 w 134"/>
                  <a:gd name="T77" fmla="*/ 190500 h 278"/>
                  <a:gd name="T78" fmla="*/ 212725 w 134"/>
                  <a:gd name="T79" fmla="*/ 190500 h 278"/>
                  <a:gd name="T80" fmla="*/ 212725 w 134"/>
                  <a:gd name="T81" fmla="*/ 168275 h 278"/>
                  <a:gd name="T82" fmla="*/ 212725 w 134"/>
                  <a:gd name="T83" fmla="*/ 130175 h 278"/>
                  <a:gd name="T84" fmla="*/ 212725 w 134"/>
                  <a:gd name="T85" fmla="*/ 130175 h 278"/>
                  <a:gd name="T86" fmla="*/ 212725 w 134"/>
                  <a:gd name="T87" fmla="*/ 104775 h 278"/>
                  <a:gd name="T88" fmla="*/ 212725 w 134"/>
                  <a:gd name="T89" fmla="*/ 104775 h 278"/>
                  <a:gd name="T90" fmla="*/ 209550 w 134"/>
                  <a:gd name="T91" fmla="*/ 79375 h 278"/>
                  <a:gd name="T92" fmla="*/ 209550 w 134"/>
                  <a:gd name="T93" fmla="*/ 79375 h 278"/>
                  <a:gd name="T94" fmla="*/ 209550 w 134"/>
                  <a:gd name="T95" fmla="*/ 69850 h 278"/>
                  <a:gd name="T96" fmla="*/ 209550 w 134"/>
                  <a:gd name="T97" fmla="*/ 69850 h 278"/>
                  <a:gd name="T98" fmla="*/ 209550 w 134"/>
                  <a:gd name="T99" fmla="*/ 47625 h 278"/>
                  <a:gd name="T100" fmla="*/ 209550 w 134"/>
                  <a:gd name="T101" fmla="*/ 47625 h 278"/>
                  <a:gd name="T102" fmla="*/ 209550 w 134"/>
                  <a:gd name="T103" fmla="*/ 3175 h 278"/>
                  <a:gd name="T104" fmla="*/ 161925 w 134"/>
                  <a:gd name="T105" fmla="*/ 3175 h 278"/>
                  <a:gd name="T106" fmla="*/ 161925 w 134"/>
                  <a:gd name="T107" fmla="*/ 3175 h 278"/>
                  <a:gd name="T108" fmla="*/ 133350 w 134"/>
                  <a:gd name="T109" fmla="*/ 3175 h 278"/>
                  <a:gd name="T110" fmla="*/ 133350 w 134"/>
                  <a:gd name="T111" fmla="*/ 3175 h 278"/>
                  <a:gd name="T112" fmla="*/ 117475 w 134"/>
                  <a:gd name="T113" fmla="*/ 3175 h 278"/>
                  <a:gd name="T114" fmla="*/ 101600 w 134"/>
                  <a:gd name="T115" fmla="*/ 0 h 278"/>
                  <a:gd name="T116" fmla="*/ 101600 w 134"/>
                  <a:gd name="T117" fmla="*/ 0 h 278"/>
                  <a:gd name="T118" fmla="*/ 47625 w 134"/>
                  <a:gd name="T119" fmla="*/ 0 h 278"/>
                  <a:gd name="T120" fmla="*/ 47625 w 134"/>
                  <a:gd name="T121" fmla="*/ 0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278"/>
                  <a:gd name="T185" fmla="*/ 134 w 134"/>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278">
                    <a:moveTo>
                      <a:pt x="30" y="0"/>
                    </a:moveTo>
                    <a:lnTo>
                      <a:pt x="30" y="24"/>
                    </a:lnTo>
                    <a:lnTo>
                      <a:pt x="12" y="38"/>
                    </a:lnTo>
                    <a:lnTo>
                      <a:pt x="0" y="62"/>
                    </a:lnTo>
                    <a:lnTo>
                      <a:pt x="6" y="92"/>
                    </a:lnTo>
                    <a:lnTo>
                      <a:pt x="8" y="146"/>
                    </a:lnTo>
                    <a:lnTo>
                      <a:pt x="8" y="260"/>
                    </a:lnTo>
                    <a:lnTo>
                      <a:pt x="36" y="272"/>
                    </a:lnTo>
                    <a:lnTo>
                      <a:pt x="48" y="276"/>
                    </a:lnTo>
                    <a:lnTo>
                      <a:pt x="62" y="278"/>
                    </a:lnTo>
                    <a:lnTo>
                      <a:pt x="74" y="262"/>
                    </a:lnTo>
                    <a:lnTo>
                      <a:pt x="78" y="248"/>
                    </a:lnTo>
                    <a:lnTo>
                      <a:pt x="82" y="240"/>
                    </a:lnTo>
                    <a:lnTo>
                      <a:pt x="90" y="240"/>
                    </a:lnTo>
                    <a:lnTo>
                      <a:pt x="96" y="238"/>
                    </a:lnTo>
                    <a:lnTo>
                      <a:pt x="104" y="232"/>
                    </a:lnTo>
                    <a:lnTo>
                      <a:pt x="100" y="238"/>
                    </a:lnTo>
                    <a:lnTo>
                      <a:pt x="104" y="232"/>
                    </a:lnTo>
                    <a:lnTo>
                      <a:pt x="112" y="224"/>
                    </a:lnTo>
                    <a:lnTo>
                      <a:pt x="118" y="218"/>
                    </a:lnTo>
                    <a:lnTo>
                      <a:pt x="124" y="212"/>
                    </a:lnTo>
                    <a:lnTo>
                      <a:pt x="128" y="192"/>
                    </a:lnTo>
                    <a:lnTo>
                      <a:pt x="130" y="176"/>
                    </a:lnTo>
                    <a:lnTo>
                      <a:pt x="132" y="174"/>
                    </a:lnTo>
                    <a:lnTo>
                      <a:pt x="132" y="164"/>
                    </a:lnTo>
                    <a:lnTo>
                      <a:pt x="132" y="148"/>
                    </a:lnTo>
                    <a:lnTo>
                      <a:pt x="134" y="120"/>
                    </a:lnTo>
                    <a:lnTo>
                      <a:pt x="134" y="106"/>
                    </a:lnTo>
                    <a:lnTo>
                      <a:pt x="134" y="82"/>
                    </a:lnTo>
                    <a:lnTo>
                      <a:pt x="134" y="66"/>
                    </a:lnTo>
                    <a:lnTo>
                      <a:pt x="132" y="50"/>
                    </a:lnTo>
                    <a:lnTo>
                      <a:pt x="132" y="44"/>
                    </a:lnTo>
                    <a:lnTo>
                      <a:pt x="132" y="30"/>
                    </a:lnTo>
                    <a:lnTo>
                      <a:pt x="132" y="2"/>
                    </a:lnTo>
                    <a:lnTo>
                      <a:pt x="102" y="2"/>
                    </a:lnTo>
                    <a:lnTo>
                      <a:pt x="84" y="2"/>
                    </a:lnTo>
                    <a:lnTo>
                      <a:pt x="74" y="2"/>
                    </a:lnTo>
                    <a:lnTo>
                      <a:pt x="64" y="0"/>
                    </a:lnTo>
                    <a:lnTo>
                      <a:pt x="30" y="0"/>
                    </a:lnTo>
                    <a:close/>
                  </a:path>
                </a:pathLst>
              </a:custGeom>
              <a:grpFill/>
              <a:ln w="3175">
                <a:solidFill>
                  <a:schemeClr val="tx1"/>
                </a:solidFill>
                <a:round/>
                <a:headEnd/>
                <a:tailEnd/>
              </a:ln>
            </p:spPr>
            <p:txBody>
              <a:bodyPr/>
              <a:lstStyle/>
              <a:p>
                <a:endParaRPr lang="en-US"/>
              </a:p>
            </p:txBody>
          </p:sp>
          <p:sp>
            <p:nvSpPr>
              <p:cNvPr id="216" name="Freeform 63"/>
              <p:cNvSpPr>
                <a:spLocks/>
              </p:cNvSpPr>
              <p:nvPr/>
            </p:nvSpPr>
            <p:spPr bwMode="auto">
              <a:xfrm>
                <a:off x="5794376" y="2144323"/>
                <a:ext cx="517525" cy="492125"/>
              </a:xfrm>
              <a:custGeom>
                <a:avLst/>
                <a:gdLst>
                  <a:gd name="T0" fmla="*/ 12700 w 326"/>
                  <a:gd name="T1" fmla="*/ 225425 h 310"/>
                  <a:gd name="T2" fmla="*/ 9525 w 326"/>
                  <a:gd name="T3" fmla="*/ 203200 h 310"/>
                  <a:gd name="T4" fmla="*/ 12700 w 326"/>
                  <a:gd name="T5" fmla="*/ 174625 h 310"/>
                  <a:gd name="T6" fmla="*/ 12700 w 326"/>
                  <a:gd name="T7" fmla="*/ 174625 h 310"/>
                  <a:gd name="T8" fmla="*/ 19050 w 326"/>
                  <a:gd name="T9" fmla="*/ 165100 h 310"/>
                  <a:gd name="T10" fmla="*/ 25400 w 326"/>
                  <a:gd name="T11" fmla="*/ 152400 h 310"/>
                  <a:gd name="T12" fmla="*/ 25400 w 326"/>
                  <a:gd name="T13" fmla="*/ 152400 h 310"/>
                  <a:gd name="T14" fmla="*/ 38100 w 326"/>
                  <a:gd name="T15" fmla="*/ 123825 h 310"/>
                  <a:gd name="T16" fmla="*/ 41275 w 326"/>
                  <a:gd name="T17" fmla="*/ 104775 h 310"/>
                  <a:gd name="T18" fmla="*/ 41275 w 326"/>
                  <a:gd name="T19" fmla="*/ 104775 h 310"/>
                  <a:gd name="T20" fmla="*/ 41275 w 326"/>
                  <a:gd name="T21" fmla="*/ 76200 h 310"/>
                  <a:gd name="T22" fmla="*/ 63500 w 326"/>
                  <a:gd name="T23" fmla="*/ 85725 h 310"/>
                  <a:gd name="T24" fmla="*/ 85725 w 326"/>
                  <a:gd name="T25" fmla="*/ 95250 h 310"/>
                  <a:gd name="T26" fmla="*/ 104775 w 326"/>
                  <a:gd name="T27" fmla="*/ 101600 h 310"/>
                  <a:gd name="T28" fmla="*/ 127000 w 326"/>
                  <a:gd name="T29" fmla="*/ 104775 h 310"/>
                  <a:gd name="T30" fmla="*/ 136525 w 326"/>
                  <a:gd name="T31" fmla="*/ 92075 h 310"/>
                  <a:gd name="T32" fmla="*/ 136525 w 326"/>
                  <a:gd name="T33" fmla="*/ 92075 h 310"/>
                  <a:gd name="T34" fmla="*/ 146050 w 326"/>
                  <a:gd name="T35" fmla="*/ 79375 h 310"/>
                  <a:gd name="T36" fmla="*/ 146050 w 326"/>
                  <a:gd name="T37" fmla="*/ 79375 h 310"/>
                  <a:gd name="T38" fmla="*/ 158750 w 326"/>
                  <a:gd name="T39" fmla="*/ 44450 h 310"/>
                  <a:gd name="T40" fmla="*/ 180975 w 326"/>
                  <a:gd name="T41" fmla="*/ 41275 h 310"/>
                  <a:gd name="T42" fmla="*/ 193675 w 326"/>
                  <a:gd name="T43" fmla="*/ 31750 h 310"/>
                  <a:gd name="T44" fmla="*/ 212725 w 326"/>
                  <a:gd name="T45" fmla="*/ 12700 h 310"/>
                  <a:gd name="T46" fmla="*/ 225425 w 326"/>
                  <a:gd name="T47" fmla="*/ 0 h 310"/>
                  <a:gd name="T48" fmla="*/ 244475 w 326"/>
                  <a:gd name="T49" fmla="*/ 6350 h 310"/>
                  <a:gd name="T50" fmla="*/ 260350 w 326"/>
                  <a:gd name="T51" fmla="*/ 9525 h 310"/>
                  <a:gd name="T52" fmla="*/ 282575 w 326"/>
                  <a:gd name="T53" fmla="*/ 9525 h 310"/>
                  <a:gd name="T54" fmla="*/ 295275 w 326"/>
                  <a:gd name="T55" fmla="*/ 9525 h 310"/>
                  <a:gd name="T56" fmla="*/ 317500 w 326"/>
                  <a:gd name="T57" fmla="*/ 12700 h 310"/>
                  <a:gd name="T58" fmla="*/ 336550 w 326"/>
                  <a:gd name="T59" fmla="*/ 19050 h 310"/>
                  <a:gd name="T60" fmla="*/ 371475 w 326"/>
                  <a:gd name="T61" fmla="*/ 22225 h 310"/>
                  <a:gd name="T62" fmla="*/ 387350 w 326"/>
                  <a:gd name="T63" fmla="*/ 22225 h 310"/>
                  <a:gd name="T64" fmla="*/ 412750 w 326"/>
                  <a:gd name="T65" fmla="*/ 34925 h 310"/>
                  <a:gd name="T66" fmla="*/ 431800 w 326"/>
                  <a:gd name="T67" fmla="*/ 47625 h 310"/>
                  <a:gd name="T68" fmla="*/ 450850 w 326"/>
                  <a:gd name="T69" fmla="*/ 50800 h 310"/>
                  <a:gd name="T70" fmla="*/ 479425 w 326"/>
                  <a:gd name="T71" fmla="*/ 50800 h 310"/>
                  <a:gd name="T72" fmla="*/ 492125 w 326"/>
                  <a:gd name="T73" fmla="*/ 50800 h 310"/>
                  <a:gd name="T74" fmla="*/ 504825 w 326"/>
                  <a:gd name="T75" fmla="*/ 57150 h 310"/>
                  <a:gd name="T76" fmla="*/ 517525 w 326"/>
                  <a:gd name="T77" fmla="*/ 63500 h 310"/>
                  <a:gd name="T78" fmla="*/ 495300 w 326"/>
                  <a:gd name="T79" fmla="*/ 101600 h 310"/>
                  <a:gd name="T80" fmla="*/ 288925 w 326"/>
                  <a:gd name="T81" fmla="*/ 476250 h 310"/>
                  <a:gd name="T82" fmla="*/ 282575 w 326"/>
                  <a:gd name="T83" fmla="*/ 492125 h 310"/>
                  <a:gd name="T84" fmla="*/ 269875 w 326"/>
                  <a:gd name="T85" fmla="*/ 447675 h 310"/>
                  <a:gd name="T86" fmla="*/ 244475 w 326"/>
                  <a:gd name="T87" fmla="*/ 428625 h 310"/>
                  <a:gd name="T88" fmla="*/ 180975 w 326"/>
                  <a:gd name="T89" fmla="*/ 384175 h 310"/>
                  <a:gd name="T90" fmla="*/ 161925 w 326"/>
                  <a:gd name="T91" fmla="*/ 384175 h 310"/>
                  <a:gd name="T92" fmla="*/ 142875 w 326"/>
                  <a:gd name="T93" fmla="*/ 384175 h 310"/>
                  <a:gd name="T94" fmla="*/ 146050 w 326"/>
                  <a:gd name="T95" fmla="*/ 355600 h 310"/>
                  <a:gd name="T96" fmla="*/ 123825 w 326"/>
                  <a:gd name="T97" fmla="*/ 342900 h 310"/>
                  <a:gd name="T98" fmla="*/ 76200 w 326"/>
                  <a:gd name="T99" fmla="*/ 314325 h 310"/>
                  <a:gd name="T100" fmla="*/ 41275 w 326"/>
                  <a:gd name="T101" fmla="*/ 288925 h 310"/>
                  <a:gd name="T102" fmla="*/ 0 w 326"/>
                  <a:gd name="T103" fmla="*/ 263525 h 310"/>
                  <a:gd name="T104" fmla="*/ 12700 w 326"/>
                  <a:gd name="T105" fmla="*/ 225425 h 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0"/>
                  <a:gd name="T161" fmla="*/ 326 w 326"/>
                  <a:gd name="T162" fmla="*/ 310 h 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0">
                    <a:moveTo>
                      <a:pt x="8" y="142"/>
                    </a:moveTo>
                    <a:lnTo>
                      <a:pt x="6" y="128"/>
                    </a:lnTo>
                    <a:lnTo>
                      <a:pt x="8" y="110"/>
                    </a:lnTo>
                    <a:lnTo>
                      <a:pt x="12" y="104"/>
                    </a:lnTo>
                    <a:lnTo>
                      <a:pt x="16" y="96"/>
                    </a:lnTo>
                    <a:lnTo>
                      <a:pt x="24" y="78"/>
                    </a:lnTo>
                    <a:lnTo>
                      <a:pt x="26" y="66"/>
                    </a:lnTo>
                    <a:lnTo>
                      <a:pt x="26" y="48"/>
                    </a:lnTo>
                    <a:lnTo>
                      <a:pt x="40" y="54"/>
                    </a:lnTo>
                    <a:lnTo>
                      <a:pt x="54" y="60"/>
                    </a:lnTo>
                    <a:lnTo>
                      <a:pt x="66" y="64"/>
                    </a:lnTo>
                    <a:lnTo>
                      <a:pt x="80" y="66"/>
                    </a:lnTo>
                    <a:lnTo>
                      <a:pt x="86" y="58"/>
                    </a:lnTo>
                    <a:lnTo>
                      <a:pt x="92" y="50"/>
                    </a:lnTo>
                    <a:lnTo>
                      <a:pt x="100" y="28"/>
                    </a:lnTo>
                    <a:lnTo>
                      <a:pt x="114" y="26"/>
                    </a:lnTo>
                    <a:lnTo>
                      <a:pt x="122" y="20"/>
                    </a:lnTo>
                    <a:lnTo>
                      <a:pt x="134" y="8"/>
                    </a:lnTo>
                    <a:lnTo>
                      <a:pt x="142" y="0"/>
                    </a:lnTo>
                    <a:lnTo>
                      <a:pt x="154" y="4"/>
                    </a:lnTo>
                    <a:lnTo>
                      <a:pt x="164" y="6"/>
                    </a:lnTo>
                    <a:lnTo>
                      <a:pt x="178" y="6"/>
                    </a:lnTo>
                    <a:lnTo>
                      <a:pt x="186" y="6"/>
                    </a:lnTo>
                    <a:lnTo>
                      <a:pt x="200" y="8"/>
                    </a:lnTo>
                    <a:lnTo>
                      <a:pt x="212" y="12"/>
                    </a:lnTo>
                    <a:lnTo>
                      <a:pt x="234" y="14"/>
                    </a:lnTo>
                    <a:lnTo>
                      <a:pt x="244" y="14"/>
                    </a:lnTo>
                    <a:lnTo>
                      <a:pt x="260" y="22"/>
                    </a:lnTo>
                    <a:lnTo>
                      <a:pt x="272" y="30"/>
                    </a:lnTo>
                    <a:lnTo>
                      <a:pt x="284" y="32"/>
                    </a:lnTo>
                    <a:lnTo>
                      <a:pt x="302" y="32"/>
                    </a:lnTo>
                    <a:lnTo>
                      <a:pt x="310" y="32"/>
                    </a:lnTo>
                    <a:lnTo>
                      <a:pt x="318" y="36"/>
                    </a:lnTo>
                    <a:lnTo>
                      <a:pt x="326" y="40"/>
                    </a:lnTo>
                    <a:lnTo>
                      <a:pt x="312" y="64"/>
                    </a:lnTo>
                    <a:lnTo>
                      <a:pt x="182" y="300"/>
                    </a:lnTo>
                    <a:lnTo>
                      <a:pt x="178" y="310"/>
                    </a:lnTo>
                    <a:lnTo>
                      <a:pt x="170" y="282"/>
                    </a:lnTo>
                    <a:lnTo>
                      <a:pt x="154" y="270"/>
                    </a:lnTo>
                    <a:lnTo>
                      <a:pt x="114" y="242"/>
                    </a:lnTo>
                    <a:lnTo>
                      <a:pt x="102" y="242"/>
                    </a:lnTo>
                    <a:lnTo>
                      <a:pt x="90" y="242"/>
                    </a:lnTo>
                    <a:lnTo>
                      <a:pt x="92" y="224"/>
                    </a:lnTo>
                    <a:lnTo>
                      <a:pt x="78" y="216"/>
                    </a:lnTo>
                    <a:lnTo>
                      <a:pt x="48" y="198"/>
                    </a:lnTo>
                    <a:lnTo>
                      <a:pt x="26" y="182"/>
                    </a:lnTo>
                    <a:lnTo>
                      <a:pt x="0" y="166"/>
                    </a:lnTo>
                    <a:lnTo>
                      <a:pt x="8" y="142"/>
                    </a:lnTo>
                    <a:close/>
                  </a:path>
                </a:pathLst>
              </a:custGeom>
              <a:grpFill/>
              <a:ln w="3175">
                <a:solidFill>
                  <a:schemeClr val="tx1"/>
                </a:solidFill>
                <a:round/>
                <a:headEnd/>
                <a:tailEnd/>
              </a:ln>
            </p:spPr>
            <p:txBody>
              <a:bodyPr/>
              <a:lstStyle/>
              <a:p>
                <a:endParaRPr lang="en-US"/>
              </a:p>
            </p:txBody>
          </p:sp>
          <p:sp>
            <p:nvSpPr>
              <p:cNvPr id="217" name="Freeform 64"/>
              <p:cNvSpPr>
                <a:spLocks/>
              </p:cNvSpPr>
              <p:nvPr/>
            </p:nvSpPr>
            <p:spPr bwMode="auto">
              <a:xfrm>
                <a:off x="5530851" y="1807773"/>
                <a:ext cx="339725" cy="600075"/>
              </a:xfrm>
              <a:custGeom>
                <a:avLst/>
                <a:gdLst>
                  <a:gd name="T0" fmla="*/ 339725 w 214"/>
                  <a:gd name="T1" fmla="*/ 0 h 378"/>
                  <a:gd name="T2" fmla="*/ 320675 w 214"/>
                  <a:gd name="T3" fmla="*/ 53975 h 378"/>
                  <a:gd name="T4" fmla="*/ 292100 w 214"/>
                  <a:gd name="T5" fmla="*/ 98425 h 378"/>
                  <a:gd name="T6" fmla="*/ 298450 w 214"/>
                  <a:gd name="T7" fmla="*/ 130175 h 378"/>
                  <a:gd name="T8" fmla="*/ 301625 w 214"/>
                  <a:gd name="T9" fmla="*/ 158750 h 378"/>
                  <a:gd name="T10" fmla="*/ 301625 w 214"/>
                  <a:gd name="T11" fmla="*/ 174625 h 378"/>
                  <a:gd name="T12" fmla="*/ 304800 w 214"/>
                  <a:gd name="T13" fmla="*/ 203200 h 378"/>
                  <a:gd name="T14" fmla="*/ 304800 w 214"/>
                  <a:gd name="T15" fmla="*/ 244475 h 378"/>
                  <a:gd name="T16" fmla="*/ 304800 w 214"/>
                  <a:gd name="T17" fmla="*/ 285750 h 378"/>
                  <a:gd name="T18" fmla="*/ 304800 w 214"/>
                  <a:gd name="T19" fmla="*/ 301625 h 378"/>
                  <a:gd name="T20" fmla="*/ 304800 w 214"/>
                  <a:gd name="T21" fmla="*/ 352425 h 378"/>
                  <a:gd name="T22" fmla="*/ 304800 w 214"/>
                  <a:gd name="T23" fmla="*/ 374650 h 378"/>
                  <a:gd name="T24" fmla="*/ 304800 w 214"/>
                  <a:gd name="T25" fmla="*/ 441325 h 378"/>
                  <a:gd name="T26" fmla="*/ 304800 w 214"/>
                  <a:gd name="T27" fmla="*/ 444500 h 378"/>
                  <a:gd name="T28" fmla="*/ 301625 w 214"/>
                  <a:gd name="T29" fmla="*/ 460375 h 378"/>
                  <a:gd name="T30" fmla="*/ 288925 w 214"/>
                  <a:gd name="T31" fmla="*/ 488950 h 378"/>
                  <a:gd name="T32" fmla="*/ 276225 w 214"/>
                  <a:gd name="T33" fmla="*/ 511175 h 378"/>
                  <a:gd name="T34" fmla="*/ 273050 w 214"/>
                  <a:gd name="T35" fmla="*/ 523875 h 378"/>
                  <a:gd name="T36" fmla="*/ 273050 w 214"/>
                  <a:gd name="T37" fmla="*/ 549275 h 378"/>
                  <a:gd name="T38" fmla="*/ 269875 w 214"/>
                  <a:gd name="T39" fmla="*/ 584200 h 378"/>
                  <a:gd name="T40" fmla="*/ 234950 w 214"/>
                  <a:gd name="T41" fmla="*/ 587375 h 378"/>
                  <a:gd name="T42" fmla="*/ 180975 w 214"/>
                  <a:gd name="T43" fmla="*/ 561975 h 378"/>
                  <a:gd name="T44" fmla="*/ 158750 w 214"/>
                  <a:gd name="T45" fmla="*/ 555625 h 378"/>
                  <a:gd name="T46" fmla="*/ 152400 w 214"/>
                  <a:gd name="T47" fmla="*/ 549275 h 378"/>
                  <a:gd name="T48" fmla="*/ 127000 w 214"/>
                  <a:gd name="T49" fmla="*/ 527050 h 378"/>
                  <a:gd name="T50" fmla="*/ 53975 w 214"/>
                  <a:gd name="T51" fmla="*/ 527050 h 378"/>
                  <a:gd name="T52" fmla="*/ 0 w 214"/>
                  <a:gd name="T53" fmla="*/ 482600 h 378"/>
                  <a:gd name="T54" fmla="*/ 3175 w 214"/>
                  <a:gd name="T55" fmla="*/ 215900 h 378"/>
                  <a:gd name="T56" fmla="*/ 6350 w 214"/>
                  <a:gd name="T57" fmla="*/ 123825 h 378"/>
                  <a:gd name="T58" fmla="*/ 9525 w 214"/>
                  <a:gd name="T59" fmla="*/ 57150 h 378"/>
                  <a:gd name="T60" fmla="*/ 9525 w 214"/>
                  <a:gd name="T61" fmla="*/ 50800 h 378"/>
                  <a:gd name="T62" fmla="*/ 6350 w 214"/>
                  <a:gd name="T63" fmla="*/ 50800 h 378"/>
                  <a:gd name="T64" fmla="*/ 3175 w 214"/>
                  <a:gd name="T65" fmla="*/ 50800 h 378"/>
                  <a:gd name="T66" fmla="*/ 3175 w 214"/>
                  <a:gd name="T67" fmla="*/ 15875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378"/>
                  <a:gd name="T104" fmla="*/ 214 w 214"/>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378">
                    <a:moveTo>
                      <a:pt x="2" y="10"/>
                    </a:moveTo>
                    <a:lnTo>
                      <a:pt x="214" y="0"/>
                    </a:lnTo>
                    <a:lnTo>
                      <a:pt x="214" y="24"/>
                    </a:lnTo>
                    <a:lnTo>
                      <a:pt x="202" y="34"/>
                    </a:lnTo>
                    <a:lnTo>
                      <a:pt x="190" y="52"/>
                    </a:lnTo>
                    <a:lnTo>
                      <a:pt x="184" y="62"/>
                    </a:lnTo>
                    <a:lnTo>
                      <a:pt x="184" y="68"/>
                    </a:lnTo>
                    <a:lnTo>
                      <a:pt x="188" y="82"/>
                    </a:lnTo>
                    <a:lnTo>
                      <a:pt x="190" y="100"/>
                    </a:lnTo>
                    <a:lnTo>
                      <a:pt x="190" y="110"/>
                    </a:lnTo>
                    <a:lnTo>
                      <a:pt x="192" y="128"/>
                    </a:lnTo>
                    <a:lnTo>
                      <a:pt x="192" y="154"/>
                    </a:lnTo>
                    <a:lnTo>
                      <a:pt x="192" y="158"/>
                    </a:lnTo>
                    <a:lnTo>
                      <a:pt x="192" y="180"/>
                    </a:lnTo>
                    <a:lnTo>
                      <a:pt x="192" y="190"/>
                    </a:lnTo>
                    <a:lnTo>
                      <a:pt x="192" y="204"/>
                    </a:lnTo>
                    <a:lnTo>
                      <a:pt x="192" y="222"/>
                    </a:lnTo>
                    <a:lnTo>
                      <a:pt x="192" y="236"/>
                    </a:lnTo>
                    <a:lnTo>
                      <a:pt x="192" y="260"/>
                    </a:lnTo>
                    <a:lnTo>
                      <a:pt x="192" y="278"/>
                    </a:lnTo>
                    <a:lnTo>
                      <a:pt x="192" y="280"/>
                    </a:lnTo>
                    <a:lnTo>
                      <a:pt x="192" y="284"/>
                    </a:lnTo>
                    <a:lnTo>
                      <a:pt x="190" y="290"/>
                    </a:lnTo>
                    <a:lnTo>
                      <a:pt x="182" y="308"/>
                    </a:lnTo>
                    <a:lnTo>
                      <a:pt x="174" y="322"/>
                    </a:lnTo>
                    <a:lnTo>
                      <a:pt x="172" y="330"/>
                    </a:lnTo>
                    <a:lnTo>
                      <a:pt x="172" y="338"/>
                    </a:lnTo>
                    <a:lnTo>
                      <a:pt x="172" y="346"/>
                    </a:lnTo>
                    <a:lnTo>
                      <a:pt x="174" y="354"/>
                    </a:lnTo>
                    <a:lnTo>
                      <a:pt x="170" y="368"/>
                    </a:lnTo>
                    <a:lnTo>
                      <a:pt x="166" y="378"/>
                    </a:lnTo>
                    <a:lnTo>
                      <a:pt x="148" y="370"/>
                    </a:lnTo>
                    <a:lnTo>
                      <a:pt x="124" y="356"/>
                    </a:lnTo>
                    <a:lnTo>
                      <a:pt x="114" y="354"/>
                    </a:lnTo>
                    <a:lnTo>
                      <a:pt x="106" y="350"/>
                    </a:lnTo>
                    <a:lnTo>
                      <a:pt x="100" y="350"/>
                    </a:lnTo>
                    <a:lnTo>
                      <a:pt x="96" y="346"/>
                    </a:lnTo>
                    <a:lnTo>
                      <a:pt x="88" y="338"/>
                    </a:lnTo>
                    <a:lnTo>
                      <a:pt x="80" y="332"/>
                    </a:lnTo>
                    <a:lnTo>
                      <a:pt x="62" y="330"/>
                    </a:lnTo>
                    <a:lnTo>
                      <a:pt x="34" y="332"/>
                    </a:lnTo>
                    <a:lnTo>
                      <a:pt x="26" y="332"/>
                    </a:lnTo>
                    <a:lnTo>
                      <a:pt x="0" y="304"/>
                    </a:lnTo>
                    <a:lnTo>
                      <a:pt x="2" y="218"/>
                    </a:lnTo>
                    <a:lnTo>
                      <a:pt x="2" y="136"/>
                    </a:lnTo>
                    <a:lnTo>
                      <a:pt x="4" y="78"/>
                    </a:lnTo>
                    <a:lnTo>
                      <a:pt x="6" y="52"/>
                    </a:lnTo>
                    <a:lnTo>
                      <a:pt x="6" y="36"/>
                    </a:lnTo>
                    <a:lnTo>
                      <a:pt x="6" y="32"/>
                    </a:lnTo>
                    <a:lnTo>
                      <a:pt x="4" y="32"/>
                    </a:lnTo>
                    <a:lnTo>
                      <a:pt x="4" y="34"/>
                    </a:lnTo>
                    <a:lnTo>
                      <a:pt x="2" y="32"/>
                    </a:lnTo>
                    <a:lnTo>
                      <a:pt x="2" y="24"/>
                    </a:lnTo>
                    <a:lnTo>
                      <a:pt x="2" y="10"/>
                    </a:lnTo>
                    <a:close/>
                  </a:path>
                </a:pathLst>
              </a:custGeom>
              <a:grpFill/>
              <a:ln w="3175">
                <a:solidFill>
                  <a:schemeClr val="tx1"/>
                </a:solidFill>
                <a:round/>
                <a:headEnd/>
                <a:tailEnd/>
              </a:ln>
            </p:spPr>
            <p:txBody>
              <a:bodyPr/>
              <a:lstStyle/>
              <a:p>
                <a:endParaRPr lang="en-US"/>
              </a:p>
            </p:txBody>
          </p:sp>
          <p:sp>
            <p:nvSpPr>
              <p:cNvPr id="218" name="Freeform 66"/>
              <p:cNvSpPr>
                <a:spLocks/>
              </p:cNvSpPr>
              <p:nvPr/>
            </p:nvSpPr>
            <p:spPr bwMode="auto">
              <a:xfrm>
                <a:off x="5356226" y="2147119"/>
                <a:ext cx="295275" cy="453760"/>
              </a:xfrm>
              <a:custGeom>
                <a:avLst/>
                <a:gdLst>
                  <a:gd name="T0" fmla="*/ 0 w 186"/>
                  <a:gd name="T1" fmla="*/ 2147483647 h 286"/>
                  <a:gd name="T2" fmla="*/ 2147483647 w 186"/>
                  <a:gd name="T3" fmla="*/ 0 h 286"/>
                  <a:gd name="T4" fmla="*/ 2147483647 w 186"/>
                  <a:gd name="T5" fmla="*/ 2147483647 h 286"/>
                  <a:gd name="T6" fmla="*/ 2147483647 w 186"/>
                  <a:gd name="T7" fmla="*/ 2147483647 h 286"/>
                  <a:gd name="T8" fmla="*/ 2147483647 w 186"/>
                  <a:gd name="T9" fmla="*/ 2147483647 h 286"/>
                  <a:gd name="T10" fmla="*/ 2147483647 w 186"/>
                  <a:gd name="T11" fmla="*/ 2147483647 h 286"/>
                  <a:gd name="T12" fmla="*/ 2147483647 w 186"/>
                  <a:gd name="T13" fmla="*/ 2147483647 h 286"/>
                  <a:gd name="T14" fmla="*/ 2147483647 w 186"/>
                  <a:gd name="T15" fmla="*/ 2147483647 h 286"/>
                  <a:gd name="T16" fmla="*/ 2147483647 w 186"/>
                  <a:gd name="T17" fmla="*/ 2147483647 h 286"/>
                  <a:gd name="T18" fmla="*/ 2147483647 w 186"/>
                  <a:gd name="T19" fmla="*/ 2147483647 h 286"/>
                  <a:gd name="T20" fmla="*/ 2147483647 w 186"/>
                  <a:gd name="T21" fmla="*/ 2147483647 h 286"/>
                  <a:gd name="T22" fmla="*/ 2147483647 w 186"/>
                  <a:gd name="T23" fmla="*/ 2147483647 h 286"/>
                  <a:gd name="T24" fmla="*/ 2147483647 w 186"/>
                  <a:gd name="T25" fmla="*/ 2147483647 h 286"/>
                  <a:gd name="T26" fmla="*/ 2147483647 w 186"/>
                  <a:gd name="T27" fmla="*/ 2147483647 h 286"/>
                  <a:gd name="T28" fmla="*/ 2147483647 w 186"/>
                  <a:gd name="T29" fmla="*/ 2147483647 h 286"/>
                  <a:gd name="T30" fmla="*/ 2147483647 w 186"/>
                  <a:gd name="T31" fmla="*/ 2147483647 h 286"/>
                  <a:gd name="T32" fmla="*/ 2147483647 w 186"/>
                  <a:gd name="T33" fmla="*/ 2147483647 h 286"/>
                  <a:gd name="T34" fmla="*/ 2147483647 w 186"/>
                  <a:gd name="T35" fmla="*/ 2147483647 h 286"/>
                  <a:gd name="T36" fmla="*/ 2147483647 w 186"/>
                  <a:gd name="T37" fmla="*/ 2147483647 h 286"/>
                  <a:gd name="T38" fmla="*/ 2147483647 w 186"/>
                  <a:gd name="T39" fmla="*/ 2147483647 h 286"/>
                  <a:gd name="T40" fmla="*/ 2147483647 w 186"/>
                  <a:gd name="T41" fmla="*/ 2147483647 h 286"/>
                  <a:gd name="T42" fmla="*/ 2147483647 w 186"/>
                  <a:gd name="T43" fmla="*/ 2147483647 h 286"/>
                  <a:gd name="T44" fmla="*/ 2147483647 w 186"/>
                  <a:gd name="T45" fmla="*/ 2147483647 h 286"/>
                  <a:gd name="T46" fmla="*/ 2147483647 w 186"/>
                  <a:gd name="T47" fmla="*/ 2147483647 h 286"/>
                  <a:gd name="T48" fmla="*/ 2147483647 w 186"/>
                  <a:gd name="T49" fmla="*/ 2147483647 h 286"/>
                  <a:gd name="T50" fmla="*/ 2147483647 w 186"/>
                  <a:gd name="T51" fmla="*/ 2147483647 h 286"/>
                  <a:gd name="T52" fmla="*/ 2147483647 w 186"/>
                  <a:gd name="T53" fmla="*/ 2147483647 h 286"/>
                  <a:gd name="T54" fmla="*/ 2147483647 w 186"/>
                  <a:gd name="T55" fmla="*/ 2147483647 h 286"/>
                  <a:gd name="T56" fmla="*/ 2147483647 w 186"/>
                  <a:gd name="T57" fmla="*/ 2147483647 h 286"/>
                  <a:gd name="T58" fmla="*/ 2147483647 w 186"/>
                  <a:gd name="T59" fmla="*/ 2147483647 h 286"/>
                  <a:gd name="T60" fmla="*/ 2147483647 w 186"/>
                  <a:gd name="T61" fmla="*/ 2147483647 h 286"/>
                  <a:gd name="T62" fmla="*/ 2147483647 w 186"/>
                  <a:gd name="T63" fmla="*/ 2147483647 h 286"/>
                  <a:gd name="T64" fmla="*/ 2147483647 w 186"/>
                  <a:gd name="T65" fmla="*/ 2147483647 h 286"/>
                  <a:gd name="T66" fmla="*/ 2147483647 w 186"/>
                  <a:gd name="T67" fmla="*/ 2147483647 h 286"/>
                  <a:gd name="T68" fmla="*/ 2147483647 w 186"/>
                  <a:gd name="T69" fmla="*/ 2147483647 h 286"/>
                  <a:gd name="T70" fmla="*/ 2147483647 w 186"/>
                  <a:gd name="T71" fmla="*/ 2147483647 h 286"/>
                  <a:gd name="T72" fmla="*/ 0 w 186"/>
                  <a:gd name="T73" fmla="*/ 2147483647 h 286"/>
                  <a:gd name="T74" fmla="*/ 0 w 186"/>
                  <a:gd name="T75" fmla="*/ 2147483647 h 2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6"/>
                  <a:gd name="T115" fmla="*/ 0 h 286"/>
                  <a:gd name="T116" fmla="*/ 186 w 186"/>
                  <a:gd name="T117" fmla="*/ 286 h 2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6" h="286">
                    <a:moveTo>
                      <a:pt x="0" y="274"/>
                    </a:moveTo>
                    <a:lnTo>
                      <a:pt x="22" y="0"/>
                    </a:lnTo>
                    <a:lnTo>
                      <a:pt x="112" y="4"/>
                    </a:lnTo>
                    <a:lnTo>
                      <a:pt x="112" y="20"/>
                    </a:lnTo>
                    <a:lnTo>
                      <a:pt x="112" y="46"/>
                    </a:lnTo>
                    <a:lnTo>
                      <a:pt x="110" y="62"/>
                    </a:lnTo>
                    <a:lnTo>
                      <a:pt x="110" y="76"/>
                    </a:lnTo>
                    <a:lnTo>
                      <a:pt x="110" y="90"/>
                    </a:lnTo>
                    <a:lnTo>
                      <a:pt x="120" y="100"/>
                    </a:lnTo>
                    <a:lnTo>
                      <a:pt x="136" y="118"/>
                    </a:lnTo>
                    <a:lnTo>
                      <a:pt x="144" y="118"/>
                    </a:lnTo>
                    <a:lnTo>
                      <a:pt x="144" y="140"/>
                    </a:lnTo>
                    <a:lnTo>
                      <a:pt x="144" y="164"/>
                    </a:lnTo>
                    <a:lnTo>
                      <a:pt x="150" y="162"/>
                    </a:lnTo>
                    <a:lnTo>
                      <a:pt x="158" y="160"/>
                    </a:lnTo>
                    <a:lnTo>
                      <a:pt x="174" y="166"/>
                    </a:lnTo>
                    <a:lnTo>
                      <a:pt x="186" y="184"/>
                    </a:lnTo>
                    <a:lnTo>
                      <a:pt x="178" y="204"/>
                    </a:lnTo>
                    <a:lnTo>
                      <a:pt x="166" y="220"/>
                    </a:lnTo>
                    <a:lnTo>
                      <a:pt x="160" y="228"/>
                    </a:lnTo>
                    <a:lnTo>
                      <a:pt x="138" y="244"/>
                    </a:lnTo>
                    <a:lnTo>
                      <a:pt x="130" y="246"/>
                    </a:lnTo>
                    <a:lnTo>
                      <a:pt x="126" y="264"/>
                    </a:lnTo>
                    <a:lnTo>
                      <a:pt x="126" y="270"/>
                    </a:lnTo>
                    <a:lnTo>
                      <a:pt x="128" y="272"/>
                    </a:lnTo>
                    <a:lnTo>
                      <a:pt x="124" y="274"/>
                    </a:lnTo>
                    <a:lnTo>
                      <a:pt x="104" y="280"/>
                    </a:lnTo>
                    <a:lnTo>
                      <a:pt x="88" y="286"/>
                    </a:lnTo>
                    <a:lnTo>
                      <a:pt x="0" y="282"/>
                    </a:lnTo>
                    <a:lnTo>
                      <a:pt x="0" y="274"/>
                    </a:lnTo>
                    <a:close/>
                  </a:path>
                </a:pathLst>
              </a:custGeom>
              <a:grpFill/>
              <a:ln w="3175">
                <a:solidFill>
                  <a:schemeClr val="tx1"/>
                </a:solidFill>
                <a:round/>
                <a:headEnd/>
                <a:tailEnd/>
              </a:ln>
            </p:spPr>
            <p:txBody>
              <a:bodyPr/>
              <a:lstStyle/>
              <a:p>
                <a:endParaRPr lang="en-US"/>
              </a:p>
            </p:txBody>
          </p:sp>
          <p:sp>
            <p:nvSpPr>
              <p:cNvPr id="219" name="Freeform 67"/>
              <p:cNvSpPr>
                <a:spLocks/>
              </p:cNvSpPr>
              <p:nvPr/>
            </p:nvSpPr>
            <p:spPr bwMode="auto">
              <a:xfrm>
                <a:off x="5114926" y="2137973"/>
                <a:ext cx="276225" cy="457200"/>
              </a:xfrm>
              <a:custGeom>
                <a:avLst/>
                <a:gdLst>
                  <a:gd name="T0" fmla="*/ 0 w 174"/>
                  <a:gd name="T1" fmla="*/ 406400 h 288"/>
                  <a:gd name="T2" fmla="*/ 0 w 174"/>
                  <a:gd name="T3" fmla="*/ 6350 h 288"/>
                  <a:gd name="T4" fmla="*/ 92075 w 174"/>
                  <a:gd name="T5" fmla="*/ 0 h 288"/>
                  <a:gd name="T6" fmla="*/ 158750 w 174"/>
                  <a:gd name="T7" fmla="*/ 3175 h 288"/>
                  <a:gd name="T8" fmla="*/ 244475 w 174"/>
                  <a:gd name="T9" fmla="*/ 6350 h 288"/>
                  <a:gd name="T10" fmla="*/ 244475 w 174"/>
                  <a:gd name="T11" fmla="*/ 6350 h 288"/>
                  <a:gd name="T12" fmla="*/ 260350 w 174"/>
                  <a:gd name="T13" fmla="*/ 3175 h 288"/>
                  <a:gd name="T14" fmla="*/ 273050 w 174"/>
                  <a:gd name="T15" fmla="*/ 3175 h 288"/>
                  <a:gd name="T16" fmla="*/ 276225 w 174"/>
                  <a:gd name="T17" fmla="*/ 3175 h 288"/>
                  <a:gd name="T18" fmla="*/ 276225 w 174"/>
                  <a:gd name="T19" fmla="*/ 9525 h 288"/>
                  <a:gd name="T20" fmla="*/ 276225 w 174"/>
                  <a:gd name="T21" fmla="*/ 9525 h 288"/>
                  <a:gd name="T22" fmla="*/ 266700 w 174"/>
                  <a:gd name="T23" fmla="*/ 149225 h 288"/>
                  <a:gd name="T24" fmla="*/ 254000 w 174"/>
                  <a:gd name="T25" fmla="*/ 276225 h 288"/>
                  <a:gd name="T26" fmla="*/ 244475 w 174"/>
                  <a:gd name="T27" fmla="*/ 406400 h 288"/>
                  <a:gd name="T28" fmla="*/ 241300 w 174"/>
                  <a:gd name="T29" fmla="*/ 457200 h 288"/>
                  <a:gd name="T30" fmla="*/ 15875 w 174"/>
                  <a:gd name="T31" fmla="*/ 450850 h 288"/>
                  <a:gd name="T32" fmla="*/ 0 w 174"/>
                  <a:gd name="T33" fmla="*/ 40640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4"/>
                  <a:gd name="T52" fmla="*/ 0 h 288"/>
                  <a:gd name="T53" fmla="*/ 174 w 17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4" h="288">
                    <a:moveTo>
                      <a:pt x="0" y="256"/>
                    </a:moveTo>
                    <a:lnTo>
                      <a:pt x="0" y="4"/>
                    </a:lnTo>
                    <a:lnTo>
                      <a:pt x="58" y="0"/>
                    </a:lnTo>
                    <a:lnTo>
                      <a:pt x="100" y="2"/>
                    </a:lnTo>
                    <a:lnTo>
                      <a:pt x="154" y="4"/>
                    </a:lnTo>
                    <a:lnTo>
                      <a:pt x="164" y="2"/>
                    </a:lnTo>
                    <a:lnTo>
                      <a:pt x="172" y="2"/>
                    </a:lnTo>
                    <a:lnTo>
                      <a:pt x="174" y="2"/>
                    </a:lnTo>
                    <a:lnTo>
                      <a:pt x="174" y="6"/>
                    </a:lnTo>
                    <a:lnTo>
                      <a:pt x="168" y="94"/>
                    </a:lnTo>
                    <a:lnTo>
                      <a:pt x="160" y="174"/>
                    </a:lnTo>
                    <a:lnTo>
                      <a:pt x="154" y="256"/>
                    </a:lnTo>
                    <a:lnTo>
                      <a:pt x="152" y="288"/>
                    </a:lnTo>
                    <a:lnTo>
                      <a:pt x="10" y="284"/>
                    </a:lnTo>
                    <a:lnTo>
                      <a:pt x="0" y="256"/>
                    </a:lnTo>
                    <a:close/>
                  </a:path>
                </a:pathLst>
              </a:custGeom>
              <a:grpFill/>
              <a:ln w="3175">
                <a:solidFill>
                  <a:schemeClr val="tx1"/>
                </a:solidFill>
                <a:round/>
                <a:headEnd/>
                <a:tailEnd/>
              </a:ln>
            </p:spPr>
            <p:txBody>
              <a:bodyPr/>
              <a:lstStyle/>
              <a:p>
                <a:endParaRPr lang="en-US"/>
              </a:p>
            </p:txBody>
          </p:sp>
          <p:sp>
            <p:nvSpPr>
              <p:cNvPr id="220" name="Freeform 74"/>
              <p:cNvSpPr>
                <a:spLocks/>
              </p:cNvSpPr>
              <p:nvPr/>
            </p:nvSpPr>
            <p:spPr bwMode="auto">
              <a:xfrm>
                <a:off x="4848226" y="2141148"/>
                <a:ext cx="292100" cy="476250"/>
              </a:xfrm>
              <a:custGeom>
                <a:avLst/>
                <a:gdLst>
                  <a:gd name="T0" fmla="*/ 9525 w 184"/>
                  <a:gd name="T1" fmla="*/ 0 h 300"/>
                  <a:gd name="T2" fmla="*/ 266700 w 184"/>
                  <a:gd name="T3" fmla="*/ 3175 h 300"/>
                  <a:gd name="T4" fmla="*/ 266700 w 184"/>
                  <a:gd name="T5" fmla="*/ 403225 h 300"/>
                  <a:gd name="T6" fmla="*/ 292100 w 184"/>
                  <a:gd name="T7" fmla="*/ 476250 h 300"/>
                  <a:gd name="T8" fmla="*/ 0 w 184"/>
                  <a:gd name="T9" fmla="*/ 473075 h 300"/>
                  <a:gd name="T10" fmla="*/ 0 w 184"/>
                  <a:gd name="T11" fmla="*/ 403225 h 300"/>
                  <a:gd name="T12" fmla="*/ 9525 w 184"/>
                  <a:gd name="T13" fmla="*/ 0 h 300"/>
                  <a:gd name="T14" fmla="*/ 0 60000 65536"/>
                  <a:gd name="T15" fmla="*/ 0 60000 65536"/>
                  <a:gd name="T16" fmla="*/ 0 60000 65536"/>
                  <a:gd name="T17" fmla="*/ 0 60000 65536"/>
                  <a:gd name="T18" fmla="*/ 0 60000 65536"/>
                  <a:gd name="T19" fmla="*/ 0 60000 65536"/>
                  <a:gd name="T20" fmla="*/ 0 60000 65536"/>
                  <a:gd name="T21" fmla="*/ 0 w 184"/>
                  <a:gd name="T22" fmla="*/ 0 h 300"/>
                  <a:gd name="T23" fmla="*/ 184 w 184"/>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300">
                    <a:moveTo>
                      <a:pt x="6" y="0"/>
                    </a:moveTo>
                    <a:lnTo>
                      <a:pt x="168" y="2"/>
                    </a:lnTo>
                    <a:lnTo>
                      <a:pt x="168" y="254"/>
                    </a:lnTo>
                    <a:lnTo>
                      <a:pt x="184" y="300"/>
                    </a:lnTo>
                    <a:lnTo>
                      <a:pt x="0" y="298"/>
                    </a:lnTo>
                    <a:lnTo>
                      <a:pt x="0" y="254"/>
                    </a:lnTo>
                    <a:lnTo>
                      <a:pt x="6" y="0"/>
                    </a:lnTo>
                    <a:close/>
                  </a:path>
                </a:pathLst>
              </a:custGeom>
              <a:grpFill/>
              <a:ln w="3175">
                <a:solidFill>
                  <a:schemeClr val="tx1"/>
                </a:solidFill>
                <a:round/>
                <a:headEnd/>
                <a:tailEnd/>
              </a:ln>
            </p:spPr>
            <p:txBody>
              <a:bodyPr/>
              <a:lstStyle/>
              <a:p>
                <a:endParaRPr lang="en-US"/>
              </a:p>
            </p:txBody>
          </p:sp>
          <p:sp>
            <p:nvSpPr>
              <p:cNvPr id="221" name="Freeform 65"/>
              <p:cNvSpPr>
                <a:spLocks/>
              </p:cNvSpPr>
              <p:nvPr/>
            </p:nvSpPr>
            <p:spPr bwMode="auto">
              <a:xfrm>
                <a:off x="5207001" y="1814123"/>
                <a:ext cx="333375" cy="339725"/>
              </a:xfrm>
              <a:custGeom>
                <a:avLst/>
                <a:gdLst>
                  <a:gd name="T0" fmla="*/ 9525 w 210"/>
                  <a:gd name="T1" fmla="*/ 0 h 214"/>
                  <a:gd name="T2" fmla="*/ 0 w 210"/>
                  <a:gd name="T3" fmla="*/ 323850 h 214"/>
                  <a:gd name="T4" fmla="*/ 327025 w 210"/>
                  <a:gd name="T5" fmla="*/ 339725 h 214"/>
                  <a:gd name="T6" fmla="*/ 327025 w 210"/>
                  <a:gd name="T7" fmla="*/ 209550 h 214"/>
                  <a:gd name="T8" fmla="*/ 327025 w 210"/>
                  <a:gd name="T9" fmla="*/ 165100 h 214"/>
                  <a:gd name="T10" fmla="*/ 330200 w 210"/>
                  <a:gd name="T11" fmla="*/ 133350 h 214"/>
                  <a:gd name="T12" fmla="*/ 330200 w 210"/>
                  <a:gd name="T13" fmla="*/ 98425 h 214"/>
                  <a:gd name="T14" fmla="*/ 333375 w 210"/>
                  <a:gd name="T15" fmla="*/ 76200 h 214"/>
                  <a:gd name="T16" fmla="*/ 330200 w 210"/>
                  <a:gd name="T17" fmla="*/ 44450 h 214"/>
                  <a:gd name="T18" fmla="*/ 330200 w 210"/>
                  <a:gd name="T19" fmla="*/ 44450 h 214"/>
                  <a:gd name="T20" fmla="*/ 327025 w 210"/>
                  <a:gd name="T21" fmla="*/ 9525 h 214"/>
                  <a:gd name="T22" fmla="*/ 9525 w 210"/>
                  <a:gd name="T23" fmla="*/ 0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214"/>
                  <a:gd name="T38" fmla="*/ 210 w 210"/>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214">
                    <a:moveTo>
                      <a:pt x="6" y="0"/>
                    </a:moveTo>
                    <a:lnTo>
                      <a:pt x="0" y="204"/>
                    </a:lnTo>
                    <a:lnTo>
                      <a:pt x="206" y="214"/>
                    </a:lnTo>
                    <a:lnTo>
                      <a:pt x="206" y="132"/>
                    </a:lnTo>
                    <a:lnTo>
                      <a:pt x="206" y="104"/>
                    </a:lnTo>
                    <a:lnTo>
                      <a:pt x="208" y="84"/>
                    </a:lnTo>
                    <a:lnTo>
                      <a:pt x="208" y="62"/>
                    </a:lnTo>
                    <a:lnTo>
                      <a:pt x="210" y="48"/>
                    </a:lnTo>
                    <a:lnTo>
                      <a:pt x="208" y="28"/>
                    </a:lnTo>
                    <a:lnTo>
                      <a:pt x="206" y="6"/>
                    </a:lnTo>
                    <a:lnTo>
                      <a:pt x="6" y="0"/>
                    </a:lnTo>
                    <a:close/>
                  </a:path>
                </a:pathLst>
              </a:custGeom>
              <a:grpFill/>
              <a:ln w="3175">
                <a:solidFill>
                  <a:schemeClr val="tx1"/>
                </a:solidFill>
                <a:round/>
                <a:headEnd/>
                <a:tailEnd/>
              </a:ln>
            </p:spPr>
            <p:txBody>
              <a:bodyPr/>
              <a:lstStyle/>
              <a:p>
                <a:endParaRPr lang="en-US"/>
              </a:p>
            </p:txBody>
          </p:sp>
          <p:sp>
            <p:nvSpPr>
              <p:cNvPr id="222" name="Freeform 76"/>
              <p:cNvSpPr>
                <a:spLocks/>
              </p:cNvSpPr>
              <p:nvPr/>
            </p:nvSpPr>
            <p:spPr bwMode="auto">
              <a:xfrm>
                <a:off x="4857751" y="1810948"/>
                <a:ext cx="358775" cy="333375"/>
              </a:xfrm>
              <a:custGeom>
                <a:avLst/>
                <a:gdLst>
                  <a:gd name="T0" fmla="*/ 15875 w 226"/>
                  <a:gd name="T1" fmla="*/ 0 h 210"/>
                  <a:gd name="T2" fmla="*/ 358775 w 226"/>
                  <a:gd name="T3" fmla="*/ 3175 h 210"/>
                  <a:gd name="T4" fmla="*/ 349250 w 226"/>
                  <a:gd name="T5" fmla="*/ 327025 h 210"/>
                  <a:gd name="T6" fmla="*/ 257175 w 226"/>
                  <a:gd name="T7" fmla="*/ 333375 h 210"/>
                  <a:gd name="T8" fmla="*/ 0 w 226"/>
                  <a:gd name="T9" fmla="*/ 330200 h 210"/>
                  <a:gd name="T10" fmla="*/ 15875 w 226"/>
                  <a:gd name="T11" fmla="*/ 0 h 210"/>
                  <a:gd name="T12" fmla="*/ 0 60000 65536"/>
                  <a:gd name="T13" fmla="*/ 0 60000 65536"/>
                  <a:gd name="T14" fmla="*/ 0 60000 65536"/>
                  <a:gd name="T15" fmla="*/ 0 60000 65536"/>
                  <a:gd name="T16" fmla="*/ 0 60000 65536"/>
                  <a:gd name="T17" fmla="*/ 0 60000 65536"/>
                  <a:gd name="T18" fmla="*/ 0 w 226"/>
                  <a:gd name="T19" fmla="*/ 0 h 210"/>
                  <a:gd name="T20" fmla="*/ 226 w 22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226" h="210">
                    <a:moveTo>
                      <a:pt x="10" y="0"/>
                    </a:moveTo>
                    <a:lnTo>
                      <a:pt x="226" y="2"/>
                    </a:lnTo>
                    <a:lnTo>
                      <a:pt x="220" y="206"/>
                    </a:lnTo>
                    <a:lnTo>
                      <a:pt x="162" y="210"/>
                    </a:lnTo>
                    <a:lnTo>
                      <a:pt x="0" y="208"/>
                    </a:lnTo>
                    <a:lnTo>
                      <a:pt x="10" y="0"/>
                    </a:lnTo>
                    <a:close/>
                  </a:path>
                </a:pathLst>
              </a:custGeom>
              <a:grpFill/>
              <a:ln w="3175">
                <a:solidFill>
                  <a:schemeClr val="tx1"/>
                </a:solidFill>
                <a:round/>
                <a:headEnd/>
                <a:tailEnd/>
              </a:ln>
            </p:spPr>
            <p:txBody>
              <a:bodyPr/>
              <a:lstStyle/>
              <a:p>
                <a:endParaRPr lang="en-US"/>
              </a:p>
            </p:txBody>
          </p:sp>
          <p:sp>
            <p:nvSpPr>
              <p:cNvPr id="223" name="Freeform 77"/>
              <p:cNvSpPr>
                <a:spLocks/>
              </p:cNvSpPr>
              <p:nvPr/>
            </p:nvSpPr>
            <p:spPr bwMode="auto">
              <a:xfrm>
                <a:off x="4352926" y="1804598"/>
                <a:ext cx="520700" cy="349250"/>
              </a:xfrm>
              <a:custGeom>
                <a:avLst/>
                <a:gdLst>
                  <a:gd name="T0" fmla="*/ 19050 w 328"/>
                  <a:gd name="T1" fmla="*/ 0 h 220"/>
                  <a:gd name="T2" fmla="*/ 0 w 328"/>
                  <a:gd name="T3" fmla="*/ 339725 h 220"/>
                  <a:gd name="T4" fmla="*/ 22225 w 328"/>
                  <a:gd name="T5" fmla="*/ 339725 h 220"/>
                  <a:gd name="T6" fmla="*/ 504825 w 328"/>
                  <a:gd name="T7" fmla="*/ 349250 h 220"/>
                  <a:gd name="T8" fmla="*/ 520700 w 328"/>
                  <a:gd name="T9" fmla="*/ 6350 h 220"/>
                  <a:gd name="T10" fmla="*/ 19050 w 328"/>
                  <a:gd name="T11" fmla="*/ 0 h 220"/>
                  <a:gd name="T12" fmla="*/ 0 60000 65536"/>
                  <a:gd name="T13" fmla="*/ 0 60000 65536"/>
                  <a:gd name="T14" fmla="*/ 0 60000 65536"/>
                  <a:gd name="T15" fmla="*/ 0 60000 65536"/>
                  <a:gd name="T16" fmla="*/ 0 60000 65536"/>
                  <a:gd name="T17" fmla="*/ 0 60000 65536"/>
                  <a:gd name="T18" fmla="*/ 0 w 328"/>
                  <a:gd name="T19" fmla="*/ 0 h 220"/>
                  <a:gd name="T20" fmla="*/ 328 w 328"/>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328" h="220">
                    <a:moveTo>
                      <a:pt x="12" y="0"/>
                    </a:moveTo>
                    <a:lnTo>
                      <a:pt x="0" y="214"/>
                    </a:lnTo>
                    <a:lnTo>
                      <a:pt x="14" y="214"/>
                    </a:lnTo>
                    <a:lnTo>
                      <a:pt x="318" y="220"/>
                    </a:lnTo>
                    <a:lnTo>
                      <a:pt x="328" y="4"/>
                    </a:lnTo>
                    <a:lnTo>
                      <a:pt x="12" y="0"/>
                    </a:lnTo>
                    <a:close/>
                  </a:path>
                </a:pathLst>
              </a:custGeom>
              <a:grpFill/>
              <a:ln w="3175">
                <a:solidFill>
                  <a:schemeClr val="tx1"/>
                </a:solidFill>
                <a:round/>
                <a:headEnd/>
                <a:tailEnd/>
              </a:ln>
            </p:spPr>
            <p:txBody>
              <a:bodyPr/>
              <a:lstStyle/>
              <a:p>
                <a:endParaRPr lang="en-US"/>
              </a:p>
            </p:txBody>
          </p:sp>
          <p:sp>
            <p:nvSpPr>
              <p:cNvPr id="224" name="Freeform 78"/>
              <p:cNvSpPr>
                <a:spLocks/>
              </p:cNvSpPr>
              <p:nvPr/>
            </p:nvSpPr>
            <p:spPr bwMode="auto">
              <a:xfrm>
                <a:off x="3937001" y="1801423"/>
                <a:ext cx="434975" cy="342900"/>
              </a:xfrm>
              <a:custGeom>
                <a:avLst/>
                <a:gdLst>
                  <a:gd name="T0" fmla="*/ 9525 w 274"/>
                  <a:gd name="T1" fmla="*/ 0 h 216"/>
                  <a:gd name="T2" fmla="*/ 0 w 274"/>
                  <a:gd name="T3" fmla="*/ 317500 h 216"/>
                  <a:gd name="T4" fmla="*/ 415925 w 274"/>
                  <a:gd name="T5" fmla="*/ 342900 h 216"/>
                  <a:gd name="T6" fmla="*/ 434975 w 274"/>
                  <a:gd name="T7" fmla="*/ 3175 h 216"/>
                  <a:gd name="T8" fmla="*/ 9525 w 274"/>
                  <a:gd name="T9" fmla="*/ 0 h 216"/>
                  <a:gd name="T10" fmla="*/ 0 60000 65536"/>
                  <a:gd name="T11" fmla="*/ 0 60000 65536"/>
                  <a:gd name="T12" fmla="*/ 0 60000 65536"/>
                  <a:gd name="T13" fmla="*/ 0 60000 65536"/>
                  <a:gd name="T14" fmla="*/ 0 60000 65536"/>
                  <a:gd name="T15" fmla="*/ 0 w 274"/>
                  <a:gd name="T16" fmla="*/ 0 h 216"/>
                  <a:gd name="T17" fmla="*/ 274 w 274"/>
                  <a:gd name="T18" fmla="*/ 216 h 216"/>
                </a:gdLst>
                <a:ahLst/>
                <a:cxnLst>
                  <a:cxn ang="T10">
                    <a:pos x="T0" y="T1"/>
                  </a:cxn>
                  <a:cxn ang="T11">
                    <a:pos x="T2" y="T3"/>
                  </a:cxn>
                  <a:cxn ang="T12">
                    <a:pos x="T4" y="T5"/>
                  </a:cxn>
                  <a:cxn ang="T13">
                    <a:pos x="T6" y="T7"/>
                  </a:cxn>
                  <a:cxn ang="T14">
                    <a:pos x="T8" y="T9"/>
                  </a:cxn>
                </a:cxnLst>
                <a:rect l="T15" t="T16" r="T17" b="T18"/>
                <a:pathLst>
                  <a:path w="274" h="216">
                    <a:moveTo>
                      <a:pt x="6" y="0"/>
                    </a:moveTo>
                    <a:lnTo>
                      <a:pt x="0" y="200"/>
                    </a:lnTo>
                    <a:lnTo>
                      <a:pt x="262" y="216"/>
                    </a:lnTo>
                    <a:lnTo>
                      <a:pt x="274" y="2"/>
                    </a:lnTo>
                    <a:lnTo>
                      <a:pt x="6" y="0"/>
                    </a:lnTo>
                    <a:close/>
                  </a:path>
                </a:pathLst>
              </a:custGeom>
              <a:grpFill/>
              <a:ln w="3175">
                <a:solidFill>
                  <a:schemeClr val="tx1"/>
                </a:solidFill>
                <a:round/>
                <a:headEnd/>
                <a:tailEnd/>
              </a:ln>
            </p:spPr>
            <p:txBody>
              <a:bodyPr/>
              <a:lstStyle/>
              <a:p>
                <a:endParaRPr lang="en-US"/>
              </a:p>
            </p:txBody>
          </p:sp>
          <p:sp>
            <p:nvSpPr>
              <p:cNvPr id="225" name="Freeform 81"/>
              <p:cNvSpPr>
                <a:spLocks/>
              </p:cNvSpPr>
              <p:nvPr/>
            </p:nvSpPr>
            <p:spPr bwMode="auto">
              <a:xfrm>
                <a:off x="3495676" y="1785380"/>
                <a:ext cx="450850" cy="371258"/>
              </a:xfrm>
              <a:custGeom>
                <a:avLst/>
                <a:gdLst>
                  <a:gd name="T0" fmla="*/ 2147483647 w 284"/>
                  <a:gd name="T1" fmla="*/ 2147483647 h 234"/>
                  <a:gd name="T2" fmla="*/ 2147483647 w 284"/>
                  <a:gd name="T3" fmla="*/ 2147483647 h 234"/>
                  <a:gd name="T4" fmla="*/ 2147483647 w 284"/>
                  <a:gd name="T5" fmla="*/ 2147483647 h 234"/>
                  <a:gd name="T6" fmla="*/ 2147483647 w 284"/>
                  <a:gd name="T7" fmla="*/ 2147483647 h 234"/>
                  <a:gd name="T8" fmla="*/ 2147483647 w 284"/>
                  <a:gd name="T9" fmla="*/ 2147483647 h 234"/>
                  <a:gd name="T10" fmla="*/ 2147483647 w 284"/>
                  <a:gd name="T11" fmla="*/ 2147483647 h 234"/>
                  <a:gd name="T12" fmla="*/ 2147483647 w 284"/>
                  <a:gd name="T13" fmla="*/ 2147483647 h 234"/>
                  <a:gd name="T14" fmla="*/ 2147483647 w 284"/>
                  <a:gd name="T15" fmla="*/ 2147483647 h 234"/>
                  <a:gd name="T16" fmla="*/ 2147483647 w 284"/>
                  <a:gd name="T17" fmla="*/ 2147483647 h 234"/>
                  <a:gd name="T18" fmla="*/ 2147483647 w 284"/>
                  <a:gd name="T19" fmla="*/ 2147483647 h 234"/>
                  <a:gd name="T20" fmla="*/ 2147483647 w 284"/>
                  <a:gd name="T21" fmla="*/ 2147483647 h 234"/>
                  <a:gd name="T22" fmla="*/ 2147483647 w 284"/>
                  <a:gd name="T23" fmla="*/ 2147483647 h 234"/>
                  <a:gd name="T24" fmla="*/ 2147483647 w 284"/>
                  <a:gd name="T25" fmla="*/ 2147483647 h 234"/>
                  <a:gd name="T26" fmla="*/ 2147483647 w 284"/>
                  <a:gd name="T27" fmla="*/ 2147483647 h 234"/>
                  <a:gd name="T28" fmla="*/ 2147483647 w 284"/>
                  <a:gd name="T29" fmla="*/ 2147483647 h 234"/>
                  <a:gd name="T30" fmla="*/ 2147483647 w 284"/>
                  <a:gd name="T31" fmla="*/ 2147483647 h 234"/>
                  <a:gd name="T32" fmla="*/ 2147483647 w 284"/>
                  <a:gd name="T33" fmla="*/ 2147483647 h 234"/>
                  <a:gd name="T34" fmla="*/ 2147483647 w 284"/>
                  <a:gd name="T35" fmla="*/ 2147483647 h 234"/>
                  <a:gd name="T36" fmla="*/ 2147483647 w 284"/>
                  <a:gd name="T37" fmla="*/ 2147483647 h 234"/>
                  <a:gd name="T38" fmla="*/ 2147483647 w 284"/>
                  <a:gd name="T39" fmla="*/ 2147483647 h 234"/>
                  <a:gd name="T40" fmla="*/ 2147483647 w 284"/>
                  <a:gd name="T41" fmla="*/ 2147483647 h 234"/>
                  <a:gd name="T42" fmla="*/ 2147483647 w 284"/>
                  <a:gd name="T43" fmla="*/ 2147483647 h 234"/>
                  <a:gd name="T44" fmla="*/ 2147483647 w 284"/>
                  <a:gd name="T45" fmla="*/ 2147483647 h 234"/>
                  <a:gd name="T46" fmla="*/ 2147483647 w 284"/>
                  <a:gd name="T47" fmla="*/ 2147483647 h 234"/>
                  <a:gd name="T48" fmla="*/ 2147483647 w 284"/>
                  <a:gd name="T49" fmla="*/ 2147483647 h 234"/>
                  <a:gd name="T50" fmla="*/ 2147483647 w 284"/>
                  <a:gd name="T51" fmla="*/ 2147483647 h 234"/>
                  <a:gd name="T52" fmla="*/ 2147483647 w 284"/>
                  <a:gd name="T53" fmla="*/ 2147483647 h 234"/>
                  <a:gd name="T54" fmla="*/ 2147483647 w 284"/>
                  <a:gd name="T55" fmla="*/ 2147483647 h 234"/>
                  <a:gd name="T56" fmla="*/ 2147483647 w 284"/>
                  <a:gd name="T57" fmla="*/ 2147483647 h 234"/>
                  <a:gd name="T58" fmla="*/ 2147483647 w 284"/>
                  <a:gd name="T59" fmla="*/ 2147483647 h 234"/>
                  <a:gd name="T60" fmla="*/ 0 w 284"/>
                  <a:gd name="T61" fmla="*/ 2147483647 h 234"/>
                  <a:gd name="T62" fmla="*/ 2147483647 w 284"/>
                  <a:gd name="T63" fmla="*/ 2147483647 h 234"/>
                  <a:gd name="T64" fmla="*/ 2147483647 w 284"/>
                  <a:gd name="T65" fmla="*/ 2147483647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234"/>
                  <a:gd name="T101" fmla="*/ 284 w 284"/>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234">
                    <a:moveTo>
                      <a:pt x="60" y="0"/>
                    </a:moveTo>
                    <a:lnTo>
                      <a:pt x="284" y="10"/>
                    </a:lnTo>
                    <a:lnTo>
                      <a:pt x="278" y="210"/>
                    </a:lnTo>
                    <a:lnTo>
                      <a:pt x="280" y="234"/>
                    </a:lnTo>
                    <a:lnTo>
                      <a:pt x="262" y="210"/>
                    </a:lnTo>
                    <a:lnTo>
                      <a:pt x="240" y="206"/>
                    </a:lnTo>
                    <a:lnTo>
                      <a:pt x="226" y="206"/>
                    </a:lnTo>
                    <a:lnTo>
                      <a:pt x="222" y="202"/>
                    </a:lnTo>
                    <a:lnTo>
                      <a:pt x="216" y="198"/>
                    </a:lnTo>
                    <a:lnTo>
                      <a:pt x="210" y="196"/>
                    </a:lnTo>
                    <a:lnTo>
                      <a:pt x="204" y="196"/>
                    </a:lnTo>
                    <a:lnTo>
                      <a:pt x="190" y="196"/>
                    </a:lnTo>
                    <a:lnTo>
                      <a:pt x="198" y="200"/>
                    </a:lnTo>
                    <a:lnTo>
                      <a:pt x="190" y="196"/>
                    </a:lnTo>
                    <a:lnTo>
                      <a:pt x="172" y="188"/>
                    </a:lnTo>
                    <a:lnTo>
                      <a:pt x="166" y="198"/>
                    </a:lnTo>
                    <a:lnTo>
                      <a:pt x="162" y="204"/>
                    </a:lnTo>
                    <a:lnTo>
                      <a:pt x="158" y="208"/>
                    </a:lnTo>
                    <a:lnTo>
                      <a:pt x="136" y="198"/>
                    </a:lnTo>
                    <a:lnTo>
                      <a:pt x="126" y="194"/>
                    </a:lnTo>
                    <a:lnTo>
                      <a:pt x="118" y="190"/>
                    </a:lnTo>
                    <a:lnTo>
                      <a:pt x="112" y="190"/>
                    </a:lnTo>
                    <a:lnTo>
                      <a:pt x="86" y="208"/>
                    </a:lnTo>
                    <a:lnTo>
                      <a:pt x="70" y="210"/>
                    </a:lnTo>
                    <a:lnTo>
                      <a:pt x="54" y="208"/>
                    </a:lnTo>
                    <a:lnTo>
                      <a:pt x="56" y="214"/>
                    </a:lnTo>
                    <a:lnTo>
                      <a:pt x="54" y="208"/>
                    </a:lnTo>
                    <a:lnTo>
                      <a:pt x="52" y="200"/>
                    </a:lnTo>
                    <a:lnTo>
                      <a:pt x="50" y="198"/>
                    </a:lnTo>
                    <a:lnTo>
                      <a:pt x="50" y="190"/>
                    </a:lnTo>
                    <a:lnTo>
                      <a:pt x="48" y="174"/>
                    </a:lnTo>
                    <a:lnTo>
                      <a:pt x="38" y="164"/>
                    </a:lnTo>
                    <a:lnTo>
                      <a:pt x="32" y="156"/>
                    </a:lnTo>
                    <a:lnTo>
                      <a:pt x="30" y="148"/>
                    </a:lnTo>
                    <a:lnTo>
                      <a:pt x="28" y="144"/>
                    </a:lnTo>
                    <a:lnTo>
                      <a:pt x="26" y="138"/>
                    </a:lnTo>
                    <a:lnTo>
                      <a:pt x="22" y="132"/>
                    </a:lnTo>
                    <a:lnTo>
                      <a:pt x="2" y="106"/>
                    </a:lnTo>
                    <a:lnTo>
                      <a:pt x="4" y="102"/>
                    </a:lnTo>
                    <a:lnTo>
                      <a:pt x="4" y="98"/>
                    </a:lnTo>
                    <a:lnTo>
                      <a:pt x="2" y="96"/>
                    </a:lnTo>
                    <a:lnTo>
                      <a:pt x="0" y="90"/>
                    </a:lnTo>
                    <a:lnTo>
                      <a:pt x="22" y="66"/>
                    </a:lnTo>
                    <a:lnTo>
                      <a:pt x="34" y="48"/>
                    </a:lnTo>
                    <a:lnTo>
                      <a:pt x="36" y="28"/>
                    </a:lnTo>
                    <a:lnTo>
                      <a:pt x="48" y="16"/>
                    </a:lnTo>
                    <a:lnTo>
                      <a:pt x="60" y="0"/>
                    </a:lnTo>
                    <a:close/>
                  </a:path>
                </a:pathLst>
              </a:custGeom>
              <a:grpFill/>
              <a:ln w="3175">
                <a:solidFill>
                  <a:schemeClr val="tx1"/>
                </a:solidFill>
                <a:round/>
                <a:headEnd/>
                <a:tailEnd/>
              </a:ln>
            </p:spPr>
            <p:txBody>
              <a:bodyPr/>
              <a:lstStyle/>
              <a:p>
                <a:endParaRPr lang="en-US"/>
              </a:p>
            </p:txBody>
          </p:sp>
          <p:sp>
            <p:nvSpPr>
              <p:cNvPr id="226" name="Freeform 85"/>
              <p:cNvSpPr>
                <a:spLocks/>
              </p:cNvSpPr>
              <p:nvPr/>
            </p:nvSpPr>
            <p:spPr bwMode="auto">
              <a:xfrm>
                <a:off x="3108326" y="1766498"/>
                <a:ext cx="482600" cy="200025"/>
              </a:xfrm>
              <a:custGeom>
                <a:avLst/>
                <a:gdLst>
                  <a:gd name="T0" fmla="*/ 766127500 w 304"/>
                  <a:gd name="T1" fmla="*/ 30241875 h 126"/>
                  <a:gd name="T2" fmla="*/ 705643750 w 304"/>
                  <a:gd name="T3" fmla="*/ 100806250 h 126"/>
                  <a:gd name="T4" fmla="*/ 705643750 w 304"/>
                  <a:gd name="T5" fmla="*/ 126007813 h 126"/>
                  <a:gd name="T6" fmla="*/ 705643750 w 304"/>
                  <a:gd name="T7" fmla="*/ 141128750 h 126"/>
                  <a:gd name="T8" fmla="*/ 700603438 w 304"/>
                  <a:gd name="T9" fmla="*/ 151209375 h 126"/>
                  <a:gd name="T10" fmla="*/ 695563125 w 304"/>
                  <a:gd name="T11" fmla="*/ 156249688 h 126"/>
                  <a:gd name="T12" fmla="*/ 670361563 w 304"/>
                  <a:gd name="T13" fmla="*/ 196572188 h 126"/>
                  <a:gd name="T14" fmla="*/ 650200313 w 304"/>
                  <a:gd name="T15" fmla="*/ 216733438 h 126"/>
                  <a:gd name="T16" fmla="*/ 614918125 w 304"/>
                  <a:gd name="T17" fmla="*/ 257055938 h 126"/>
                  <a:gd name="T18" fmla="*/ 619958438 w 304"/>
                  <a:gd name="T19" fmla="*/ 297378438 h 126"/>
                  <a:gd name="T20" fmla="*/ 529232813 w 304"/>
                  <a:gd name="T21" fmla="*/ 302418750 h 126"/>
                  <a:gd name="T22" fmla="*/ 483870000 w 304"/>
                  <a:gd name="T23" fmla="*/ 272176875 h 126"/>
                  <a:gd name="T24" fmla="*/ 448587813 w 304"/>
                  <a:gd name="T25" fmla="*/ 267136563 h 126"/>
                  <a:gd name="T26" fmla="*/ 438507188 w 304"/>
                  <a:gd name="T27" fmla="*/ 252015625 h 126"/>
                  <a:gd name="T28" fmla="*/ 418345938 w 304"/>
                  <a:gd name="T29" fmla="*/ 231854375 h 126"/>
                  <a:gd name="T30" fmla="*/ 383063750 w 304"/>
                  <a:gd name="T31" fmla="*/ 221773750 h 126"/>
                  <a:gd name="T32" fmla="*/ 398184688 w 304"/>
                  <a:gd name="T33" fmla="*/ 216733438 h 126"/>
                  <a:gd name="T34" fmla="*/ 383063750 w 304"/>
                  <a:gd name="T35" fmla="*/ 221773750 h 126"/>
                  <a:gd name="T36" fmla="*/ 352821875 w 304"/>
                  <a:gd name="T37" fmla="*/ 231854375 h 126"/>
                  <a:gd name="T38" fmla="*/ 337700938 w 304"/>
                  <a:gd name="T39" fmla="*/ 236894688 h 126"/>
                  <a:gd name="T40" fmla="*/ 327620313 w 304"/>
                  <a:gd name="T41" fmla="*/ 241935000 h 126"/>
                  <a:gd name="T42" fmla="*/ 257055938 w 304"/>
                  <a:gd name="T43" fmla="*/ 257055938 h 126"/>
                  <a:gd name="T44" fmla="*/ 191531875 w 304"/>
                  <a:gd name="T45" fmla="*/ 317539688 h 126"/>
                  <a:gd name="T46" fmla="*/ 171370625 w 304"/>
                  <a:gd name="T47" fmla="*/ 317539688 h 126"/>
                  <a:gd name="T48" fmla="*/ 156249688 w 304"/>
                  <a:gd name="T49" fmla="*/ 282257500 h 126"/>
                  <a:gd name="T50" fmla="*/ 151209375 w 304"/>
                  <a:gd name="T51" fmla="*/ 277217188 h 126"/>
                  <a:gd name="T52" fmla="*/ 146169063 w 304"/>
                  <a:gd name="T53" fmla="*/ 267136563 h 126"/>
                  <a:gd name="T54" fmla="*/ 136088438 w 304"/>
                  <a:gd name="T55" fmla="*/ 252015625 h 126"/>
                  <a:gd name="T56" fmla="*/ 126007813 w 304"/>
                  <a:gd name="T57" fmla="*/ 231854375 h 126"/>
                  <a:gd name="T58" fmla="*/ 115927188 w 304"/>
                  <a:gd name="T59" fmla="*/ 216733438 h 126"/>
                  <a:gd name="T60" fmla="*/ 115927188 w 304"/>
                  <a:gd name="T61" fmla="*/ 206652813 h 126"/>
                  <a:gd name="T62" fmla="*/ 105846563 w 304"/>
                  <a:gd name="T63" fmla="*/ 196572188 h 126"/>
                  <a:gd name="T64" fmla="*/ 105846563 w 304"/>
                  <a:gd name="T65" fmla="*/ 196572188 h 126"/>
                  <a:gd name="T66" fmla="*/ 85685313 w 304"/>
                  <a:gd name="T67" fmla="*/ 181451250 h 126"/>
                  <a:gd name="T68" fmla="*/ 0 w 304"/>
                  <a:gd name="T69" fmla="*/ 100806250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4"/>
                  <a:gd name="T106" fmla="*/ 0 h 126"/>
                  <a:gd name="T107" fmla="*/ 304 w 304"/>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4" h="126">
                    <a:moveTo>
                      <a:pt x="4" y="0"/>
                    </a:moveTo>
                    <a:lnTo>
                      <a:pt x="304" y="12"/>
                    </a:lnTo>
                    <a:lnTo>
                      <a:pt x="292" y="28"/>
                    </a:lnTo>
                    <a:lnTo>
                      <a:pt x="280" y="40"/>
                    </a:lnTo>
                    <a:lnTo>
                      <a:pt x="280" y="50"/>
                    </a:lnTo>
                    <a:lnTo>
                      <a:pt x="280" y="56"/>
                    </a:lnTo>
                    <a:lnTo>
                      <a:pt x="278" y="60"/>
                    </a:lnTo>
                    <a:lnTo>
                      <a:pt x="276" y="62"/>
                    </a:lnTo>
                    <a:lnTo>
                      <a:pt x="278" y="60"/>
                    </a:lnTo>
                    <a:lnTo>
                      <a:pt x="266" y="78"/>
                    </a:lnTo>
                    <a:lnTo>
                      <a:pt x="258" y="86"/>
                    </a:lnTo>
                    <a:lnTo>
                      <a:pt x="252" y="94"/>
                    </a:lnTo>
                    <a:lnTo>
                      <a:pt x="244" y="102"/>
                    </a:lnTo>
                    <a:lnTo>
                      <a:pt x="246" y="108"/>
                    </a:lnTo>
                    <a:lnTo>
                      <a:pt x="246" y="118"/>
                    </a:lnTo>
                    <a:lnTo>
                      <a:pt x="230" y="122"/>
                    </a:lnTo>
                    <a:lnTo>
                      <a:pt x="210" y="120"/>
                    </a:lnTo>
                    <a:lnTo>
                      <a:pt x="192" y="108"/>
                    </a:lnTo>
                    <a:lnTo>
                      <a:pt x="186" y="108"/>
                    </a:lnTo>
                    <a:lnTo>
                      <a:pt x="178" y="106"/>
                    </a:lnTo>
                    <a:lnTo>
                      <a:pt x="174" y="100"/>
                    </a:lnTo>
                    <a:lnTo>
                      <a:pt x="172" y="96"/>
                    </a:lnTo>
                    <a:lnTo>
                      <a:pt x="166" y="92"/>
                    </a:lnTo>
                    <a:lnTo>
                      <a:pt x="152" y="88"/>
                    </a:lnTo>
                    <a:lnTo>
                      <a:pt x="158" y="86"/>
                    </a:lnTo>
                    <a:lnTo>
                      <a:pt x="152" y="88"/>
                    </a:lnTo>
                    <a:lnTo>
                      <a:pt x="146" y="92"/>
                    </a:lnTo>
                    <a:lnTo>
                      <a:pt x="140" y="92"/>
                    </a:lnTo>
                    <a:lnTo>
                      <a:pt x="134" y="94"/>
                    </a:lnTo>
                    <a:lnTo>
                      <a:pt x="130" y="96"/>
                    </a:lnTo>
                    <a:lnTo>
                      <a:pt x="112" y="100"/>
                    </a:lnTo>
                    <a:lnTo>
                      <a:pt x="102" y="102"/>
                    </a:lnTo>
                    <a:lnTo>
                      <a:pt x="86" y="118"/>
                    </a:lnTo>
                    <a:lnTo>
                      <a:pt x="76" y="126"/>
                    </a:lnTo>
                    <a:lnTo>
                      <a:pt x="68" y="126"/>
                    </a:lnTo>
                    <a:lnTo>
                      <a:pt x="66" y="122"/>
                    </a:lnTo>
                    <a:lnTo>
                      <a:pt x="62" y="112"/>
                    </a:lnTo>
                    <a:lnTo>
                      <a:pt x="60" y="110"/>
                    </a:lnTo>
                    <a:lnTo>
                      <a:pt x="58" y="106"/>
                    </a:lnTo>
                    <a:lnTo>
                      <a:pt x="54" y="100"/>
                    </a:lnTo>
                    <a:lnTo>
                      <a:pt x="52" y="100"/>
                    </a:lnTo>
                    <a:lnTo>
                      <a:pt x="50" y="92"/>
                    </a:lnTo>
                    <a:lnTo>
                      <a:pt x="46" y="86"/>
                    </a:lnTo>
                    <a:lnTo>
                      <a:pt x="48" y="82"/>
                    </a:lnTo>
                    <a:lnTo>
                      <a:pt x="46" y="82"/>
                    </a:lnTo>
                    <a:lnTo>
                      <a:pt x="42" y="78"/>
                    </a:lnTo>
                    <a:lnTo>
                      <a:pt x="40" y="76"/>
                    </a:lnTo>
                    <a:lnTo>
                      <a:pt x="42" y="78"/>
                    </a:lnTo>
                    <a:lnTo>
                      <a:pt x="34" y="72"/>
                    </a:lnTo>
                    <a:lnTo>
                      <a:pt x="18" y="56"/>
                    </a:lnTo>
                    <a:lnTo>
                      <a:pt x="0" y="40"/>
                    </a:lnTo>
                    <a:lnTo>
                      <a:pt x="4" y="0"/>
                    </a:lnTo>
                    <a:close/>
                  </a:path>
                </a:pathLst>
              </a:custGeom>
              <a:grpFill/>
              <a:ln w="3175">
                <a:solidFill>
                  <a:schemeClr val="tx1"/>
                </a:solidFill>
                <a:round/>
                <a:headEnd/>
                <a:tailEnd/>
              </a:ln>
            </p:spPr>
            <p:txBody>
              <a:bodyPr/>
              <a:lstStyle/>
              <a:p>
                <a:endParaRPr lang="en-US"/>
              </a:p>
            </p:txBody>
          </p:sp>
          <p:sp>
            <p:nvSpPr>
              <p:cNvPr id="227" name="Freeform 101"/>
              <p:cNvSpPr>
                <a:spLocks/>
              </p:cNvSpPr>
              <p:nvPr/>
            </p:nvSpPr>
            <p:spPr bwMode="auto">
              <a:xfrm>
                <a:off x="2752726" y="1763323"/>
                <a:ext cx="463550" cy="371475"/>
              </a:xfrm>
              <a:custGeom>
                <a:avLst/>
                <a:gdLst>
                  <a:gd name="T0" fmla="*/ 22225 w 292"/>
                  <a:gd name="T1" fmla="*/ 225425 h 234"/>
                  <a:gd name="T2" fmla="*/ 19050 w 292"/>
                  <a:gd name="T3" fmla="*/ 215900 h 234"/>
                  <a:gd name="T4" fmla="*/ 15875 w 292"/>
                  <a:gd name="T5" fmla="*/ 196850 h 234"/>
                  <a:gd name="T6" fmla="*/ 9525 w 292"/>
                  <a:gd name="T7" fmla="*/ 180975 h 234"/>
                  <a:gd name="T8" fmla="*/ 6350 w 292"/>
                  <a:gd name="T9" fmla="*/ 168275 h 234"/>
                  <a:gd name="T10" fmla="*/ 3175 w 292"/>
                  <a:gd name="T11" fmla="*/ 161925 h 234"/>
                  <a:gd name="T12" fmla="*/ 6350 w 292"/>
                  <a:gd name="T13" fmla="*/ 152400 h 234"/>
                  <a:gd name="T14" fmla="*/ 22225 w 292"/>
                  <a:gd name="T15" fmla="*/ 123825 h 234"/>
                  <a:gd name="T16" fmla="*/ 28575 w 292"/>
                  <a:gd name="T17" fmla="*/ 114300 h 234"/>
                  <a:gd name="T18" fmla="*/ 38100 w 292"/>
                  <a:gd name="T19" fmla="*/ 107950 h 234"/>
                  <a:gd name="T20" fmla="*/ 34925 w 292"/>
                  <a:gd name="T21" fmla="*/ 98425 h 234"/>
                  <a:gd name="T22" fmla="*/ 28575 w 292"/>
                  <a:gd name="T23" fmla="*/ 79375 h 234"/>
                  <a:gd name="T24" fmla="*/ 31750 w 292"/>
                  <a:gd name="T25" fmla="*/ 69850 h 234"/>
                  <a:gd name="T26" fmla="*/ 34925 w 292"/>
                  <a:gd name="T27" fmla="*/ 47625 h 234"/>
                  <a:gd name="T28" fmla="*/ 34925 w 292"/>
                  <a:gd name="T29" fmla="*/ 41275 h 234"/>
                  <a:gd name="T30" fmla="*/ 34925 w 292"/>
                  <a:gd name="T31" fmla="*/ 34925 h 234"/>
                  <a:gd name="T32" fmla="*/ 44450 w 292"/>
                  <a:gd name="T33" fmla="*/ 15875 h 234"/>
                  <a:gd name="T34" fmla="*/ 361950 w 292"/>
                  <a:gd name="T35" fmla="*/ 3175 h 234"/>
                  <a:gd name="T36" fmla="*/ 371475 w 292"/>
                  <a:gd name="T37" fmla="*/ 79375 h 234"/>
                  <a:gd name="T38" fmla="*/ 374650 w 292"/>
                  <a:gd name="T39" fmla="*/ 82550 h 234"/>
                  <a:gd name="T40" fmla="*/ 384175 w 292"/>
                  <a:gd name="T41" fmla="*/ 92075 h 234"/>
                  <a:gd name="T42" fmla="*/ 422275 w 292"/>
                  <a:gd name="T43" fmla="*/ 127000 h 234"/>
                  <a:gd name="T44" fmla="*/ 447675 w 292"/>
                  <a:gd name="T45" fmla="*/ 171450 h 234"/>
                  <a:gd name="T46" fmla="*/ 463550 w 292"/>
                  <a:gd name="T47" fmla="*/ 203200 h 234"/>
                  <a:gd name="T48" fmla="*/ 454025 w 292"/>
                  <a:gd name="T49" fmla="*/ 212725 h 234"/>
                  <a:gd name="T50" fmla="*/ 422275 w 292"/>
                  <a:gd name="T51" fmla="*/ 222250 h 234"/>
                  <a:gd name="T52" fmla="*/ 387350 w 292"/>
                  <a:gd name="T53" fmla="*/ 222250 h 234"/>
                  <a:gd name="T54" fmla="*/ 371475 w 292"/>
                  <a:gd name="T55" fmla="*/ 254000 h 234"/>
                  <a:gd name="T56" fmla="*/ 368300 w 292"/>
                  <a:gd name="T57" fmla="*/ 266700 h 234"/>
                  <a:gd name="T58" fmla="*/ 365125 w 292"/>
                  <a:gd name="T59" fmla="*/ 288925 h 234"/>
                  <a:gd name="T60" fmla="*/ 339725 w 292"/>
                  <a:gd name="T61" fmla="*/ 311150 h 234"/>
                  <a:gd name="T62" fmla="*/ 282575 w 292"/>
                  <a:gd name="T63" fmla="*/ 346075 h 234"/>
                  <a:gd name="T64" fmla="*/ 273050 w 292"/>
                  <a:gd name="T65" fmla="*/ 358775 h 234"/>
                  <a:gd name="T66" fmla="*/ 231775 w 292"/>
                  <a:gd name="T67" fmla="*/ 355600 h 234"/>
                  <a:gd name="T68" fmla="*/ 120650 w 292"/>
                  <a:gd name="T69" fmla="*/ 257175 h 234"/>
                  <a:gd name="T70" fmla="*/ 53975 w 292"/>
                  <a:gd name="T71" fmla="*/ 222250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234"/>
                  <a:gd name="T110" fmla="*/ 292 w 292"/>
                  <a:gd name="T111" fmla="*/ 234 h 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234">
                    <a:moveTo>
                      <a:pt x="14" y="142"/>
                    </a:moveTo>
                    <a:lnTo>
                      <a:pt x="14" y="142"/>
                    </a:lnTo>
                    <a:lnTo>
                      <a:pt x="12" y="140"/>
                    </a:lnTo>
                    <a:lnTo>
                      <a:pt x="12" y="136"/>
                    </a:lnTo>
                    <a:lnTo>
                      <a:pt x="12" y="130"/>
                    </a:lnTo>
                    <a:lnTo>
                      <a:pt x="10" y="124"/>
                    </a:lnTo>
                    <a:lnTo>
                      <a:pt x="6" y="114"/>
                    </a:lnTo>
                    <a:lnTo>
                      <a:pt x="4" y="106"/>
                    </a:lnTo>
                    <a:lnTo>
                      <a:pt x="4" y="104"/>
                    </a:lnTo>
                    <a:lnTo>
                      <a:pt x="2" y="102"/>
                    </a:lnTo>
                    <a:lnTo>
                      <a:pt x="0" y="104"/>
                    </a:lnTo>
                    <a:lnTo>
                      <a:pt x="4" y="96"/>
                    </a:lnTo>
                    <a:lnTo>
                      <a:pt x="14" y="78"/>
                    </a:lnTo>
                    <a:lnTo>
                      <a:pt x="18" y="72"/>
                    </a:lnTo>
                    <a:lnTo>
                      <a:pt x="22" y="70"/>
                    </a:lnTo>
                    <a:lnTo>
                      <a:pt x="24" y="68"/>
                    </a:lnTo>
                    <a:lnTo>
                      <a:pt x="22" y="62"/>
                    </a:lnTo>
                    <a:lnTo>
                      <a:pt x="20" y="56"/>
                    </a:lnTo>
                    <a:lnTo>
                      <a:pt x="18" y="50"/>
                    </a:lnTo>
                    <a:lnTo>
                      <a:pt x="20" y="44"/>
                    </a:lnTo>
                    <a:lnTo>
                      <a:pt x="20" y="40"/>
                    </a:lnTo>
                    <a:lnTo>
                      <a:pt x="22" y="30"/>
                    </a:lnTo>
                    <a:lnTo>
                      <a:pt x="22" y="26"/>
                    </a:lnTo>
                    <a:lnTo>
                      <a:pt x="20" y="26"/>
                    </a:lnTo>
                    <a:lnTo>
                      <a:pt x="22" y="22"/>
                    </a:lnTo>
                    <a:lnTo>
                      <a:pt x="28" y="10"/>
                    </a:lnTo>
                    <a:lnTo>
                      <a:pt x="46" y="0"/>
                    </a:lnTo>
                    <a:lnTo>
                      <a:pt x="228" y="2"/>
                    </a:lnTo>
                    <a:lnTo>
                      <a:pt x="224" y="42"/>
                    </a:lnTo>
                    <a:lnTo>
                      <a:pt x="234" y="50"/>
                    </a:lnTo>
                    <a:lnTo>
                      <a:pt x="236" y="52"/>
                    </a:lnTo>
                    <a:lnTo>
                      <a:pt x="242" y="58"/>
                    </a:lnTo>
                    <a:lnTo>
                      <a:pt x="258" y="74"/>
                    </a:lnTo>
                    <a:lnTo>
                      <a:pt x="266" y="80"/>
                    </a:lnTo>
                    <a:lnTo>
                      <a:pt x="274" y="94"/>
                    </a:lnTo>
                    <a:lnTo>
                      <a:pt x="282" y="108"/>
                    </a:lnTo>
                    <a:lnTo>
                      <a:pt x="286" y="114"/>
                    </a:lnTo>
                    <a:lnTo>
                      <a:pt x="292" y="128"/>
                    </a:lnTo>
                    <a:lnTo>
                      <a:pt x="286" y="134"/>
                    </a:lnTo>
                    <a:lnTo>
                      <a:pt x="280" y="140"/>
                    </a:lnTo>
                    <a:lnTo>
                      <a:pt x="266" y="140"/>
                    </a:lnTo>
                    <a:lnTo>
                      <a:pt x="256" y="138"/>
                    </a:lnTo>
                    <a:lnTo>
                      <a:pt x="244" y="140"/>
                    </a:lnTo>
                    <a:lnTo>
                      <a:pt x="240" y="146"/>
                    </a:lnTo>
                    <a:lnTo>
                      <a:pt x="234" y="160"/>
                    </a:lnTo>
                    <a:lnTo>
                      <a:pt x="232" y="168"/>
                    </a:lnTo>
                    <a:lnTo>
                      <a:pt x="230" y="182"/>
                    </a:lnTo>
                    <a:lnTo>
                      <a:pt x="226" y="200"/>
                    </a:lnTo>
                    <a:lnTo>
                      <a:pt x="214" y="196"/>
                    </a:lnTo>
                    <a:lnTo>
                      <a:pt x="192" y="208"/>
                    </a:lnTo>
                    <a:lnTo>
                      <a:pt x="178" y="218"/>
                    </a:lnTo>
                    <a:lnTo>
                      <a:pt x="172" y="226"/>
                    </a:lnTo>
                    <a:lnTo>
                      <a:pt x="166" y="234"/>
                    </a:lnTo>
                    <a:lnTo>
                      <a:pt x="146" y="224"/>
                    </a:lnTo>
                    <a:lnTo>
                      <a:pt x="106" y="196"/>
                    </a:lnTo>
                    <a:lnTo>
                      <a:pt x="76" y="162"/>
                    </a:lnTo>
                    <a:lnTo>
                      <a:pt x="60" y="150"/>
                    </a:lnTo>
                    <a:lnTo>
                      <a:pt x="34" y="140"/>
                    </a:lnTo>
                    <a:lnTo>
                      <a:pt x="14" y="142"/>
                    </a:lnTo>
                    <a:close/>
                  </a:path>
                </a:pathLst>
              </a:custGeom>
              <a:grpFill/>
              <a:ln w="3175">
                <a:solidFill>
                  <a:schemeClr val="tx1"/>
                </a:solidFill>
                <a:round/>
                <a:headEnd/>
                <a:tailEnd/>
              </a:ln>
            </p:spPr>
            <p:txBody>
              <a:bodyPr/>
              <a:lstStyle/>
              <a:p>
                <a:endParaRPr lang="en-US"/>
              </a:p>
            </p:txBody>
          </p:sp>
          <p:sp>
            <p:nvSpPr>
              <p:cNvPr id="228" name="Freeform 43"/>
              <p:cNvSpPr>
                <a:spLocks/>
              </p:cNvSpPr>
              <p:nvPr/>
            </p:nvSpPr>
            <p:spPr bwMode="auto">
              <a:xfrm>
                <a:off x="6143626" y="2623091"/>
                <a:ext cx="520700" cy="352219"/>
              </a:xfrm>
              <a:custGeom>
                <a:avLst/>
                <a:gdLst>
                  <a:gd name="T0" fmla="*/ 0 w 328"/>
                  <a:gd name="T1" fmla="*/ 2147483647 h 222"/>
                  <a:gd name="T2" fmla="*/ 2147483647 w 328"/>
                  <a:gd name="T3" fmla="*/ 2147483647 h 222"/>
                  <a:gd name="T4" fmla="*/ 2147483647 w 328"/>
                  <a:gd name="T5" fmla="*/ 2147483647 h 222"/>
                  <a:gd name="T6" fmla="*/ 2147483647 w 328"/>
                  <a:gd name="T7" fmla="*/ 0 h 222"/>
                  <a:gd name="T8" fmla="*/ 2147483647 w 328"/>
                  <a:gd name="T9" fmla="*/ 2147483647 h 222"/>
                  <a:gd name="T10" fmla="*/ 2147483647 w 328"/>
                  <a:gd name="T11" fmla="*/ 2147483647 h 222"/>
                  <a:gd name="T12" fmla="*/ 2147483647 w 328"/>
                  <a:gd name="T13" fmla="*/ 2147483647 h 222"/>
                  <a:gd name="T14" fmla="*/ 2147483647 w 328"/>
                  <a:gd name="T15" fmla="*/ 2147483647 h 222"/>
                  <a:gd name="T16" fmla="*/ 2147483647 w 328"/>
                  <a:gd name="T17" fmla="*/ 2147483647 h 222"/>
                  <a:gd name="T18" fmla="*/ 2147483647 w 328"/>
                  <a:gd name="T19" fmla="*/ 2147483647 h 222"/>
                  <a:gd name="T20" fmla="*/ 2147483647 w 328"/>
                  <a:gd name="T21" fmla="*/ 2147483647 h 222"/>
                  <a:gd name="T22" fmla="*/ 2147483647 w 328"/>
                  <a:gd name="T23" fmla="*/ 2147483647 h 222"/>
                  <a:gd name="T24" fmla="*/ 2147483647 w 328"/>
                  <a:gd name="T25" fmla="*/ 2147483647 h 222"/>
                  <a:gd name="T26" fmla="*/ 2147483647 w 328"/>
                  <a:gd name="T27" fmla="*/ 2147483647 h 222"/>
                  <a:gd name="T28" fmla="*/ 2147483647 w 328"/>
                  <a:gd name="T29" fmla="*/ 2147483647 h 222"/>
                  <a:gd name="T30" fmla="*/ 2147483647 w 328"/>
                  <a:gd name="T31" fmla="*/ 2147483647 h 222"/>
                  <a:gd name="T32" fmla="*/ 2147483647 w 328"/>
                  <a:gd name="T33" fmla="*/ 2147483647 h 222"/>
                  <a:gd name="T34" fmla="*/ 2147483647 w 328"/>
                  <a:gd name="T35" fmla="*/ 2147483647 h 222"/>
                  <a:gd name="T36" fmla="*/ 2147483647 w 328"/>
                  <a:gd name="T37" fmla="*/ 2147483647 h 222"/>
                  <a:gd name="T38" fmla="*/ 2147483647 w 328"/>
                  <a:gd name="T39" fmla="*/ 2147483647 h 222"/>
                  <a:gd name="T40" fmla="*/ 2147483647 w 328"/>
                  <a:gd name="T41" fmla="*/ 2147483647 h 222"/>
                  <a:gd name="T42" fmla="*/ 2147483647 w 328"/>
                  <a:gd name="T43" fmla="*/ 2147483647 h 222"/>
                  <a:gd name="T44" fmla="*/ 2147483647 w 328"/>
                  <a:gd name="T45" fmla="*/ 2147483647 h 222"/>
                  <a:gd name="T46" fmla="*/ 2147483647 w 328"/>
                  <a:gd name="T47" fmla="*/ 2147483647 h 222"/>
                  <a:gd name="T48" fmla="*/ 2147483647 w 328"/>
                  <a:gd name="T49" fmla="*/ 2147483647 h 222"/>
                  <a:gd name="T50" fmla="*/ 2147483647 w 328"/>
                  <a:gd name="T51" fmla="*/ 2147483647 h 222"/>
                  <a:gd name="T52" fmla="*/ 2147483647 w 328"/>
                  <a:gd name="T53" fmla="*/ 2147483647 h 222"/>
                  <a:gd name="T54" fmla="*/ 2147483647 w 328"/>
                  <a:gd name="T55" fmla="*/ 2147483647 h 222"/>
                  <a:gd name="T56" fmla="*/ 0 w 328"/>
                  <a:gd name="T57" fmla="*/ 2147483647 h 2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22"/>
                  <a:gd name="T89" fmla="*/ 328 w 328"/>
                  <a:gd name="T90" fmla="*/ 222 h 2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22">
                    <a:moveTo>
                      <a:pt x="0" y="94"/>
                    </a:moveTo>
                    <a:lnTo>
                      <a:pt x="182" y="6"/>
                    </a:lnTo>
                    <a:lnTo>
                      <a:pt x="198" y="8"/>
                    </a:lnTo>
                    <a:lnTo>
                      <a:pt x="216" y="0"/>
                    </a:lnTo>
                    <a:lnTo>
                      <a:pt x="260" y="20"/>
                    </a:lnTo>
                    <a:lnTo>
                      <a:pt x="266" y="52"/>
                    </a:lnTo>
                    <a:lnTo>
                      <a:pt x="272" y="82"/>
                    </a:lnTo>
                    <a:lnTo>
                      <a:pt x="288" y="104"/>
                    </a:lnTo>
                    <a:lnTo>
                      <a:pt x="328" y="140"/>
                    </a:lnTo>
                    <a:lnTo>
                      <a:pt x="224" y="222"/>
                    </a:lnTo>
                    <a:lnTo>
                      <a:pt x="218" y="200"/>
                    </a:lnTo>
                    <a:lnTo>
                      <a:pt x="190" y="200"/>
                    </a:lnTo>
                    <a:lnTo>
                      <a:pt x="136" y="198"/>
                    </a:lnTo>
                    <a:lnTo>
                      <a:pt x="114" y="196"/>
                    </a:lnTo>
                    <a:lnTo>
                      <a:pt x="102" y="192"/>
                    </a:lnTo>
                    <a:lnTo>
                      <a:pt x="88" y="186"/>
                    </a:lnTo>
                    <a:lnTo>
                      <a:pt x="76" y="196"/>
                    </a:lnTo>
                    <a:lnTo>
                      <a:pt x="52" y="182"/>
                    </a:lnTo>
                    <a:lnTo>
                      <a:pt x="36" y="168"/>
                    </a:lnTo>
                    <a:lnTo>
                      <a:pt x="32" y="158"/>
                    </a:lnTo>
                    <a:lnTo>
                      <a:pt x="30" y="152"/>
                    </a:lnTo>
                    <a:lnTo>
                      <a:pt x="28" y="138"/>
                    </a:lnTo>
                    <a:lnTo>
                      <a:pt x="22" y="122"/>
                    </a:lnTo>
                    <a:lnTo>
                      <a:pt x="20" y="108"/>
                    </a:lnTo>
                    <a:lnTo>
                      <a:pt x="8" y="104"/>
                    </a:lnTo>
                    <a:lnTo>
                      <a:pt x="0" y="94"/>
                    </a:lnTo>
                    <a:close/>
                  </a:path>
                </a:pathLst>
              </a:custGeom>
              <a:grpFill/>
              <a:ln w="3175">
                <a:solidFill>
                  <a:schemeClr val="tx1"/>
                </a:solidFill>
                <a:round/>
                <a:headEnd/>
                <a:tailEnd/>
              </a:ln>
            </p:spPr>
            <p:txBody>
              <a:bodyPr/>
              <a:lstStyle/>
              <a:p>
                <a:endParaRPr lang="en-US"/>
              </a:p>
            </p:txBody>
          </p:sp>
          <p:sp>
            <p:nvSpPr>
              <p:cNvPr id="229" name="Freeform 53"/>
              <p:cNvSpPr>
                <a:spLocks/>
              </p:cNvSpPr>
              <p:nvPr/>
            </p:nvSpPr>
            <p:spPr bwMode="auto">
              <a:xfrm>
                <a:off x="6076951" y="2207409"/>
                <a:ext cx="520700" cy="564820"/>
              </a:xfrm>
              <a:custGeom>
                <a:avLst/>
                <a:gdLst>
                  <a:gd name="T0" fmla="*/ 2147483647 w 328"/>
                  <a:gd name="T1" fmla="*/ 2147483647 h 356"/>
                  <a:gd name="T2" fmla="*/ 2147483647 w 328"/>
                  <a:gd name="T3" fmla="*/ 0 h 356"/>
                  <a:gd name="T4" fmla="*/ 2147483647 w 328"/>
                  <a:gd name="T5" fmla="*/ 2147483647 h 356"/>
                  <a:gd name="T6" fmla="*/ 2147483647 w 328"/>
                  <a:gd name="T7" fmla="*/ 2147483647 h 356"/>
                  <a:gd name="T8" fmla="*/ 2147483647 w 328"/>
                  <a:gd name="T9" fmla="*/ 2147483647 h 356"/>
                  <a:gd name="T10" fmla="*/ 2147483647 w 328"/>
                  <a:gd name="T11" fmla="*/ 2147483647 h 356"/>
                  <a:gd name="T12" fmla="*/ 2147483647 w 328"/>
                  <a:gd name="T13" fmla="*/ 2147483647 h 356"/>
                  <a:gd name="T14" fmla="*/ 2147483647 w 328"/>
                  <a:gd name="T15" fmla="*/ 2147483647 h 356"/>
                  <a:gd name="T16" fmla="*/ 2147483647 w 328"/>
                  <a:gd name="T17" fmla="*/ 2147483647 h 356"/>
                  <a:gd name="T18" fmla="*/ 2147483647 w 328"/>
                  <a:gd name="T19" fmla="*/ 2147483647 h 356"/>
                  <a:gd name="T20" fmla="*/ 2147483647 w 328"/>
                  <a:gd name="T21" fmla="*/ 2147483647 h 356"/>
                  <a:gd name="T22" fmla="*/ 2147483647 w 328"/>
                  <a:gd name="T23" fmla="*/ 2147483647 h 356"/>
                  <a:gd name="T24" fmla="*/ 2147483647 w 328"/>
                  <a:gd name="T25" fmla="*/ 2147483647 h 356"/>
                  <a:gd name="T26" fmla="*/ 2147483647 w 328"/>
                  <a:gd name="T27" fmla="*/ 2147483647 h 356"/>
                  <a:gd name="T28" fmla="*/ 2147483647 w 328"/>
                  <a:gd name="T29" fmla="*/ 2147483647 h 356"/>
                  <a:gd name="T30" fmla="*/ 2147483647 w 328"/>
                  <a:gd name="T31" fmla="*/ 2147483647 h 356"/>
                  <a:gd name="T32" fmla="*/ 2147483647 w 328"/>
                  <a:gd name="T33" fmla="*/ 2147483647 h 356"/>
                  <a:gd name="T34" fmla="*/ 2147483647 w 328"/>
                  <a:gd name="T35" fmla="*/ 2147483647 h 356"/>
                  <a:gd name="T36" fmla="*/ 2147483647 w 328"/>
                  <a:gd name="T37" fmla="*/ 2147483647 h 356"/>
                  <a:gd name="T38" fmla="*/ 2147483647 w 328"/>
                  <a:gd name="T39" fmla="*/ 2147483647 h 356"/>
                  <a:gd name="T40" fmla="*/ 2147483647 w 328"/>
                  <a:gd name="T41" fmla="*/ 2147483647 h 356"/>
                  <a:gd name="T42" fmla="*/ 2147483647 w 328"/>
                  <a:gd name="T43" fmla="*/ 2147483647 h 356"/>
                  <a:gd name="T44" fmla="*/ 2147483647 w 328"/>
                  <a:gd name="T45" fmla="*/ 2147483647 h 356"/>
                  <a:gd name="T46" fmla="*/ 0 w 328"/>
                  <a:gd name="T47" fmla="*/ 2147483647 h 356"/>
                  <a:gd name="T48" fmla="*/ 2147483647 w 328"/>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8"/>
                  <a:gd name="T76" fmla="*/ 0 h 356"/>
                  <a:gd name="T77" fmla="*/ 328 w 328"/>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8" h="356">
                    <a:moveTo>
                      <a:pt x="66" y="148"/>
                    </a:moveTo>
                    <a:lnTo>
                      <a:pt x="148" y="0"/>
                    </a:lnTo>
                    <a:lnTo>
                      <a:pt x="204" y="10"/>
                    </a:lnTo>
                    <a:lnTo>
                      <a:pt x="232" y="28"/>
                    </a:lnTo>
                    <a:lnTo>
                      <a:pt x="246" y="32"/>
                    </a:lnTo>
                    <a:lnTo>
                      <a:pt x="272" y="24"/>
                    </a:lnTo>
                    <a:lnTo>
                      <a:pt x="304" y="24"/>
                    </a:lnTo>
                    <a:lnTo>
                      <a:pt x="328" y="46"/>
                    </a:lnTo>
                    <a:lnTo>
                      <a:pt x="320" y="86"/>
                    </a:lnTo>
                    <a:lnTo>
                      <a:pt x="308" y="104"/>
                    </a:lnTo>
                    <a:lnTo>
                      <a:pt x="296" y="134"/>
                    </a:lnTo>
                    <a:lnTo>
                      <a:pt x="280" y="162"/>
                    </a:lnTo>
                    <a:lnTo>
                      <a:pt x="274" y="196"/>
                    </a:lnTo>
                    <a:lnTo>
                      <a:pt x="266" y="226"/>
                    </a:lnTo>
                    <a:lnTo>
                      <a:pt x="254" y="240"/>
                    </a:lnTo>
                    <a:lnTo>
                      <a:pt x="254" y="260"/>
                    </a:lnTo>
                    <a:lnTo>
                      <a:pt x="240" y="270"/>
                    </a:lnTo>
                    <a:lnTo>
                      <a:pt x="224" y="268"/>
                    </a:lnTo>
                    <a:lnTo>
                      <a:pt x="42" y="356"/>
                    </a:lnTo>
                    <a:lnTo>
                      <a:pt x="30" y="338"/>
                    </a:lnTo>
                    <a:lnTo>
                      <a:pt x="8" y="312"/>
                    </a:lnTo>
                    <a:lnTo>
                      <a:pt x="4" y="292"/>
                    </a:lnTo>
                    <a:lnTo>
                      <a:pt x="0" y="270"/>
                    </a:lnTo>
                    <a:lnTo>
                      <a:pt x="66" y="148"/>
                    </a:lnTo>
                    <a:close/>
                  </a:path>
                </a:pathLst>
              </a:custGeom>
              <a:grpFill/>
              <a:ln w="3175">
                <a:solidFill>
                  <a:schemeClr val="tx1"/>
                </a:solidFill>
                <a:round/>
                <a:headEnd/>
                <a:tailEnd/>
              </a:ln>
            </p:spPr>
            <p:txBody>
              <a:bodyPr/>
              <a:lstStyle/>
              <a:p>
                <a:endParaRPr lang="en-US"/>
              </a:p>
            </p:txBody>
          </p:sp>
          <p:sp>
            <p:nvSpPr>
              <p:cNvPr id="230" name="Freeform 54"/>
              <p:cNvSpPr>
                <a:spLocks/>
              </p:cNvSpPr>
              <p:nvPr/>
            </p:nvSpPr>
            <p:spPr bwMode="auto">
              <a:xfrm>
                <a:off x="5670551" y="2635783"/>
                <a:ext cx="593725" cy="653668"/>
              </a:xfrm>
              <a:custGeom>
                <a:avLst/>
                <a:gdLst>
                  <a:gd name="T0" fmla="*/ 0 w 374"/>
                  <a:gd name="T1" fmla="*/ 2147483647 h 412"/>
                  <a:gd name="T2" fmla="*/ 0 w 374"/>
                  <a:gd name="T3" fmla="*/ 2147483647 h 412"/>
                  <a:gd name="T4" fmla="*/ 2147483647 w 374"/>
                  <a:gd name="T5" fmla="*/ 2147483647 h 412"/>
                  <a:gd name="T6" fmla="*/ 2147483647 w 374"/>
                  <a:gd name="T7" fmla="*/ 2147483647 h 412"/>
                  <a:gd name="T8" fmla="*/ 2147483647 w 374"/>
                  <a:gd name="T9" fmla="*/ 0 h 412"/>
                  <a:gd name="T10" fmla="*/ 2147483647 w 374"/>
                  <a:gd name="T11" fmla="*/ 2147483647 h 412"/>
                  <a:gd name="T12" fmla="*/ 2147483647 w 374"/>
                  <a:gd name="T13" fmla="*/ 2147483647 h 412"/>
                  <a:gd name="T14" fmla="*/ 2147483647 w 374"/>
                  <a:gd name="T15" fmla="*/ 2147483647 h 412"/>
                  <a:gd name="T16" fmla="*/ 2147483647 w 374"/>
                  <a:gd name="T17" fmla="*/ 2147483647 h 412"/>
                  <a:gd name="T18" fmla="*/ 2147483647 w 374"/>
                  <a:gd name="T19" fmla="*/ 2147483647 h 412"/>
                  <a:gd name="T20" fmla="*/ 2147483647 w 374"/>
                  <a:gd name="T21" fmla="*/ 2147483647 h 412"/>
                  <a:gd name="T22" fmla="*/ 2147483647 w 374"/>
                  <a:gd name="T23" fmla="*/ 2147483647 h 412"/>
                  <a:gd name="T24" fmla="*/ 2147483647 w 374"/>
                  <a:gd name="T25" fmla="*/ 2147483647 h 412"/>
                  <a:gd name="T26" fmla="*/ 2147483647 w 374"/>
                  <a:gd name="T27" fmla="*/ 2147483647 h 412"/>
                  <a:gd name="T28" fmla="*/ 2147483647 w 374"/>
                  <a:gd name="T29" fmla="*/ 2147483647 h 412"/>
                  <a:gd name="T30" fmla="*/ 2147483647 w 374"/>
                  <a:gd name="T31" fmla="*/ 2147483647 h 412"/>
                  <a:gd name="T32" fmla="*/ 2147483647 w 374"/>
                  <a:gd name="T33" fmla="*/ 2147483647 h 412"/>
                  <a:gd name="T34" fmla="*/ 2147483647 w 374"/>
                  <a:gd name="T35" fmla="*/ 2147483647 h 412"/>
                  <a:gd name="T36" fmla="*/ 2147483647 w 374"/>
                  <a:gd name="T37" fmla="*/ 2147483647 h 412"/>
                  <a:gd name="T38" fmla="*/ 2147483647 w 374"/>
                  <a:gd name="T39" fmla="*/ 2147483647 h 412"/>
                  <a:gd name="T40" fmla="*/ 2147483647 w 374"/>
                  <a:gd name="T41" fmla="*/ 2147483647 h 412"/>
                  <a:gd name="T42" fmla="*/ 2147483647 w 374"/>
                  <a:gd name="T43" fmla="*/ 2147483647 h 412"/>
                  <a:gd name="T44" fmla="*/ 2147483647 w 374"/>
                  <a:gd name="T45" fmla="*/ 2147483647 h 412"/>
                  <a:gd name="T46" fmla="*/ 2147483647 w 374"/>
                  <a:gd name="T47" fmla="*/ 2147483647 h 412"/>
                  <a:gd name="T48" fmla="*/ 2147483647 w 374"/>
                  <a:gd name="T49" fmla="*/ 2147483647 h 412"/>
                  <a:gd name="T50" fmla="*/ 2147483647 w 374"/>
                  <a:gd name="T51" fmla="*/ 2147483647 h 412"/>
                  <a:gd name="T52" fmla="*/ 2147483647 w 374"/>
                  <a:gd name="T53" fmla="*/ 2147483647 h 412"/>
                  <a:gd name="T54" fmla="*/ 2147483647 w 374"/>
                  <a:gd name="T55" fmla="*/ 2147483647 h 412"/>
                  <a:gd name="T56" fmla="*/ 2147483647 w 374"/>
                  <a:gd name="T57" fmla="*/ 2147483647 h 412"/>
                  <a:gd name="T58" fmla="*/ 2147483647 w 374"/>
                  <a:gd name="T59" fmla="*/ 2147483647 h 412"/>
                  <a:gd name="T60" fmla="*/ 2147483647 w 374"/>
                  <a:gd name="T61" fmla="*/ 2147483647 h 412"/>
                  <a:gd name="T62" fmla="*/ 2147483647 w 374"/>
                  <a:gd name="T63" fmla="*/ 2147483647 h 412"/>
                  <a:gd name="T64" fmla="*/ 2147483647 w 374"/>
                  <a:gd name="T65" fmla="*/ 2147483647 h 412"/>
                  <a:gd name="T66" fmla="*/ 2147483647 w 374"/>
                  <a:gd name="T67" fmla="*/ 2147483647 h 412"/>
                  <a:gd name="T68" fmla="*/ 2147483647 w 374"/>
                  <a:gd name="T69" fmla="*/ 2147483647 h 412"/>
                  <a:gd name="T70" fmla="*/ 2147483647 w 374"/>
                  <a:gd name="T71" fmla="*/ 2147483647 h 412"/>
                  <a:gd name="T72" fmla="*/ 2147483647 w 374"/>
                  <a:gd name="T73" fmla="*/ 2147483647 h 412"/>
                  <a:gd name="T74" fmla="*/ 2147483647 w 374"/>
                  <a:gd name="T75" fmla="*/ 2147483647 h 412"/>
                  <a:gd name="T76" fmla="*/ 2147483647 w 374"/>
                  <a:gd name="T77" fmla="*/ 2147483647 h 412"/>
                  <a:gd name="T78" fmla="*/ 2147483647 w 374"/>
                  <a:gd name="T79" fmla="*/ 2147483647 h 412"/>
                  <a:gd name="T80" fmla="*/ 2147483647 w 374"/>
                  <a:gd name="T81" fmla="*/ 2147483647 h 412"/>
                  <a:gd name="T82" fmla="*/ 2147483647 w 374"/>
                  <a:gd name="T83" fmla="*/ 2147483647 h 412"/>
                  <a:gd name="T84" fmla="*/ 2147483647 w 374"/>
                  <a:gd name="T85" fmla="*/ 2147483647 h 412"/>
                  <a:gd name="T86" fmla="*/ 2147483647 w 374"/>
                  <a:gd name="T87" fmla="*/ 2147483647 h 412"/>
                  <a:gd name="T88" fmla="*/ 2147483647 w 374"/>
                  <a:gd name="T89" fmla="*/ 2147483647 h 412"/>
                  <a:gd name="T90" fmla="*/ 2147483647 w 374"/>
                  <a:gd name="T91" fmla="*/ 2147483647 h 412"/>
                  <a:gd name="T92" fmla="*/ 2147483647 w 374"/>
                  <a:gd name="T93" fmla="*/ 2147483647 h 412"/>
                  <a:gd name="T94" fmla="*/ 2147483647 w 374"/>
                  <a:gd name="T95" fmla="*/ 2147483647 h 412"/>
                  <a:gd name="T96" fmla="*/ 2147483647 w 374"/>
                  <a:gd name="T97" fmla="*/ 2147483647 h 412"/>
                  <a:gd name="T98" fmla="*/ 2147483647 w 374"/>
                  <a:gd name="T99" fmla="*/ 2147483647 h 412"/>
                  <a:gd name="T100" fmla="*/ 2147483647 w 374"/>
                  <a:gd name="T101" fmla="*/ 2147483647 h 412"/>
                  <a:gd name="T102" fmla="*/ 2147483647 w 374"/>
                  <a:gd name="T103" fmla="*/ 2147483647 h 412"/>
                  <a:gd name="T104" fmla="*/ 2147483647 w 374"/>
                  <a:gd name="T105" fmla="*/ 2147483647 h 412"/>
                  <a:gd name="T106" fmla="*/ 2147483647 w 374"/>
                  <a:gd name="T107" fmla="*/ 2147483647 h 412"/>
                  <a:gd name="T108" fmla="*/ 0 w 374"/>
                  <a:gd name="T109" fmla="*/ 2147483647 h 4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
                  <a:gd name="T166" fmla="*/ 0 h 412"/>
                  <a:gd name="T167" fmla="*/ 374 w 374"/>
                  <a:gd name="T168" fmla="*/ 412 h 4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 h="412">
                    <a:moveTo>
                      <a:pt x="0" y="218"/>
                    </a:moveTo>
                    <a:lnTo>
                      <a:pt x="0" y="218"/>
                    </a:lnTo>
                    <a:lnTo>
                      <a:pt x="114" y="128"/>
                    </a:lnTo>
                    <a:lnTo>
                      <a:pt x="232" y="36"/>
                    </a:lnTo>
                    <a:lnTo>
                      <a:pt x="256" y="0"/>
                    </a:lnTo>
                    <a:lnTo>
                      <a:pt x="260" y="22"/>
                    </a:lnTo>
                    <a:lnTo>
                      <a:pt x="264" y="42"/>
                    </a:lnTo>
                    <a:lnTo>
                      <a:pt x="286" y="68"/>
                    </a:lnTo>
                    <a:lnTo>
                      <a:pt x="298" y="86"/>
                    </a:lnTo>
                    <a:lnTo>
                      <a:pt x="306" y="96"/>
                    </a:lnTo>
                    <a:lnTo>
                      <a:pt x="318" y="100"/>
                    </a:lnTo>
                    <a:lnTo>
                      <a:pt x="326" y="130"/>
                    </a:lnTo>
                    <a:lnTo>
                      <a:pt x="334" y="160"/>
                    </a:lnTo>
                    <a:lnTo>
                      <a:pt x="350" y="174"/>
                    </a:lnTo>
                    <a:lnTo>
                      <a:pt x="374" y="188"/>
                    </a:lnTo>
                    <a:lnTo>
                      <a:pt x="372" y="204"/>
                    </a:lnTo>
                    <a:lnTo>
                      <a:pt x="350" y="262"/>
                    </a:lnTo>
                    <a:lnTo>
                      <a:pt x="342" y="286"/>
                    </a:lnTo>
                    <a:lnTo>
                      <a:pt x="328" y="318"/>
                    </a:lnTo>
                    <a:lnTo>
                      <a:pt x="328" y="336"/>
                    </a:lnTo>
                    <a:lnTo>
                      <a:pt x="344" y="368"/>
                    </a:lnTo>
                    <a:lnTo>
                      <a:pt x="332" y="368"/>
                    </a:lnTo>
                    <a:lnTo>
                      <a:pt x="318" y="374"/>
                    </a:lnTo>
                    <a:lnTo>
                      <a:pt x="310" y="386"/>
                    </a:lnTo>
                    <a:lnTo>
                      <a:pt x="298" y="384"/>
                    </a:lnTo>
                    <a:lnTo>
                      <a:pt x="276" y="384"/>
                    </a:lnTo>
                    <a:lnTo>
                      <a:pt x="254" y="402"/>
                    </a:lnTo>
                    <a:lnTo>
                      <a:pt x="238" y="406"/>
                    </a:lnTo>
                    <a:lnTo>
                      <a:pt x="210" y="412"/>
                    </a:lnTo>
                    <a:lnTo>
                      <a:pt x="192" y="412"/>
                    </a:lnTo>
                    <a:lnTo>
                      <a:pt x="176" y="410"/>
                    </a:lnTo>
                    <a:lnTo>
                      <a:pt x="160" y="408"/>
                    </a:lnTo>
                    <a:lnTo>
                      <a:pt x="144" y="398"/>
                    </a:lnTo>
                    <a:lnTo>
                      <a:pt x="128" y="382"/>
                    </a:lnTo>
                    <a:lnTo>
                      <a:pt x="124" y="372"/>
                    </a:lnTo>
                    <a:lnTo>
                      <a:pt x="104" y="368"/>
                    </a:lnTo>
                    <a:lnTo>
                      <a:pt x="112" y="354"/>
                    </a:lnTo>
                    <a:lnTo>
                      <a:pt x="108" y="334"/>
                    </a:lnTo>
                    <a:lnTo>
                      <a:pt x="102" y="326"/>
                    </a:lnTo>
                    <a:lnTo>
                      <a:pt x="98" y="320"/>
                    </a:lnTo>
                    <a:lnTo>
                      <a:pt x="94" y="316"/>
                    </a:lnTo>
                    <a:lnTo>
                      <a:pt x="82" y="312"/>
                    </a:lnTo>
                    <a:lnTo>
                      <a:pt x="72" y="310"/>
                    </a:lnTo>
                    <a:lnTo>
                      <a:pt x="66" y="300"/>
                    </a:lnTo>
                    <a:lnTo>
                      <a:pt x="54" y="286"/>
                    </a:lnTo>
                    <a:lnTo>
                      <a:pt x="50" y="282"/>
                    </a:lnTo>
                    <a:lnTo>
                      <a:pt x="36" y="260"/>
                    </a:lnTo>
                    <a:lnTo>
                      <a:pt x="10" y="242"/>
                    </a:lnTo>
                    <a:lnTo>
                      <a:pt x="0" y="218"/>
                    </a:lnTo>
                    <a:close/>
                  </a:path>
                </a:pathLst>
              </a:custGeom>
              <a:grpFill/>
              <a:ln w="3175">
                <a:solidFill>
                  <a:schemeClr val="tx1"/>
                </a:solidFill>
                <a:round/>
                <a:headEnd/>
                <a:tailEnd/>
              </a:ln>
            </p:spPr>
            <p:txBody>
              <a:bodyPr/>
              <a:lstStyle/>
              <a:p>
                <a:endParaRPr lang="en-US"/>
              </a:p>
            </p:txBody>
          </p:sp>
          <p:sp>
            <p:nvSpPr>
              <p:cNvPr id="231" name="Freeform 55"/>
              <p:cNvSpPr>
                <a:spLocks/>
              </p:cNvSpPr>
              <p:nvPr/>
            </p:nvSpPr>
            <p:spPr bwMode="auto">
              <a:xfrm>
                <a:off x="5400676" y="2331162"/>
                <a:ext cx="676275" cy="656842"/>
              </a:xfrm>
              <a:custGeom>
                <a:avLst/>
                <a:gdLst>
                  <a:gd name="T0" fmla="*/ 2147483647 w 426"/>
                  <a:gd name="T1" fmla="*/ 2147483647 h 414"/>
                  <a:gd name="T2" fmla="*/ 2147483647 w 426"/>
                  <a:gd name="T3" fmla="*/ 2147483647 h 414"/>
                  <a:gd name="T4" fmla="*/ 2147483647 w 426"/>
                  <a:gd name="T5" fmla="*/ 2147483647 h 414"/>
                  <a:gd name="T6" fmla="*/ 2147483647 w 426"/>
                  <a:gd name="T7" fmla="*/ 2147483647 h 414"/>
                  <a:gd name="T8" fmla="*/ 2147483647 w 426"/>
                  <a:gd name="T9" fmla="*/ 2147483647 h 414"/>
                  <a:gd name="T10" fmla="*/ 2147483647 w 426"/>
                  <a:gd name="T11" fmla="*/ 2147483647 h 414"/>
                  <a:gd name="T12" fmla="*/ 2147483647 w 426"/>
                  <a:gd name="T13" fmla="*/ 2147483647 h 414"/>
                  <a:gd name="T14" fmla="*/ 2147483647 w 426"/>
                  <a:gd name="T15" fmla="*/ 0 h 414"/>
                  <a:gd name="T16" fmla="*/ 2147483647 w 426"/>
                  <a:gd name="T17" fmla="*/ 2147483647 h 414"/>
                  <a:gd name="T18" fmla="*/ 2147483647 w 426"/>
                  <a:gd name="T19" fmla="*/ 2147483647 h 414"/>
                  <a:gd name="T20" fmla="*/ 2147483647 w 426"/>
                  <a:gd name="T21" fmla="*/ 2147483647 h 414"/>
                  <a:gd name="T22" fmla="*/ 2147483647 w 426"/>
                  <a:gd name="T23" fmla="*/ 2147483647 h 414"/>
                  <a:gd name="T24" fmla="*/ 2147483647 w 426"/>
                  <a:gd name="T25" fmla="*/ 2147483647 h 414"/>
                  <a:gd name="T26" fmla="*/ 2147483647 w 426"/>
                  <a:gd name="T27" fmla="*/ 2147483647 h 414"/>
                  <a:gd name="T28" fmla="*/ 2147483647 w 426"/>
                  <a:gd name="T29" fmla="*/ 2147483647 h 414"/>
                  <a:gd name="T30" fmla="*/ 2147483647 w 426"/>
                  <a:gd name="T31" fmla="*/ 2147483647 h 414"/>
                  <a:gd name="T32" fmla="*/ 2147483647 w 426"/>
                  <a:gd name="T33" fmla="*/ 2147483647 h 414"/>
                  <a:gd name="T34" fmla="*/ 2147483647 w 426"/>
                  <a:gd name="T35" fmla="*/ 2147483647 h 414"/>
                  <a:gd name="T36" fmla="*/ 2147483647 w 426"/>
                  <a:gd name="T37" fmla="*/ 2147483647 h 414"/>
                  <a:gd name="T38" fmla="*/ 2147483647 w 426"/>
                  <a:gd name="T39" fmla="*/ 2147483647 h 414"/>
                  <a:gd name="T40" fmla="*/ 2147483647 w 426"/>
                  <a:gd name="T41" fmla="*/ 2147483647 h 414"/>
                  <a:gd name="T42" fmla="*/ 2147483647 w 426"/>
                  <a:gd name="T43" fmla="*/ 2147483647 h 414"/>
                  <a:gd name="T44" fmla="*/ 2147483647 w 426"/>
                  <a:gd name="T45" fmla="*/ 2147483647 h 414"/>
                  <a:gd name="T46" fmla="*/ 2147483647 w 426"/>
                  <a:gd name="T47" fmla="*/ 2147483647 h 414"/>
                  <a:gd name="T48" fmla="*/ 2147483647 w 426"/>
                  <a:gd name="T49" fmla="*/ 2147483647 h 414"/>
                  <a:gd name="T50" fmla="*/ 2147483647 w 426"/>
                  <a:gd name="T51" fmla="*/ 2147483647 h 414"/>
                  <a:gd name="T52" fmla="*/ 2147483647 w 426"/>
                  <a:gd name="T53" fmla="*/ 2147483647 h 414"/>
                  <a:gd name="T54" fmla="*/ 2147483647 w 426"/>
                  <a:gd name="T55" fmla="*/ 2147483647 h 414"/>
                  <a:gd name="T56" fmla="*/ 2147483647 w 426"/>
                  <a:gd name="T57" fmla="*/ 2147483647 h 414"/>
                  <a:gd name="T58" fmla="*/ 2147483647 w 426"/>
                  <a:gd name="T59" fmla="*/ 2147483647 h 414"/>
                  <a:gd name="T60" fmla="*/ 2147483647 w 426"/>
                  <a:gd name="T61" fmla="*/ 2147483647 h 414"/>
                  <a:gd name="T62" fmla="*/ 2147483647 w 426"/>
                  <a:gd name="T63" fmla="*/ 2147483647 h 414"/>
                  <a:gd name="T64" fmla="*/ 2147483647 w 426"/>
                  <a:gd name="T65" fmla="*/ 2147483647 h 414"/>
                  <a:gd name="T66" fmla="*/ 2147483647 w 426"/>
                  <a:gd name="T67" fmla="*/ 2147483647 h 414"/>
                  <a:gd name="T68" fmla="*/ 2147483647 w 426"/>
                  <a:gd name="T69" fmla="*/ 2147483647 h 414"/>
                  <a:gd name="T70" fmla="*/ 2147483647 w 426"/>
                  <a:gd name="T71" fmla="*/ 2147483647 h 414"/>
                  <a:gd name="T72" fmla="*/ 2147483647 w 426"/>
                  <a:gd name="T73" fmla="*/ 2147483647 h 414"/>
                  <a:gd name="T74" fmla="*/ 2147483647 w 426"/>
                  <a:gd name="T75" fmla="*/ 2147483647 h 414"/>
                  <a:gd name="T76" fmla="*/ 0 w 426"/>
                  <a:gd name="T77" fmla="*/ 2147483647 h 414"/>
                  <a:gd name="T78" fmla="*/ 2147483647 w 426"/>
                  <a:gd name="T79" fmla="*/ 2147483647 h 414"/>
                  <a:gd name="T80" fmla="*/ 2147483647 w 426"/>
                  <a:gd name="T81" fmla="*/ 2147483647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6"/>
                  <a:gd name="T124" fmla="*/ 0 h 414"/>
                  <a:gd name="T125" fmla="*/ 426 w 426"/>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6" h="414">
                    <a:moveTo>
                      <a:pt x="96" y="158"/>
                    </a:moveTo>
                    <a:lnTo>
                      <a:pt x="102" y="130"/>
                    </a:lnTo>
                    <a:lnTo>
                      <a:pt x="120" y="126"/>
                    </a:lnTo>
                    <a:lnTo>
                      <a:pt x="142" y="102"/>
                    </a:lnTo>
                    <a:lnTo>
                      <a:pt x="154" y="82"/>
                    </a:lnTo>
                    <a:lnTo>
                      <a:pt x="152" y="90"/>
                    </a:lnTo>
                    <a:lnTo>
                      <a:pt x="154" y="82"/>
                    </a:lnTo>
                    <a:lnTo>
                      <a:pt x="160" y="62"/>
                    </a:lnTo>
                    <a:lnTo>
                      <a:pt x="134" y="42"/>
                    </a:lnTo>
                    <a:lnTo>
                      <a:pt x="116" y="48"/>
                    </a:lnTo>
                    <a:lnTo>
                      <a:pt x="116" y="2"/>
                    </a:lnTo>
                    <a:lnTo>
                      <a:pt x="144" y="0"/>
                    </a:lnTo>
                    <a:lnTo>
                      <a:pt x="166" y="4"/>
                    </a:lnTo>
                    <a:lnTo>
                      <a:pt x="172" y="12"/>
                    </a:lnTo>
                    <a:lnTo>
                      <a:pt x="178" y="18"/>
                    </a:lnTo>
                    <a:lnTo>
                      <a:pt x="182" y="20"/>
                    </a:lnTo>
                    <a:lnTo>
                      <a:pt x="184" y="20"/>
                    </a:lnTo>
                    <a:lnTo>
                      <a:pt x="182" y="20"/>
                    </a:lnTo>
                    <a:lnTo>
                      <a:pt x="180" y="18"/>
                    </a:lnTo>
                    <a:lnTo>
                      <a:pt x="188" y="20"/>
                    </a:lnTo>
                    <a:lnTo>
                      <a:pt x="206" y="26"/>
                    </a:lnTo>
                    <a:lnTo>
                      <a:pt x="230" y="40"/>
                    </a:lnTo>
                    <a:lnTo>
                      <a:pt x="248" y="48"/>
                    </a:lnTo>
                    <a:lnTo>
                      <a:pt x="238" y="42"/>
                    </a:lnTo>
                    <a:lnTo>
                      <a:pt x="248" y="48"/>
                    </a:lnTo>
                    <a:lnTo>
                      <a:pt x="274" y="64"/>
                    </a:lnTo>
                    <a:lnTo>
                      <a:pt x="302" y="84"/>
                    </a:lnTo>
                    <a:lnTo>
                      <a:pt x="332" y="104"/>
                    </a:lnTo>
                    <a:lnTo>
                      <a:pt x="336" y="108"/>
                    </a:lnTo>
                    <a:lnTo>
                      <a:pt x="336" y="114"/>
                    </a:lnTo>
                    <a:lnTo>
                      <a:pt x="338" y="124"/>
                    </a:lnTo>
                    <a:lnTo>
                      <a:pt x="362" y="124"/>
                    </a:lnTo>
                    <a:lnTo>
                      <a:pt x="380" y="136"/>
                    </a:lnTo>
                    <a:lnTo>
                      <a:pt x="410" y="158"/>
                    </a:lnTo>
                    <a:lnTo>
                      <a:pt x="426" y="192"/>
                    </a:lnTo>
                    <a:lnTo>
                      <a:pt x="402" y="228"/>
                    </a:lnTo>
                    <a:lnTo>
                      <a:pt x="388" y="238"/>
                    </a:lnTo>
                    <a:lnTo>
                      <a:pt x="372" y="250"/>
                    </a:lnTo>
                    <a:lnTo>
                      <a:pt x="352" y="266"/>
                    </a:lnTo>
                    <a:lnTo>
                      <a:pt x="336" y="280"/>
                    </a:lnTo>
                    <a:lnTo>
                      <a:pt x="314" y="296"/>
                    </a:lnTo>
                    <a:lnTo>
                      <a:pt x="306" y="302"/>
                    </a:lnTo>
                    <a:lnTo>
                      <a:pt x="284" y="320"/>
                    </a:lnTo>
                    <a:lnTo>
                      <a:pt x="260" y="338"/>
                    </a:lnTo>
                    <a:lnTo>
                      <a:pt x="254" y="342"/>
                    </a:lnTo>
                    <a:lnTo>
                      <a:pt x="222" y="368"/>
                    </a:lnTo>
                    <a:lnTo>
                      <a:pt x="206" y="382"/>
                    </a:lnTo>
                    <a:lnTo>
                      <a:pt x="190" y="394"/>
                    </a:lnTo>
                    <a:lnTo>
                      <a:pt x="170" y="410"/>
                    </a:lnTo>
                    <a:lnTo>
                      <a:pt x="142" y="414"/>
                    </a:lnTo>
                    <a:lnTo>
                      <a:pt x="90" y="390"/>
                    </a:lnTo>
                    <a:lnTo>
                      <a:pt x="44" y="382"/>
                    </a:lnTo>
                    <a:lnTo>
                      <a:pt x="0" y="364"/>
                    </a:lnTo>
                    <a:lnTo>
                      <a:pt x="18" y="314"/>
                    </a:lnTo>
                    <a:lnTo>
                      <a:pt x="32" y="250"/>
                    </a:lnTo>
                    <a:lnTo>
                      <a:pt x="50" y="200"/>
                    </a:lnTo>
                    <a:lnTo>
                      <a:pt x="60" y="170"/>
                    </a:lnTo>
                    <a:lnTo>
                      <a:pt x="96" y="158"/>
                    </a:lnTo>
                    <a:close/>
                  </a:path>
                </a:pathLst>
              </a:custGeom>
              <a:grpFill/>
              <a:ln w="3175">
                <a:solidFill>
                  <a:schemeClr val="tx1"/>
                </a:solidFill>
                <a:round/>
                <a:headEnd/>
                <a:tailEnd/>
              </a:ln>
            </p:spPr>
            <p:txBody>
              <a:bodyPr/>
              <a:lstStyle/>
              <a:p>
                <a:endParaRPr lang="en-US"/>
              </a:p>
            </p:txBody>
          </p:sp>
          <p:sp>
            <p:nvSpPr>
              <p:cNvPr id="232" name="Freeform 68"/>
              <p:cNvSpPr>
                <a:spLocks/>
              </p:cNvSpPr>
              <p:nvPr/>
            </p:nvSpPr>
            <p:spPr bwMode="auto">
              <a:xfrm>
                <a:off x="4845051" y="2588823"/>
                <a:ext cx="650875" cy="438150"/>
              </a:xfrm>
              <a:custGeom>
                <a:avLst/>
                <a:gdLst>
                  <a:gd name="T0" fmla="*/ 3175 w 410"/>
                  <a:gd name="T1" fmla="*/ 25400 h 276"/>
                  <a:gd name="T2" fmla="*/ 285750 w 410"/>
                  <a:gd name="T3" fmla="*/ 0 h 276"/>
                  <a:gd name="T4" fmla="*/ 412750 w 410"/>
                  <a:gd name="T5" fmla="*/ 3175 h 276"/>
                  <a:gd name="T6" fmla="*/ 469900 w 410"/>
                  <a:gd name="T7" fmla="*/ 6350 h 276"/>
                  <a:gd name="T8" fmla="*/ 530225 w 410"/>
                  <a:gd name="T9" fmla="*/ 6350 h 276"/>
                  <a:gd name="T10" fmla="*/ 577850 w 410"/>
                  <a:gd name="T11" fmla="*/ 9525 h 276"/>
                  <a:gd name="T12" fmla="*/ 650875 w 410"/>
                  <a:gd name="T13" fmla="*/ 12700 h 276"/>
                  <a:gd name="T14" fmla="*/ 628650 w 410"/>
                  <a:gd name="T15" fmla="*/ 82550 h 276"/>
                  <a:gd name="T16" fmla="*/ 619125 w 410"/>
                  <a:gd name="T17" fmla="*/ 107950 h 276"/>
                  <a:gd name="T18" fmla="*/ 612775 w 410"/>
                  <a:gd name="T19" fmla="*/ 127000 h 276"/>
                  <a:gd name="T20" fmla="*/ 612775 w 410"/>
                  <a:gd name="T21" fmla="*/ 127000 h 276"/>
                  <a:gd name="T22" fmla="*/ 603250 w 410"/>
                  <a:gd name="T23" fmla="*/ 158750 h 276"/>
                  <a:gd name="T24" fmla="*/ 596900 w 410"/>
                  <a:gd name="T25" fmla="*/ 180975 h 276"/>
                  <a:gd name="T26" fmla="*/ 593725 w 410"/>
                  <a:gd name="T27" fmla="*/ 203200 h 276"/>
                  <a:gd name="T28" fmla="*/ 584200 w 410"/>
                  <a:gd name="T29" fmla="*/ 241300 h 276"/>
                  <a:gd name="T30" fmla="*/ 574675 w 410"/>
                  <a:gd name="T31" fmla="*/ 266700 h 276"/>
                  <a:gd name="T32" fmla="*/ 561975 w 410"/>
                  <a:gd name="T33" fmla="*/ 304800 h 276"/>
                  <a:gd name="T34" fmla="*/ 584200 w 410"/>
                  <a:gd name="T35" fmla="*/ 330200 h 276"/>
                  <a:gd name="T36" fmla="*/ 619125 w 410"/>
                  <a:gd name="T37" fmla="*/ 361950 h 276"/>
                  <a:gd name="T38" fmla="*/ 587375 w 410"/>
                  <a:gd name="T39" fmla="*/ 412750 h 276"/>
                  <a:gd name="T40" fmla="*/ 533400 w 410"/>
                  <a:gd name="T41" fmla="*/ 409575 h 276"/>
                  <a:gd name="T42" fmla="*/ 517525 w 410"/>
                  <a:gd name="T43" fmla="*/ 403225 h 276"/>
                  <a:gd name="T44" fmla="*/ 514350 w 410"/>
                  <a:gd name="T45" fmla="*/ 403225 h 276"/>
                  <a:gd name="T46" fmla="*/ 511175 w 410"/>
                  <a:gd name="T47" fmla="*/ 400050 h 276"/>
                  <a:gd name="T48" fmla="*/ 501650 w 410"/>
                  <a:gd name="T49" fmla="*/ 393700 h 276"/>
                  <a:gd name="T50" fmla="*/ 495300 w 410"/>
                  <a:gd name="T51" fmla="*/ 384175 h 276"/>
                  <a:gd name="T52" fmla="*/ 488950 w 410"/>
                  <a:gd name="T53" fmla="*/ 368300 h 276"/>
                  <a:gd name="T54" fmla="*/ 492125 w 410"/>
                  <a:gd name="T55" fmla="*/ 377825 h 276"/>
                  <a:gd name="T56" fmla="*/ 488950 w 410"/>
                  <a:gd name="T57" fmla="*/ 368300 h 276"/>
                  <a:gd name="T58" fmla="*/ 492125 w 410"/>
                  <a:gd name="T59" fmla="*/ 355600 h 276"/>
                  <a:gd name="T60" fmla="*/ 492125 w 410"/>
                  <a:gd name="T61" fmla="*/ 352425 h 276"/>
                  <a:gd name="T62" fmla="*/ 482600 w 410"/>
                  <a:gd name="T63" fmla="*/ 346075 h 276"/>
                  <a:gd name="T64" fmla="*/ 457200 w 410"/>
                  <a:gd name="T65" fmla="*/ 314325 h 276"/>
                  <a:gd name="T66" fmla="*/ 447675 w 410"/>
                  <a:gd name="T67" fmla="*/ 304800 h 276"/>
                  <a:gd name="T68" fmla="*/ 444500 w 410"/>
                  <a:gd name="T69" fmla="*/ 307975 h 276"/>
                  <a:gd name="T70" fmla="*/ 438150 w 410"/>
                  <a:gd name="T71" fmla="*/ 311150 h 276"/>
                  <a:gd name="T72" fmla="*/ 409575 w 410"/>
                  <a:gd name="T73" fmla="*/ 311150 h 276"/>
                  <a:gd name="T74" fmla="*/ 358775 w 410"/>
                  <a:gd name="T75" fmla="*/ 336550 h 276"/>
                  <a:gd name="T76" fmla="*/ 339725 w 410"/>
                  <a:gd name="T77" fmla="*/ 355600 h 276"/>
                  <a:gd name="T78" fmla="*/ 314325 w 410"/>
                  <a:gd name="T79" fmla="*/ 368300 h 276"/>
                  <a:gd name="T80" fmla="*/ 314325 w 410"/>
                  <a:gd name="T81" fmla="*/ 349250 h 276"/>
                  <a:gd name="T82" fmla="*/ 292100 w 410"/>
                  <a:gd name="T83" fmla="*/ 371475 h 276"/>
                  <a:gd name="T84" fmla="*/ 276225 w 410"/>
                  <a:gd name="T85" fmla="*/ 387350 h 276"/>
                  <a:gd name="T86" fmla="*/ 269875 w 410"/>
                  <a:gd name="T87" fmla="*/ 396875 h 276"/>
                  <a:gd name="T88" fmla="*/ 257175 w 410"/>
                  <a:gd name="T89" fmla="*/ 393700 h 276"/>
                  <a:gd name="T90" fmla="*/ 241300 w 410"/>
                  <a:gd name="T91" fmla="*/ 384175 h 276"/>
                  <a:gd name="T92" fmla="*/ 244475 w 410"/>
                  <a:gd name="T93" fmla="*/ 377825 h 276"/>
                  <a:gd name="T94" fmla="*/ 247650 w 410"/>
                  <a:gd name="T95" fmla="*/ 377825 h 276"/>
                  <a:gd name="T96" fmla="*/ 219075 w 410"/>
                  <a:gd name="T97" fmla="*/ 412750 h 276"/>
                  <a:gd name="T98" fmla="*/ 177800 w 410"/>
                  <a:gd name="T99" fmla="*/ 438150 h 276"/>
                  <a:gd name="T100" fmla="*/ 117475 w 410"/>
                  <a:gd name="T101" fmla="*/ 403225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76"/>
                  <a:gd name="T155" fmla="*/ 410 w 410"/>
                  <a:gd name="T156" fmla="*/ 276 h 2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76">
                    <a:moveTo>
                      <a:pt x="0" y="254"/>
                    </a:moveTo>
                    <a:lnTo>
                      <a:pt x="2" y="16"/>
                    </a:lnTo>
                    <a:lnTo>
                      <a:pt x="186" y="18"/>
                    </a:lnTo>
                    <a:lnTo>
                      <a:pt x="180" y="0"/>
                    </a:lnTo>
                    <a:lnTo>
                      <a:pt x="218" y="2"/>
                    </a:lnTo>
                    <a:lnTo>
                      <a:pt x="260" y="2"/>
                    </a:lnTo>
                    <a:lnTo>
                      <a:pt x="276" y="4"/>
                    </a:lnTo>
                    <a:lnTo>
                      <a:pt x="296" y="4"/>
                    </a:lnTo>
                    <a:lnTo>
                      <a:pt x="322" y="4"/>
                    </a:lnTo>
                    <a:lnTo>
                      <a:pt x="334" y="4"/>
                    </a:lnTo>
                    <a:lnTo>
                      <a:pt x="348" y="4"/>
                    </a:lnTo>
                    <a:lnTo>
                      <a:pt x="364" y="6"/>
                    </a:lnTo>
                    <a:lnTo>
                      <a:pt x="386" y="6"/>
                    </a:lnTo>
                    <a:lnTo>
                      <a:pt x="410" y="8"/>
                    </a:lnTo>
                    <a:lnTo>
                      <a:pt x="400" y="38"/>
                    </a:lnTo>
                    <a:lnTo>
                      <a:pt x="396" y="52"/>
                    </a:lnTo>
                    <a:lnTo>
                      <a:pt x="390" y="68"/>
                    </a:lnTo>
                    <a:lnTo>
                      <a:pt x="386" y="80"/>
                    </a:lnTo>
                    <a:lnTo>
                      <a:pt x="386" y="76"/>
                    </a:lnTo>
                    <a:lnTo>
                      <a:pt x="386" y="80"/>
                    </a:lnTo>
                    <a:lnTo>
                      <a:pt x="380" y="100"/>
                    </a:lnTo>
                    <a:lnTo>
                      <a:pt x="376" y="114"/>
                    </a:lnTo>
                    <a:lnTo>
                      <a:pt x="374" y="128"/>
                    </a:lnTo>
                    <a:lnTo>
                      <a:pt x="372" y="140"/>
                    </a:lnTo>
                    <a:lnTo>
                      <a:pt x="368" y="152"/>
                    </a:lnTo>
                    <a:lnTo>
                      <a:pt x="362" y="168"/>
                    </a:lnTo>
                    <a:lnTo>
                      <a:pt x="358" y="178"/>
                    </a:lnTo>
                    <a:lnTo>
                      <a:pt x="354" y="192"/>
                    </a:lnTo>
                    <a:lnTo>
                      <a:pt x="350" y="202"/>
                    </a:lnTo>
                    <a:lnTo>
                      <a:pt x="368" y="208"/>
                    </a:lnTo>
                    <a:lnTo>
                      <a:pt x="386" y="216"/>
                    </a:lnTo>
                    <a:lnTo>
                      <a:pt x="390" y="228"/>
                    </a:lnTo>
                    <a:lnTo>
                      <a:pt x="382" y="242"/>
                    </a:lnTo>
                    <a:lnTo>
                      <a:pt x="370" y="260"/>
                    </a:lnTo>
                    <a:lnTo>
                      <a:pt x="358" y="274"/>
                    </a:lnTo>
                    <a:lnTo>
                      <a:pt x="336" y="258"/>
                    </a:lnTo>
                    <a:lnTo>
                      <a:pt x="326" y="254"/>
                    </a:lnTo>
                    <a:lnTo>
                      <a:pt x="324" y="254"/>
                    </a:lnTo>
                    <a:lnTo>
                      <a:pt x="326" y="256"/>
                    </a:lnTo>
                    <a:lnTo>
                      <a:pt x="322" y="252"/>
                    </a:lnTo>
                    <a:lnTo>
                      <a:pt x="316" y="248"/>
                    </a:lnTo>
                    <a:lnTo>
                      <a:pt x="314" y="246"/>
                    </a:lnTo>
                    <a:lnTo>
                      <a:pt x="312" y="242"/>
                    </a:lnTo>
                    <a:lnTo>
                      <a:pt x="308" y="232"/>
                    </a:lnTo>
                    <a:lnTo>
                      <a:pt x="310" y="238"/>
                    </a:lnTo>
                    <a:lnTo>
                      <a:pt x="308" y="232"/>
                    </a:lnTo>
                    <a:lnTo>
                      <a:pt x="308" y="226"/>
                    </a:lnTo>
                    <a:lnTo>
                      <a:pt x="310" y="224"/>
                    </a:lnTo>
                    <a:lnTo>
                      <a:pt x="310" y="222"/>
                    </a:lnTo>
                    <a:lnTo>
                      <a:pt x="304" y="218"/>
                    </a:lnTo>
                    <a:lnTo>
                      <a:pt x="294" y="208"/>
                    </a:lnTo>
                    <a:lnTo>
                      <a:pt x="288" y="198"/>
                    </a:lnTo>
                    <a:lnTo>
                      <a:pt x="284" y="192"/>
                    </a:lnTo>
                    <a:lnTo>
                      <a:pt x="282" y="192"/>
                    </a:lnTo>
                    <a:lnTo>
                      <a:pt x="280" y="194"/>
                    </a:lnTo>
                    <a:lnTo>
                      <a:pt x="278" y="196"/>
                    </a:lnTo>
                    <a:lnTo>
                      <a:pt x="276" y="196"/>
                    </a:lnTo>
                    <a:lnTo>
                      <a:pt x="268" y="196"/>
                    </a:lnTo>
                    <a:lnTo>
                      <a:pt x="258" y="196"/>
                    </a:lnTo>
                    <a:lnTo>
                      <a:pt x="234" y="202"/>
                    </a:lnTo>
                    <a:lnTo>
                      <a:pt x="226" y="212"/>
                    </a:lnTo>
                    <a:lnTo>
                      <a:pt x="214" y="224"/>
                    </a:lnTo>
                    <a:lnTo>
                      <a:pt x="198" y="232"/>
                    </a:lnTo>
                    <a:lnTo>
                      <a:pt x="198" y="220"/>
                    </a:lnTo>
                    <a:lnTo>
                      <a:pt x="184" y="234"/>
                    </a:lnTo>
                    <a:lnTo>
                      <a:pt x="174" y="244"/>
                    </a:lnTo>
                    <a:lnTo>
                      <a:pt x="172" y="248"/>
                    </a:lnTo>
                    <a:lnTo>
                      <a:pt x="170" y="250"/>
                    </a:lnTo>
                    <a:lnTo>
                      <a:pt x="162" y="248"/>
                    </a:lnTo>
                    <a:lnTo>
                      <a:pt x="154" y="244"/>
                    </a:lnTo>
                    <a:lnTo>
                      <a:pt x="152" y="242"/>
                    </a:lnTo>
                    <a:lnTo>
                      <a:pt x="152" y="240"/>
                    </a:lnTo>
                    <a:lnTo>
                      <a:pt x="154" y="238"/>
                    </a:lnTo>
                    <a:lnTo>
                      <a:pt x="156" y="238"/>
                    </a:lnTo>
                    <a:lnTo>
                      <a:pt x="144" y="242"/>
                    </a:lnTo>
                    <a:lnTo>
                      <a:pt x="138" y="260"/>
                    </a:lnTo>
                    <a:lnTo>
                      <a:pt x="126" y="274"/>
                    </a:lnTo>
                    <a:lnTo>
                      <a:pt x="112" y="276"/>
                    </a:lnTo>
                    <a:lnTo>
                      <a:pt x="96" y="256"/>
                    </a:lnTo>
                    <a:lnTo>
                      <a:pt x="74" y="254"/>
                    </a:lnTo>
                    <a:lnTo>
                      <a:pt x="0" y="254"/>
                    </a:lnTo>
                    <a:close/>
                  </a:path>
                </a:pathLst>
              </a:custGeom>
              <a:grpFill/>
              <a:ln w="3175">
                <a:solidFill>
                  <a:schemeClr val="tx1"/>
                </a:solidFill>
                <a:round/>
                <a:headEnd/>
                <a:tailEnd/>
              </a:ln>
            </p:spPr>
            <p:txBody>
              <a:bodyPr/>
              <a:lstStyle/>
              <a:p>
                <a:endParaRPr lang="en-US"/>
              </a:p>
            </p:txBody>
          </p:sp>
          <p:sp>
            <p:nvSpPr>
              <p:cNvPr id="233" name="Freeform 73"/>
              <p:cNvSpPr>
                <a:spLocks/>
              </p:cNvSpPr>
              <p:nvPr/>
            </p:nvSpPr>
            <p:spPr bwMode="auto">
              <a:xfrm>
                <a:off x="4368801" y="2544373"/>
                <a:ext cx="479425" cy="447675"/>
              </a:xfrm>
              <a:custGeom>
                <a:avLst/>
                <a:gdLst>
                  <a:gd name="T0" fmla="*/ 0 w 302"/>
                  <a:gd name="T1" fmla="*/ 0 h 282"/>
                  <a:gd name="T2" fmla="*/ 479425 w 302"/>
                  <a:gd name="T3" fmla="*/ 0 h 282"/>
                  <a:gd name="T4" fmla="*/ 476250 w 302"/>
                  <a:gd name="T5" fmla="*/ 447675 h 282"/>
                  <a:gd name="T6" fmla="*/ 0 w 302"/>
                  <a:gd name="T7" fmla="*/ 447675 h 282"/>
                  <a:gd name="T8" fmla="*/ 0 w 302"/>
                  <a:gd name="T9" fmla="*/ 0 h 282"/>
                  <a:gd name="T10" fmla="*/ 0 60000 65536"/>
                  <a:gd name="T11" fmla="*/ 0 60000 65536"/>
                  <a:gd name="T12" fmla="*/ 0 60000 65536"/>
                  <a:gd name="T13" fmla="*/ 0 60000 65536"/>
                  <a:gd name="T14" fmla="*/ 0 60000 65536"/>
                  <a:gd name="T15" fmla="*/ 0 w 302"/>
                  <a:gd name="T16" fmla="*/ 0 h 282"/>
                  <a:gd name="T17" fmla="*/ 302 w 302"/>
                  <a:gd name="T18" fmla="*/ 282 h 282"/>
                </a:gdLst>
                <a:ahLst/>
                <a:cxnLst>
                  <a:cxn ang="T10">
                    <a:pos x="T0" y="T1"/>
                  </a:cxn>
                  <a:cxn ang="T11">
                    <a:pos x="T2" y="T3"/>
                  </a:cxn>
                  <a:cxn ang="T12">
                    <a:pos x="T4" y="T5"/>
                  </a:cxn>
                  <a:cxn ang="T13">
                    <a:pos x="T6" y="T7"/>
                  </a:cxn>
                  <a:cxn ang="T14">
                    <a:pos x="T8" y="T9"/>
                  </a:cxn>
                </a:cxnLst>
                <a:rect l="T15" t="T16" r="T17" b="T18"/>
                <a:pathLst>
                  <a:path w="302" h="282">
                    <a:moveTo>
                      <a:pt x="0" y="0"/>
                    </a:moveTo>
                    <a:lnTo>
                      <a:pt x="302" y="0"/>
                    </a:lnTo>
                    <a:lnTo>
                      <a:pt x="300" y="282"/>
                    </a:lnTo>
                    <a:lnTo>
                      <a:pt x="0" y="282"/>
                    </a:lnTo>
                    <a:lnTo>
                      <a:pt x="0" y="0"/>
                    </a:lnTo>
                    <a:close/>
                  </a:path>
                </a:pathLst>
              </a:custGeom>
              <a:grpFill/>
              <a:ln w="3175">
                <a:solidFill>
                  <a:schemeClr val="tx1"/>
                </a:solidFill>
                <a:round/>
                <a:headEnd/>
                <a:tailEnd/>
              </a:ln>
            </p:spPr>
            <p:txBody>
              <a:bodyPr/>
              <a:lstStyle/>
              <a:p>
                <a:endParaRPr lang="en-US"/>
              </a:p>
            </p:txBody>
          </p:sp>
          <p:sp>
            <p:nvSpPr>
              <p:cNvPr id="234" name="Freeform 75"/>
              <p:cNvSpPr>
                <a:spLocks/>
              </p:cNvSpPr>
              <p:nvPr/>
            </p:nvSpPr>
            <p:spPr bwMode="auto">
              <a:xfrm>
                <a:off x="4368801" y="2144323"/>
                <a:ext cx="488950" cy="400050"/>
              </a:xfrm>
              <a:custGeom>
                <a:avLst/>
                <a:gdLst>
                  <a:gd name="T0" fmla="*/ 6350 w 308"/>
                  <a:gd name="T1" fmla="*/ 0 h 252"/>
                  <a:gd name="T2" fmla="*/ 0 w 308"/>
                  <a:gd name="T3" fmla="*/ 400050 h 252"/>
                  <a:gd name="T4" fmla="*/ 479425 w 308"/>
                  <a:gd name="T5" fmla="*/ 400050 h 252"/>
                  <a:gd name="T6" fmla="*/ 488950 w 308"/>
                  <a:gd name="T7" fmla="*/ 9525 h 252"/>
                  <a:gd name="T8" fmla="*/ 6350 w 308"/>
                  <a:gd name="T9" fmla="*/ 0 h 252"/>
                  <a:gd name="T10" fmla="*/ 0 60000 65536"/>
                  <a:gd name="T11" fmla="*/ 0 60000 65536"/>
                  <a:gd name="T12" fmla="*/ 0 60000 65536"/>
                  <a:gd name="T13" fmla="*/ 0 60000 65536"/>
                  <a:gd name="T14" fmla="*/ 0 60000 65536"/>
                  <a:gd name="T15" fmla="*/ 0 w 308"/>
                  <a:gd name="T16" fmla="*/ 0 h 252"/>
                  <a:gd name="T17" fmla="*/ 308 w 308"/>
                  <a:gd name="T18" fmla="*/ 252 h 252"/>
                </a:gdLst>
                <a:ahLst/>
                <a:cxnLst>
                  <a:cxn ang="T10">
                    <a:pos x="T0" y="T1"/>
                  </a:cxn>
                  <a:cxn ang="T11">
                    <a:pos x="T2" y="T3"/>
                  </a:cxn>
                  <a:cxn ang="T12">
                    <a:pos x="T4" y="T5"/>
                  </a:cxn>
                  <a:cxn ang="T13">
                    <a:pos x="T6" y="T7"/>
                  </a:cxn>
                  <a:cxn ang="T14">
                    <a:pos x="T8" y="T9"/>
                  </a:cxn>
                </a:cxnLst>
                <a:rect l="T15" t="T16" r="T17" b="T18"/>
                <a:pathLst>
                  <a:path w="308" h="252">
                    <a:moveTo>
                      <a:pt x="4" y="0"/>
                    </a:moveTo>
                    <a:lnTo>
                      <a:pt x="0" y="252"/>
                    </a:lnTo>
                    <a:lnTo>
                      <a:pt x="302" y="252"/>
                    </a:lnTo>
                    <a:lnTo>
                      <a:pt x="308" y="6"/>
                    </a:lnTo>
                    <a:lnTo>
                      <a:pt x="4" y="0"/>
                    </a:lnTo>
                    <a:close/>
                  </a:path>
                </a:pathLst>
              </a:custGeom>
              <a:grpFill/>
              <a:ln w="3175">
                <a:solidFill>
                  <a:schemeClr val="tx1"/>
                </a:solidFill>
                <a:round/>
                <a:headEnd/>
                <a:tailEnd/>
              </a:ln>
            </p:spPr>
            <p:txBody>
              <a:bodyPr/>
              <a:lstStyle/>
              <a:p>
                <a:endParaRPr lang="en-US"/>
              </a:p>
            </p:txBody>
          </p:sp>
          <p:sp>
            <p:nvSpPr>
              <p:cNvPr id="235" name="Freeform 79"/>
              <p:cNvSpPr>
                <a:spLocks/>
              </p:cNvSpPr>
              <p:nvPr/>
            </p:nvSpPr>
            <p:spPr bwMode="auto">
              <a:xfrm>
                <a:off x="3895726" y="2118923"/>
                <a:ext cx="479425" cy="349250"/>
              </a:xfrm>
              <a:custGeom>
                <a:avLst/>
                <a:gdLst>
                  <a:gd name="T0" fmla="*/ 92075 w 302"/>
                  <a:gd name="T1" fmla="*/ 276225 h 220"/>
                  <a:gd name="T2" fmla="*/ 73025 w 302"/>
                  <a:gd name="T3" fmla="*/ 254000 h 220"/>
                  <a:gd name="T4" fmla="*/ 66675 w 302"/>
                  <a:gd name="T5" fmla="*/ 250825 h 220"/>
                  <a:gd name="T6" fmla="*/ 63500 w 302"/>
                  <a:gd name="T7" fmla="*/ 244475 h 220"/>
                  <a:gd name="T8" fmla="*/ 60325 w 302"/>
                  <a:gd name="T9" fmla="*/ 225425 h 220"/>
                  <a:gd name="T10" fmla="*/ 38100 w 302"/>
                  <a:gd name="T11" fmla="*/ 231775 h 220"/>
                  <a:gd name="T12" fmla="*/ 25400 w 302"/>
                  <a:gd name="T13" fmla="*/ 244475 h 220"/>
                  <a:gd name="T14" fmla="*/ 3175 w 302"/>
                  <a:gd name="T15" fmla="*/ 254000 h 220"/>
                  <a:gd name="T16" fmla="*/ 0 w 302"/>
                  <a:gd name="T17" fmla="*/ 228600 h 220"/>
                  <a:gd name="T18" fmla="*/ 6350 w 302"/>
                  <a:gd name="T19" fmla="*/ 212725 h 220"/>
                  <a:gd name="T20" fmla="*/ 19050 w 302"/>
                  <a:gd name="T21" fmla="*/ 200025 h 220"/>
                  <a:gd name="T22" fmla="*/ 41275 w 302"/>
                  <a:gd name="T23" fmla="*/ 184150 h 220"/>
                  <a:gd name="T24" fmla="*/ 60325 w 302"/>
                  <a:gd name="T25" fmla="*/ 161925 h 220"/>
                  <a:gd name="T26" fmla="*/ 76200 w 302"/>
                  <a:gd name="T27" fmla="*/ 127000 h 220"/>
                  <a:gd name="T28" fmla="*/ 73025 w 302"/>
                  <a:gd name="T29" fmla="*/ 104775 h 220"/>
                  <a:gd name="T30" fmla="*/ 63500 w 302"/>
                  <a:gd name="T31" fmla="*/ 88900 h 220"/>
                  <a:gd name="T32" fmla="*/ 60325 w 302"/>
                  <a:gd name="T33" fmla="*/ 66675 h 220"/>
                  <a:gd name="T34" fmla="*/ 50800 w 302"/>
                  <a:gd name="T35" fmla="*/ 50800 h 220"/>
                  <a:gd name="T36" fmla="*/ 41275 w 302"/>
                  <a:gd name="T37" fmla="*/ 0 h 220"/>
                  <a:gd name="T38" fmla="*/ 476250 w 302"/>
                  <a:gd name="T39" fmla="*/ 333375 h 220"/>
                  <a:gd name="T40" fmla="*/ 438150 w 302"/>
                  <a:gd name="T41" fmla="*/ 311150 h 220"/>
                  <a:gd name="T42" fmla="*/ 403225 w 302"/>
                  <a:gd name="T43" fmla="*/ 298450 h 220"/>
                  <a:gd name="T44" fmla="*/ 390525 w 302"/>
                  <a:gd name="T45" fmla="*/ 292100 h 220"/>
                  <a:gd name="T46" fmla="*/ 374650 w 302"/>
                  <a:gd name="T47" fmla="*/ 288925 h 220"/>
                  <a:gd name="T48" fmla="*/ 349250 w 302"/>
                  <a:gd name="T49" fmla="*/ 285750 h 220"/>
                  <a:gd name="T50" fmla="*/ 327025 w 302"/>
                  <a:gd name="T51" fmla="*/ 285750 h 220"/>
                  <a:gd name="T52" fmla="*/ 301625 w 302"/>
                  <a:gd name="T53" fmla="*/ 295275 h 220"/>
                  <a:gd name="T54" fmla="*/ 288925 w 302"/>
                  <a:gd name="T55" fmla="*/ 320675 h 220"/>
                  <a:gd name="T56" fmla="*/ 285750 w 302"/>
                  <a:gd name="T57" fmla="*/ 320675 h 220"/>
                  <a:gd name="T58" fmla="*/ 273050 w 302"/>
                  <a:gd name="T59" fmla="*/ 320675 h 220"/>
                  <a:gd name="T60" fmla="*/ 250825 w 302"/>
                  <a:gd name="T61" fmla="*/ 314325 h 220"/>
                  <a:gd name="T62" fmla="*/ 244475 w 302"/>
                  <a:gd name="T63" fmla="*/ 314325 h 220"/>
                  <a:gd name="T64" fmla="*/ 231775 w 302"/>
                  <a:gd name="T65" fmla="*/ 317500 h 220"/>
                  <a:gd name="T66" fmla="*/ 158750 w 302"/>
                  <a:gd name="T67" fmla="*/ 320675 h 220"/>
                  <a:gd name="T68" fmla="*/ 139700 w 302"/>
                  <a:gd name="T69" fmla="*/ 333375 h 220"/>
                  <a:gd name="T70" fmla="*/ 130175 w 302"/>
                  <a:gd name="T71" fmla="*/ 346075 h 220"/>
                  <a:gd name="T72" fmla="*/ 95250 w 302"/>
                  <a:gd name="T73" fmla="*/ 333375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220"/>
                  <a:gd name="T113" fmla="*/ 302 w 302"/>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220">
                    <a:moveTo>
                      <a:pt x="62" y="190"/>
                    </a:moveTo>
                    <a:lnTo>
                      <a:pt x="58" y="174"/>
                    </a:lnTo>
                    <a:lnTo>
                      <a:pt x="46" y="160"/>
                    </a:lnTo>
                    <a:lnTo>
                      <a:pt x="42" y="158"/>
                    </a:lnTo>
                    <a:lnTo>
                      <a:pt x="42" y="160"/>
                    </a:lnTo>
                    <a:lnTo>
                      <a:pt x="40" y="154"/>
                    </a:lnTo>
                    <a:lnTo>
                      <a:pt x="38" y="142"/>
                    </a:lnTo>
                    <a:lnTo>
                      <a:pt x="24" y="146"/>
                    </a:lnTo>
                    <a:lnTo>
                      <a:pt x="16" y="154"/>
                    </a:lnTo>
                    <a:lnTo>
                      <a:pt x="2" y="160"/>
                    </a:lnTo>
                    <a:lnTo>
                      <a:pt x="0" y="144"/>
                    </a:lnTo>
                    <a:lnTo>
                      <a:pt x="0" y="138"/>
                    </a:lnTo>
                    <a:lnTo>
                      <a:pt x="4" y="134"/>
                    </a:lnTo>
                    <a:lnTo>
                      <a:pt x="12" y="126"/>
                    </a:lnTo>
                    <a:lnTo>
                      <a:pt x="20" y="122"/>
                    </a:lnTo>
                    <a:lnTo>
                      <a:pt x="26" y="116"/>
                    </a:lnTo>
                    <a:lnTo>
                      <a:pt x="38" y="102"/>
                    </a:lnTo>
                    <a:lnTo>
                      <a:pt x="48" y="80"/>
                    </a:lnTo>
                    <a:lnTo>
                      <a:pt x="48" y="76"/>
                    </a:lnTo>
                    <a:lnTo>
                      <a:pt x="46" y="66"/>
                    </a:lnTo>
                    <a:lnTo>
                      <a:pt x="40" y="56"/>
                    </a:lnTo>
                    <a:lnTo>
                      <a:pt x="38" y="50"/>
                    </a:lnTo>
                    <a:lnTo>
                      <a:pt x="38" y="42"/>
                    </a:lnTo>
                    <a:lnTo>
                      <a:pt x="32" y="32"/>
                    </a:lnTo>
                    <a:lnTo>
                      <a:pt x="28" y="24"/>
                    </a:lnTo>
                    <a:lnTo>
                      <a:pt x="26" y="0"/>
                    </a:lnTo>
                    <a:lnTo>
                      <a:pt x="302" y="16"/>
                    </a:lnTo>
                    <a:lnTo>
                      <a:pt x="300" y="210"/>
                    </a:lnTo>
                    <a:lnTo>
                      <a:pt x="276" y="196"/>
                    </a:lnTo>
                    <a:lnTo>
                      <a:pt x="266" y="194"/>
                    </a:lnTo>
                    <a:lnTo>
                      <a:pt x="254" y="188"/>
                    </a:lnTo>
                    <a:lnTo>
                      <a:pt x="246" y="184"/>
                    </a:lnTo>
                    <a:lnTo>
                      <a:pt x="242" y="182"/>
                    </a:lnTo>
                    <a:lnTo>
                      <a:pt x="236" y="182"/>
                    </a:lnTo>
                    <a:lnTo>
                      <a:pt x="220" y="180"/>
                    </a:lnTo>
                    <a:lnTo>
                      <a:pt x="206" y="180"/>
                    </a:lnTo>
                    <a:lnTo>
                      <a:pt x="196" y="182"/>
                    </a:lnTo>
                    <a:lnTo>
                      <a:pt x="190" y="186"/>
                    </a:lnTo>
                    <a:lnTo>
                      <a:pt x="182" y="188"/>
                    </a:lnTo>
                    <a:lnTo>
                      <a:pt x="182" y="202"/>
                    </a:lnTo>
                    <a:lnTo>
                      <a:pt x="180" y="202"/>
                    </a:lnTo>
                    <a:lnTo>
                      <a:pt x="172" y="202"/>
                    </a:lnTo>
                    <a:lnTo>
                      <a:pt x="162" y="200"/>
                    </a:lnTo>
                    <a:lnTo>
                      <a:pt x="158" y="198"/>
                    </a:lnTo>
                    <a:lnTo>
                      <a:pt x="154" y="198"/>
                    </a:lnTo>
                    <a:lnTo>
                      <a:pt x="146" y="200"/>
                    </a:lnTo>
                    <a:lnTo>
                      <a:pt x="114" y="202"/>
                    </a:lnTo>
                    <a:lnTo>
                      <a:pt x="100" y="202"/>
                    </a:lnTo>
                    <a:lnTo>
                      <a:pt x="88" y="210"/>
                    </a:lnTo>
                    <a:lnTo>
                      <a:pt x="84" y="216"/>
                    </a:lnTo>
                    <a:lnTo>
                      <a:pt x="82" y="218"/>
                    </a:lnTo>
                    <a:lnTo>
                      <a:pt x="78" y="220"/>
                    </a:lnTo>
                    <a:lnTo>
                      <a:pt x="60" y="210"/>
                    </a:lnTo>
                    <a:lnTo>
                      <a:pt x="62" y="190"/>
                    </a:lnTo>
                    <a:close/>
                  </a:path>
                </a:pathLst>
              </a:custGeom>
              <a:grpFill/>
              <a:ln w="3175">
                <a:solidFill>
                  <a:schemeClr val="tx1"/>
                </a:solidFill>
                <a:round/>
                <a:headEnd/>
                <a:tailEnd/>
              </a:ln>
            </p:spPr>
            <p:txBody>
              <a:bodyPr/>
              <a:lstStyle/>
              <a:p>
                <a:endParaRPr lang="en-US"/>
              </a:p>
            </p:txBody>
          </p:sp>
          <p:sp>
            <p:nvSpPr>
              <p:cNvPr id="236" name="Freeform 80"/>
              <p:cNvSpPr>
                <a:spLocks/>
              </p:cNvSpPr>
              <p:nvPr/>
            </p:nvSpPr>
            <p:spPr bwMode="auto">
              <a:xfrm>
                <a:off x="3933826" y="2404673"/>
                <a:ext cx="438150" cy="587375"/>
              </a:xfrm>
              <a:custGeom>
                <a:avLst/>
                <a:gdLst>
                  <a:gd name="T0" fmla="*/ 57150 w 276"/>
                  <a:gd name="T1" fmla="*/ 352425 h 370"/>
                  <a:gd name="T2" fmla="*/ 0 w 276"/>
                  <a:gd name="T3" fmla="*/ 307975 h 370"/>
                  <a:gd name="T4" fmla="*/ 9525 w 276"/>
                  <a:gd name="T5" fmla="*/ 288925 h 370"/>
                  <a:gd name="T6" fmla="*/ 3175 w 276"/>
                  <a:gd name="T7" fmla="*/ 266700 h 370"/>
                  <a:gd name="T8" fmla="*/ 3175 w 276"/>
                  <a:gd name="T9" fmla="*/ 241300 h 370"/>
                  <a:gd name="T10" fmla="*/ 0 w 276"/>
                  <a:gd name="T11" fmla="*/ 209550 h 370"/>
                  <a:gd name="T12" fmla="*/ 6350 w 276"/>
                  <a:gd name="T13" fmla="*/ 203200 h 370"/>
                  <a:gd name="T14" fmla="*/ 22225 w 276"/>
                  <a:gd name="T15" fmla="*/ 200025 h 370"/>
                  <a:gd name="T16" fmla="*/ 25400 w 276"/>
                  <a:gd name="T17" fmla="*/ 203200 h 370"/>
                  <a:gd name="T18" fmla="*/ 34925 w 276"/>
                  <a:gd name="T19" fmla="*/ 203200 h 370"/>
                  <a:gd name="T20" fmla="*/ 38100 w 276"/>
                  <a:gd name="T21" fmla="*/ 200025 h 370"/>
                  <a:gd name="T22" fmla="*/ 66675 w 276"/>
                  <a:gd name="T23" fmla="*/ 184150 h 370"/>
                  <a:gd name="T24" fmla="*/ 69850 w 276"/>
                  <a:gd name="T25" fmla="*/ 180975 h 370"/>
                  <a:gd name="T26" fmla="*/ 82550 w 276"/>
                  <a:gd name="T27" fmla="*/ 174625 h 370"/>
                  <a:gd name="T28" fmla="*/ 92075 w 276"/>
                  <a:gd name="T29" fmla="*/ 158750 h 370"/>
                  <a:gd name="T30" fmla="*/ 88900 w 276"/>
                  <a:gd name="T31" fmla="*/ 152400 h 370"/>
                  <a:gd name="T32" fmla="*/ 82550 w 276"/>
                  <a:gd name="T33" fmla="*/ 149225 h 370"/>
                  <a:gd name="T34" fmla="*/ 79375 w 276"/>
                  <a:gd name="T35" fmla="*/ 120650 h 370"/>
                  <a:gd name="T36" fmla="*/ 98425 w 276"/>
                  <a:gd name="T37" fmla="*/ 114300 h 370"/>
                  <a:gd name="T38" fmla="*/ 85725 w 276"/>
                  <a:gd name="T39" fmla="*/ 63500 h 370"/>
                  <a:gd name="T40" fmla="*/ 142875 w 276"/>
                  <a:gd name="T41" fmla="*/ 34925 h 370"/>
                  <a:gd name="T42" fmla="*/ 158750 w 276"/>
                  <a:gd name="T43" fmla="*/ 31750 h 370"/>
                  <a:gd name="T44" fmla="*/ 206375 w 276"/>
                  <a:gd name="T45" fmla="*/ 28575 h 370"/>
                  <a:gd name="T46" fmla="*/ 250825 w 276"/>
                  <a:gd name="T47" fmla="*/ 34925 h 370"/>
                  <a:gd name="T48" fmla="*/ 250825 w 276"/>
                  <a:gd name="T49" fmla="*/ 12700 h 370"/>
                  <a:gd name="T50" fmla="*/ 276225 w 276"/>
                  <a:gd name="T51" fmla="*/ 3175 h 370"/>
                  <a:gd name="T52" fmla="*/ 336550 w 276"/>
                  <a:gd name="T53" fmla="*/ 3175 h 370"/>
                  <a:gd name="T54" fmla="*/ 381000 w 276"/>
                  <a:gd name="T55" fmla="*/ 22225 h 370"/>
                  <a:gd name="T56" fmla="*/ 438150 w 276"/>
                  <a:gd name="T57" fmla="*/ 47625 h 370"/>
                  <a:gd name="T58" fmla="*/ 434975 w 276"/>
                  <a:gd name="T59" fmla="*/ 587375 h 370"/>
                  <a:gd name="T60" fmla="*/ 282575 w 276"/>
                  <a:gd name="T61" fmla="*/ 552450 h 370"/>
                  <a:gd name="T62" fmla="*/ 266700 w 276"/>
                  <a:gd name="T63" fmla="*/ 530225 h 370"/>
                  <a:gd name="T64" fmla="*/ 276225 w 276"/>
                  <a:gd name="T65" fmla="*/ 533400 h 370"/>
                  <a:gd name="T66" fmla="*/ 266700 w 276"/>
                  <a:gd name="T67" fmla="*/ 530225 h 370"/>
                  <a:gd name="T68" fmla="*/ 241300 w 276"/>
                  <a:gd name="T69" fmla="*/ 517525 h 370"/>
                  <a:gd name="T70" fmla="*/ 228600 w 276"/>
                  <a:gd name="T71" fmla="*/ 482600 h 370"/>
                  <a:gd name="T72" fmla="*/ 219075 w 276"/>
                  <a:gd name="T73" fmla="*/ 463550 h 370"/>
                  <a:gd name="T74" fmla="*/ 158750 w 276"/>
                  <a:gd name="T75" fmla="*/ 425450 h 370"/>
                  <a:gd name="T76" fmla="*/ 149225 w 276"/>
                  <a:gd name="T77" fmla="*/ 419100 h 370"/>
                  <a:gd name="T78" fmla="*/ 136525 w 276"/>
                  <a:gd name="T79" fmla="*/ 409575 h 370"/>
                  <a:gd name="T80" fmla="*/ 123825 w 276"/>
                  <a:gd name="T81" fmla="*/ 381000 h 370"/>
                  <a:gd name="T82" fmla="*/ 107950 w 276"/>
                  <a:gd name="T83" fmla="*/ 358775 h 3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
                  <a:gd name="T127" fmla="*/ 0 h 370"/>
                  <a:gd name="T128" fmla="*/ 276 w 276"/>
                  <a:gd name="T129" fmla="*/ 370 h 3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 h="370">
                    <a:moveTo>
                      <a:pt x="68" y="226"/>
                    </a:moveTo>
                    <a:lnTo>
                      <a:pt x="36" y="222"/>
                    </a:lnTo>
                    <a:lnTo>
                      <a:pt x="6" y="206"/>
                    </a:lnTo>
                    <a:lnTo>
                      <a:pt x="0" y="194"/>
                    </a:lnTo>
                    <a:lnTo>
                      <a:pt x="6" y="182"/>
                    </a:lnTo>
                    <a:lnTo>
                      <a:pt x="4" y="178"/>
                    </a:lnTo>
                    <a:lnTo>
                      <a:pt x="2" y="168"/>
                    </a:lnTo>
                    <a:lnTo>
                      <a:pt x="2" y="152"/>
                    </a:lnTo>
                    <a:lnTo>
                      <a:pt x="0" y="132"/>
                    </a:lnTo>
                    <a:lnTo>
                      <a:pt x="4" y="128"/>
                    </a:lnTo>
                    <a:lnTo>
                      <a:pt x="8" y="126"/>
                    </a:lnTo>
                    <a:lnTo>
                      <a:pt x="14" y="126"/>
                    </a:lnTo>
                    <a:lnTo>
                      <a:pt x="16" y="128"/>
                    </a:lnTo>
                    <a:lnTo>
                      <a:pt x="22" y="128"/>
                    </a:lnTo>
                    <a:lnTo>
                      <a:pt x="24" y="126"/>
                    </a:lnTo>
                    <a:lnTo>
                      <a:pt x="22" y="128"/>
                    </a:lnTo>
                    <a:lnTo>
                      <a:pt x="42" y="116"/>
                    </a:lnTo>
                    <a:lnTo>
                      <a:pt x="44" y="114"/>
                    </a:lnTo>
                    <a:lnTo>
                      <a:pt x="52" y="110"/>
                    </a:lnTo>
                    <a:lnTo>
                      <a:pt x="56" y="104"/>
                    </a:lnTo>
                    <a:lnTo>
                      <a:pt x="58" y="100"/>
                    </a:lnTo>
                    <a:lnTo>
                      <a:pt x="58" y="98"/>
                    </a:lnTo>
                    <a:lnTo>
                      <a:pt x="56" y="96"/>
                    </a:lnTo>
                    <a:lnTo>
                      <a:pt x="52" y="94"/>
                    </a:lnTo>
                    <a:lnTo>
                      <a:pt x="44" y="88"/>
                    </a:lnTo>
                    <a:lnTo>
                      <a:pt x="50" y="76"/>
                    </a:lnTo>
                    <a:lnTo>
                      <a:pt x="62" y="72"/>
                    </a:lnTo>
                    <a:lnTo>
                      <a:pt x="56" y="60"/>
                    </a:lnTo>
                    <a:lnTo>
                      <a:pt x="54" y="40"/>
                    </a:lnTo>
                    <a:lnTo>
                      <a:pt x="64" y="30"/>
                    </a:lnTo>
                    <a:lnTo>
                      <a:pt x="90" y="22"/>
                    </a:lnTo>
                    <a:lnTo>
                      <a:pt x="100" y="20"/>
                    </a:lnTo>
                    <a:lnTo>
                      <a:pt x="122" y="20"/>
                    </a:lnTo>
                    <a:lnTo>
                      <a:pt x="130" y="18"/>
                    </a:lnTo>
                    <a:lnTo>
                      <a:pt x="148" y="22"/>
                    </a:lnTo>
                    <a:lnTo>
                      <a:pt x="158" y="22"/>
                    </a:lnTo>
                    <a:lnTo>
                      <a:pt x="158" y="8"/>
                    </a:lnTo>
                    <a:lnTo>
                      <a:pt x="174" y="2"/>
                    </a:lnTo>
                    <a:lnTo>
                      <a:pt x="194" y="0"/>
                    </a:lnTo>
                    <a:lnTo>
                      <a:pt x="212" y="2"/>
                    </a:lnTo>
                    <a:lnTo>
                      <a:pt x="230" y="8"/>
                    </a:lnTo>
                    <a:lnTo>
                      <a:pt x="240" y="14"/>
                    </a:lnTo>
                    <a:lnTo>
                      <a:pt x="252" y="16"/>
                    </a:lnTo>
                    <a:lnTo>
                      <a:pt x="276" y="30"/>
                    </a:lnTo>
                    <a:lnTo>
                      <a:pt x="274" y="88"/>
                    </a:lnTo>
                    <a:lnTo>
                      <a:pt x="274" y="370"/>
                    </a:lnTo>
                    <a:lnTo>
                      <a:pt x="188" y="368"/>
                    </a:lnTo>
                    <a:lnTo>
                      <a:pt x="178" y="348"/>
                    </a:lnTo>
                    <a:lnTo>
                      <a:pt x="168" y="334"/>
                    </a:lnTo>
                    <a:lnTo>
                      <a:pt x="174" y="336"/>
                    </a:lnTo>
                    <a:lnTo>
                      <a:pt x="168" y="334"/>
                    </a:lnTo>
                    <a:lnTo>
                      <a:pt x="152" y="326"/>
                    </a:lnTo>
                    <a:lnTo>
                      <a:pt x="144" y="304"/>
                    </a:lnTo>
                    <a:lnTo>
                      <a:pt x="138" y="292"/>
                    </a:lnTo>
                    <a:lnTo>
                      <a:pt x="116" y="286"/>
                    </a:lnTo>
                    <a:lnTo>
                      <a:pt x="100" y="268"/>
                    </a:lnTo>
                    <a:lnTo>
                      <a:pt x="94" y="264"/>
                    </a:lnTo>
                    <a:lnTo>
                      <a:pt x="86" y="258"/>
                    </a:lnTo>
                    <a:lnTo>
                      <a:pt x="80" y="248"/>
                    </a:lnTo>
                    <a:lnTo>
                      <a:pt x="78" y="240"/>
                    </a:lnTo>
                    <a:lnTo>
                      <a:pt x="78" y="232"/>
                    </a:lnTo>
                    <a:lnTo>
                      <a:pt x="68" y="226"/>
                    </a:lnTo>
                    <a:close/>
                  </a:path>
                </a:pathLst>
              </a:custGeom>
              <a:grpFill/>
              <a:ln w="3175">
                <a:solidFill>
                  <a:schemeClr val="tx1"/>
                </a:solidFill>
                <a:round/>
                <a:headEnd/>
                <a:tailEnd/>
              </a:ln>
            </p:spPr>
            <p:txBody>
              <a:bodyPr/>
              <a:lstStyle/>
              <a:p>
                <a:endParaRPr lang="en-US"/>
              </a:p>
            </p:txBody>
          </p:sp>
          <p:sp>
            <p:nvSpPr>
              <p:cNvPr id="237" name="Freeform 82"/>
              <p:cNvSpPr>
                <a:spLocks/>
              </p:cNvSpPr>
              <p:nvPr/>
            </p:nvSpPr>
            <p:spPr bwMode="auto">
              <a:xfrm>
                <a:off x="3568701" y="2083656"/>
                <a:ext cx="403225" cy="288756"/>
              </a:xfrm>
              <a:custGeom>
                <a:avLst/>
                <a:gdLst>
                  <a:gd name="T0" fmla="*/ 0 w 254"/>
                  <a:gd name="T1" fmla="*/ 2147483647 h 182"/>
                  <a:gd name="T2" fmla="*/ 2147483647 w 254"/>
                  <a:gd name="T3" fmla="*/ 2147483647 h 182"/>
                  <a:gd name="T4" fmla="*/ 2147483647 w 254"/>
                  <a:gd name="T5" fmla="*/ 2147483647 h 182"/>
                  <a:gd name="T6" fmla="*/ 2147483647 w 254"/>
                  <a:gd name="T7" fmla="*/ 2147483647 h 182"/>
                  <a:gd name="T8" fmla="*/ 2147483647 w 254"/>
                  <a:gd name="T9" fmla="*/ 2147483647 h 182"/>
                  <a:gd name="T10" fmla="*/ 2147483647 w 254"/>
                  <a:gd name="T11" fmla="*/ 2147483647 h 182"/>
                  <a:gd name="T12" fmla="*/ 2147483647 w 254"/>
                  <a:gd name="T13" fmla="*/ 2147483647 h 182"/>
                  <a:gd name="T14" fmla="*/ 2147483647 w 254"/>
                  <a:gd name="T15" fmla="*/ 2147483647 h 182"/>
                  <a:gd name="T16" fmla="*/ 2147483647 w 254"/>
                  <a:gd name="T17" fmla="*/ 2147483647 h 182"/>
                  <a:gd name="T18" fmla="*/ 2147483647 w 254"/>
                  <a:gd name="T19" fmla="*/ 2147483647 h 182"/>
                  <a:gd name="T20" fmla="*/ 2147483647 w 254"/>
                  <a:gd name="T21" fmla="*/ 2147483647 h 182"/>
                  <a:gd name="T22" fmla="*/ 2147483647 w 254"/>
                  <a:gd name="T23" fmla="*/ 0 h 182"/>
                  <a:gd name="T24" fmla="*/ 2147483647 w 254"/>
                  <a:gd name="T25" fmla="*/ 2147483647 h 182"/>
                  <a:gd name="T26" fmla="*/ 2147483647 w 254"/>
                  <a:gd name="T27" fmla="*/ 2147483647 h 182"/>
                  <a:gd name="T28" fmla="*/ 2147483647 w 254"/>
                  <a:gd name="T29" fmla="*/ 2147483647 h 182"/>
                  <a:gd name="T30" fmla="*/ 2147483647 w 254"/>
                  <a:gd name="T31" fmla="*/ 2147483647 h 182"/>
                  <a:gd name="T32" fmla="*/ 2147483647 w 254"/>
                  <a:gd name="T33" fmla="*/ 2147483647 h 182"/>
                  <a:gd name="T34" fmla="*/ 2147483647 w 254"/>
                  <a:gd name="T35" fmla="*/ 2147483647 h 182"/>
                  <a:gd name="T36" fmla="*/ 2147483647 w 254"/>
                  <a:gd name="T37" fmla="*/ 2147483647 h 182"/>
                  <a:gd name="T38" fmla="*/ 2147483647 w 254"/>
                  <a:gd name="T39" fmla="*/ 2147483647 h 182"/>
                  <a:gd name="T40" fmla="*/ 2147483647 w 254"/>
                  <a:gd name="T41" fmla="*/ 2147483647 h 182"/>
                  <a:gd name="T42" fmla="*/ 2147483647 w 254"/>
                  <a:gd name="T43" fmla="*/ 2147483647 h 182"/>
                  <a:gd name="T44" fmla="*/ 2147483647 w 254"/>
                  <a:gd name="T45" fmla="*/ 2147483647 h 182"/>
                  <a:gd name="T46" fmla="*/ 2147483647 w 254"/>
                  <a:gd name="T47" fmla="*/ 2147483647 h 182"/>
                  <a:gd name="T48" fmla="*/ 2147483647 w 254"/>
                  <a:gd name="T49" fmla="*/ 2147483647 h 182"/>
                  <a:gd name="T50" fmla="*/ 2147483647 w 254"/>
                  <a:gd name="T51" fmla="*/ 2147483647 h 182"/>
                  <a:gd name="T52" fmla="*/ 2147483647 w 254"/>
                  <a:gd name="T53" fmla="*/ 2147483647 h 182"/>
                  <a:gd name="T54" fmla="*/ 2147483647 w 254"/>
                  <a:gd name="T55" fmla="*/ 2147483647 h 182"/>
                  <a:gd name="T56" fmla="*/ 2147483647 w 254"/>
                  <a:gd name="T57" fmla="*/ 2147483647 h 182"/>
                  <a:gd name="T58" fmla="*/ 2147483647 w 254"/>
                  <a:gd name="T59" fmla="*/ 2147483647 h 182"/>
                  <a:gd name="T60" fmla="*/ 2147483647 w 254"/>
                  <a:gd name="T61" fmla="*/ 2147483647 h 182"/>
                  <a:gd name="T62" fmla="*/ 2147483647 w 254"/>
                  <a:gd name="T63" fmla="*/ 2147483647 h 182"/>
                  <a:gd name="T64" fmla="*/ 2147483647 w 254"/>
                  <a:gd name="T65" fmla="*/ 2147483647 h 182"/>
                  <a:gd name="T66" fmla="*/ 2147483647 w 254"/>
                  <a:gd name="T67" fmla="*/ 2147483647 h 182"/>
                  <a:gd name="T68" fmla="*/ 2147483647 w 254"/>
                  <a:gd name="T69" fmla="*/ 2147483647 h 182"/>
                  <a:gd name="T70" fmla="*/ 2147483647 w 254"/>
                  <a:gd name="T71" fmla="*/ 2147483647 h 182"/>
                  <a:gd name="T72" fmla="*/ 2147483647 w 254"/>
                  <a:gd name="T73" fmla="*/ 2147483647 h 182"/>
                  <a:gd name="T74" fmla="*/ 2147483647 w 254"/>
                  <a:gd name="T75" fmla="*/ 2147483647 h 182"/>
                  <a:gd name="T76" fmla="*/ 2147483647 w 254"/>
                  <a:gd name="T77" fmla="*/ 2147483647 h 182"/>
                  <a:gd name="T78" fmla="*/ 2147483647 w 254"/>
                  <a:gd name="T79" fmla="*/ 2147483647 h 182"/>
                  <a:gd name="T80" fmla="*/ 0 w 254"/>
                  <a:gd name="T81" fmla="*/ 2147483647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4"/>
                  <a:gd name="T124" fmla="*/ 0 h 182"/>
                  <a:gd name="T125" fmla="*/ 254 w 254"/>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4" h="182">
                    <a:moveTo>
                      <a:pt x="0" y="166"/>
                    </a:moveTo>
                    <a:lnTo>
                      <a:pt x="8" y="20"/>
                    </a:lnTo>
                    <a:lnTo>
                      <a:pt x="24" y="22"/>
                    </a:lnTo>
                    <a:lnTo>
                      <a:pt x="40" y="20"/>
                    </a:lnTo>
                    <a:lnTo>
                      <a:pt x="58" y="8"/>
                    </a:lnTo>
                    <a:lnTo>
                      <a:pt x="64" y="6"/>
                    </a:lnTo>
                    <a:lnTo>
                      <a:pt x="70" y="4"/>
                    </a:lnTo>
                    <a:lnTo>
                      <a:pt x="78" y="4"/>
                    </a:lnTo>
                    <a:lnTo>
                      <a:pt x="112" y="20"/>
                    </a:lnTo>
                    <a:lnTo>
                      <a:pt x="126" y="0"/>
                    </a:lnTo>
                    <a:lnTo>
                      <a:pt x="144" y="8"/>
                    </a:lnTo>
                    <a:lnTo>
                      <a:pt x="164" y="8"/>
                    </a:lnTo>
                    <a:lnTo>
                      <a:pt x="168" y="8"/>
                    </a:lnTo>
                    <a:lnTo>
                      <a:pt x="170" y="10"/>
                    </a:lnTo>
                    <a:lnTo>
                      <a:pt x="174" y="12"/>
                    </a:lnTo>
                    <a:lnTo>
                      <a:pt x="200" y="20"/>
                    </a:lnTo>
                    <a:lnTo>
                      <a:pt x="216" y="22"/>
                    </a:lnTo>
                    <a:lnTo>
                      <a:pt x="228" y="38"/>
                    </a:lnTo>
                    <a:lnTo>
                      <a:pt x="244" y="64"/>
                    </a:lnTo>
                    <a:lnTo>
                      <a:pt x="246" y="76"/>
                    </a:lnTo>
                    <a:lnTo>
                      <a:pt x="252" y="88"/>
                    </a:lnTo>
                    <a:lnTo>
                      <a:pt x="254" y="102"/>
                    </a:lnTo>
                    <a:lnTo>
                      <a:pt x="248" y="114"/>
                    </a:lnTo>
                    <a:lnTo>
                      <a:pt x="248" y="116"/>
                    </a:lnTo>
                    <a:lnTo>
                      <a:pt x="244" y="124"/>
                    </a:lnTo>
                    <a:lnTo>
                      <a:pt x="238" y="130"/>
                    </a:lnTo>
                    <a:lnTo>
                      <a:pt x="232" y="138"/>
                    </a:lnTo>
                    <a:lnTo>
                      <a:pt x="212" y="154"/>
                    </a:lnTo>
                    <a:lnTo>
                      <a:pt x="206" y="166"/>
                    </a:lnTo>
                    <a:lnTo>
                      <a:pt x="214" y="180"/>
                    </a:lnTo>
                    <a:lnTo>
                      <a:pt x="208" y="182"/>
                    </a:lnTo>
                    <a:lnTo>
                      <a:pt x="106" y="180"/>
                    </a:lnTo>
                    <a:lnTo>
                      <a:pt x="0" y="166"/>
                    </a:lnTo>
                    <a:close/>
                  </a:path>
                </a:pathLst>
              </a:custGeom>
              <a:grpFill/>
              <a:ln w="3175">
                <a:solidFill>
                  <a:schemeClr val="tx1"/>
                </a:solidFill>
                <a:round/>
                <a:headEnd/>
                <a:tailEnd/>
              </a:ln>
            </p:spPr>
            <p:txBody>
              <a:bodyPr/>
              <a:lstStyle/>
              <a:p>
                <a:endParaRPr lang="en-US"/>
              </a:p>
            </p:txBody>
          </p:sp>
          <p:sp>
            <p:nvSpPr>
              <p:cNvPr id="238" name="Freeform 83"/>
              <p:cNvSpPr>
                <a:spLocks/>
              </p:cNvSpPr>
              <p:nvPr/>
            </p:nvSpPr>
            <p:spPr bwMode="auto">
              <a:xfrm>
                <a:off x="3727451" y="2353873"/>
                <a:ext cx="304800" cy="358775"/>
              </a:xfrm>
              <a:custGeom>
                <a:avLst/>
                <a:gdLst>
                  <a:gd name="T0" fmla="*/ 0 w 192"/>
                  <a:gd name="T1" fmla="*/ 225425 h 226"/>
                  <a:gd name="T2" fmla="*/ 9525 w 192"/>
                  <a:gd name="T3" fmla="*/ 15875 h 226"/>
                  <a:gd name="T4" fmla="*/ 9525 w 192"/>
                  <a:gd name="T5" fmla="*/ 15875 h 226"/>
                  <a:gd name="T6" fmla="*/ 50800 w 192"/>
                  <a:gd name="T7" fmla="*/ 15875 h 226"/>
                  <a:gd name="T8" fmla="*/ 50800 w 192"/>
                  <a:gd name="T9" fmla="*/ 15875 h 226"/>
                  <a:gd name="T10" fmla="*/ 104775 w 192"/>
                  <a:gd name="T11" fmla="*/ 19050 h 226"/>
                  <a:gd name="T12" fmla="*/ 104775 w 192"/>
                  <a:gd name="T13" fmla="*/ 19050 h 226"/>
                  <a:gd name="T14" fmla="*/ 136525 w 192"/>
                  <a:gd name="T15" fmla="*/ 19050 h 226"/>
                  <a:gd name="T16" fmla="*/ 136525 w 192"/>
                  <a:gd name="T17" fmla="*/ 19050 h 226"/>
                  <a:gd name="T18" fmla="*/ 158750 w 192"/>
                  <a:gd name="T19" fmla="*/ 19050 h 226"/>
                  <a:gd name="T20" fmla="*/ 180975 w 192"/>
                  <a:gd name="T21" fmla="*/ 15875 h 226"/>
                  <a:gd name="T22" fmla="*/ 180975 w 192"/>
                  <a:gd name="T23" fmla="*/ 15875 h 226"/>
                  <a:gd name="T24" fmla="*/ 184150 w 192"/>
                  <a:gd name="T25" fmla="*/ 15875 h 226"/>
                  <a:gd name="T26" fmla="*/ 193675 w 192"/>
                  <a:gd name="T27" fmla="*/ 9525 h 226"/>
                  <a:gd name="T28" fmla="*/ 215900 w 192"/>
                  <a:gd name="T29" fmla="*/ 3175 h 226"/>
                  <a:gd name="T30" fmla="*/ 228600 w 192"/>
                  <a:gd name="T31" fmla="*/ 0 h 226"/>
                  <a:gd name="T32" fmla="*/ 231775 w 192"/>
                  <a:gd name="T33" fmla="*/ 9525 h 226"/>
                  <a:gd name="T34" fmla="*/ 231775 w 192"/>
                  <a:gd name="T35" fmla="*/ 9525 h 226"/>
                  <a:gd name="T36" fmla="*/ 241300 w 192"/>
                  <a:gd name="T37" fmla="*/ 19050 h 226"/>
                  <a:gd name="T38" fmla="*/ 241300 w 192"/>
                  <a:gd name="T39" fmla="*/ 19050 h 226"/>
                  <a:gd name="T40" fmla="*/ 250825 w 192"/>
                  <a:gd name="T41" fmla="*/ 31750 h 226"/>
                  <a:gd name="T42" fmla="*/ 260350 w 192"/>
                  <a:gd name="T43" fmla="*/ 41275 h 226"/>
                  <a:gd name="T44" fmla="*/ 266700 w 192"/>
                  <a:gd name="T45" fmla="*/ 66675 h 226"/>
                  <a:gd name="T46" fmla="*/ 266700 w 192"/>
                  <a:gd name="T47" fmla="*/ 66675 h 226"/>
                  <a:gd name="T48" fmla="*/ 263525 w 192"/>
                  <a:gd name="T49" fmla="*/ 98425 h 226"/>
                  <a:gd name="T50" fmla="*/ 279400 w 192"/>
                  <a:gd name="T51" fmla="*/ 104775 h 226"/>
                  <a:gd name="T52" fmla="*/ 292100 w 192"/>
                  <a:gd name="T53" fmla="*/ 114300 h 226"/>
                  <a:gd name="T54" fmla="*/ 292100 w 192"/>
                  <a:gd name="T55" fmla="*/ 136525 h 226"/>
                  <a:gd name="T56" fmla="*/ 304800 w 192"/>
                  <a:gd name="T57" fmla="*/ 165100 h 226"/>
                  <a:gd name="T58" fmla="*/ 298450 w 192"/>
                  <a:gd name="T59" fmla="*/ 174625 h 226"/>
                  <a:gd name="T60" fmla="*/ 276225 w 192"/>
                  <a:gd name="T61" fmla="*/ 190500 h 226"/>
                  <a:gd name="T62" fmla="*/ 276225 w 192"/>
                  <a:gd name="T63" fmla="*/ 190500 h 226"/>
                  <a:gd name="T64" fmla="*/ 288925 w 192"/>
                  <a:gd name="T65" fmla="*/ 200025 h 226"/>
                  <a:gd name="T66" fmla="*/ 285750 w 192"/>
                  <a:gd name="T67" fmla="*/ 200025 h 226"/>
                  <a:gd name="T68" fmla="*/ 295275 w 192"/>
                  <a:gd name="T69" fmla="*/ 203200 h 226"/>
                  <a:gd name="T70" fmla="*/ 288925 w 192"/>
                  <a:gd name="T71" fmla="*/ 225425 h 226"/>
                  <a:gd name="T72" fmla="*/ 273050 w 192"/>
                  <a:gd name="T73" fmla="*/ 234950 h 226"/>
                  <a:gd name="T74" fmla="*/ 254000 w 192"/>
                  <a:gd name="T75" fmla="*/ 247650 h 226"/>
                  <a:gd name="T76" fmla="*/ 228600 w 192"/>
                  <a:gd name="T77" fmla="*/ 250825 h 226"/>
                  <a:gd name="T78" fmla="*/ 206375 w 192"/>
                  <a:gd name="T79" fmla="*/ 260350 h 226"/>
                  <a:gd name="T80" fmla="*/ 206375 w 192"/>
                  <a:gd name="T81" fmla="*/ 260350 h 226"/>
                  <a:gd name="T82" fmla="*/ 206375 w 192"/>
                  <a:gd name="T83" fmla="*/ 273050 h 226"/>
                  <a:gd name="T84" fmla="*/ 206375 w 192"/>
                  <a:gd name="T85" fmla="*/ 273050 h 226"/>
                  <a:gd name="T86" fmla="*/ 209550 w 192"/>
                  <a:gd name="T87" fmla="*/ 292100 h 226"/>
                  <a:gd name="T88" fmla="*/ 215900 w 192"/>
                  <a:gd name="T89" fmla="*/ 339725 h 226"/>
                  <a:gd name="T90" fmla="*/ 206375 w 192"/>
                  <a:gd name="T91" fmla="*/ 358775 h 226"/>
                  <a:gd name="T92" fmla="*/ 196850 w 192"/>
                  <a:gd name="T93" fmla="*/ 339725 h 226"/>
                  <a:gd name="T94" fmla="*/ 196850 w 192"/>
                  <a:gd name="T95" fmla="*/ 339725 h 226"/>
                  <a:gd name="T96" fmla="*/ 177800 w 192"/>
                  <a:gd name="T97" fmla="*/ 330200 h 226"/>
                  <a:gd name="T98" fmla="*/ 177800 w 192"/>
                  <a:gd name="T99" fmla="*/ 330200 h 226"/>
                  <a:gd name="T100" fmla="*/ 177800 w 192"/>
                  <a:gd name="T101" fmla="*/ 330200 h 226"/>
                  <a:gd name="T102" fmla="*/ 161925 w 192"/>
                  <a:gd name="T103" fmla="*/ 323850 h 226"/>
                  <a:gd name="T104" fmla="*/ 139700 w 192"/>
                  <a:gd name="T105" fmla="*/ 307975 h 226"/>
                  <a:gd name="T106" fmla="*/ 139700 w 192"/>
                  <a:gd name="T107" fmla="*/ 307975 h 226"/>
                  <a:gd name="T108" fmla="*/ 130175 w 192"/>
                  <a:gd name="T109" fmla="*/ 301625 h 226"/>
                  <a:gd name="T110" fmla="*/ 130175 w 192"/>
                  <a:gd name="T111" fmla="*/ 301625 h 226"/>
                  <a:gd name="T112" fmla="*/ 117475 w 192"/>
                  <a:gd name="T113" fmla="*/ 273050 h 226"/>
                  <a:gd name="T114" fmla="*/ 101600 w 192"/>
                  <a:gd name="T115" fmla="*/ 269875 h 226"/>
                  <a:gd name="T116" fmla="*/ 60325 w 192"/>
                  <a:gd name="T117" fmla="*/ 234950 h 226"/>
                  <a:gd name="T118" fmla="*/ 28575 w 192"/>
                  <a:gd name="T119" fmla="*/ 234950 h 226"/>
                  <a:gd name="T120" fmla="*/ 0 w 192"/>
                  <a:gd name="T121" fmla="*/ 225425 h 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2"/>
                  <a:gd name="T184" fmla="*/ 0 h 226"/>
                  <a:gd name="T185" fmla="*/ 192 w 192"/>
                  <a:gd name="T186" fmla="*/ 226 h 226"/>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13 w 10000"/>
                  <a:gd name="connsiteY37" fmla="*/ 9027 h 10000"/>
                  <a:gd name="connsiteX38" fmla="*/ 4583 w 10000"/>
                  <a:gd name="connsiteY38" fmla="*/ 8584 h 10000"/>
                  <a:gd name="connsiteX39" fmla="*/ 4271 w 10000"/>
                  <a:gd name="connsiteY39" fmla="*/ 8407 h 10000"/>
                  <a:gd name="connsiteX40" fmla="*/ 3854 w 10000"/>
                  <a:gd name="connsiteY40" fmla="*/ 7611 h 10000"/>
                  <a:gd name="connsiteX41" fmla="*/ 3333 w 10000"/>
                  <a:gd name="connsiteY41" fmla="*/ 7522 h 10000"/>
                  <a:gd name="connsiteX42" fmla="*/ 1979 w 10000"/>
                  <a:gd name="connsiteY42" fmla="*/ 6549 h 10000"/>
                  <a:gd name="connsiteX43" fmla="*/ 938 w 10000"/>
                  <a:gd name="connsiteY43" fmla="*/ 6549 h 10000"/>
                  <a:gd name="connsiteX44" fmla="*/ 0 w 10000"/>
                  <a:gd name="connsiteY44" fmla="*/ 6283 h 10000"/>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13 w 10000"/>
                  <a:gd name="connsiteY37" fmla="*/ 9027 h 10000"/>
                  <a:gd name="connsiteX38" fmla="*/ 4583 w 10000"/>
                  <a:gd name="connsiteY38" fmla="*/ 8584 h 10000"/>
                  <a:gd name="connsiteX39" fmla="*/ 4271 w 10000"/>
                  <a:gd name="connsiteY39" fmla="*/ 8407 h 10000"/>
                  <a:gd name="connsiteX40" fmla="*/ 3854 w 10000"/>
                  <a:gd name="connsiteY40" fmla="*/ 7611 h 10000"/>
                  <a:gd name="connsiteX41" fmla="*/ 3333 w 10000"/>
                  <a:gd name="connsiteY41" fmla="*/ 7522 h 10000"/>
                  <a:gd name="connsiteX42" fmla="*/ 1979 w 10000"/>
                  <a:gd name="connsiteY42" fmla="*/ 6549 h 10000"/>
                  <a:gd name="connsiteX43" fmla="*/ 938 w 10000"/>
                  <a:gd name="connsiteY43" fmla="*/ 6549 h 10000"/>
                  <a:gd name="connsiteX44" fmla="*/ 0 w 10000"/>
                  <a:gd name="connsiteY44" fmla="*/ 6283 h 10000"/>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13 w 10000"/>
                  <a:gd name="connsiteY37" fmla="*/ 9027 h 10000"/>
                  <a:gd name="connsiteX38" fmla="*/ 4271 w 10000"/>
                  <a:gd name="connsiteY38" fmla="*/ 8407 h 10000"/>
                  <a:gd name="connsiteX39" fmla="*/ 3854 w 10000"/>
                  <a:gd name="connsiteY39" fmla="*/ 7611 h 10000"/>
                  <a:gd name="connsiteX40" fmla="*/ 3333 w 10000"/>
                  <a:gd name="connsiteY40" fmla="*/ 7522 h 10000"/>
                  <a:gd name="connsiteX41" fmla="*/ 1979 w 10000"/>
                  <a:gd name="connsiteY41" fmla="*/ 6549 h 10000"/>
                  <a:gd name="connsiteX42" fmla="*/ 938 w 10000"/>
                  <a:gd name="connsiteY42" fmla="*/ 6549 h 10000"/>
                  <a:gd name="connsiteX43" fmla="*/ 0 w 10000"/>
                  <a:gd name="connsiteY43" fmla="*/ 6283 h 10000"/>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96 w 10000"/>
                  <a:gd name="connsiteY37" fmla="*/ 9160 h 10000"/>
                  <a:gd name="connsiteX38" fmla="*/ 5313 w 10000"/>
                  <a:gd name="connsiteY38" fmla="*/ 9027 h 10000"/>
                  <a:gd name="connsiteX39" fmla="*/ 4271 w 10000"/>
                  <a:gd name="connsiteY39" fmla="*/ 8407 h 10000"/>
                  <a:gd name="connsiteX40" fmla="*/ 3854 w 10000"/>
                  <a:gd name="connsiteY40" fmla="*/ 7611 h 10000"/>
                  <a:gd name="connsiteX41" fmla="*/ 3333 w 10000"/>
                  <a:gd name="connsiteY41" fmla="*/ 7522 h 10000"/>
                  <a:gd name="connsiteX42" fmla="*/ 1979 w 10000"/>
                  <a:gd name="connsiteY42" fmla="*/ 6549 h 10000"/>
                  <a:gd name="connsiteX43" fmla="*/ 938 w 10000"/>
                  <a:gd name="connsiteY43" fmla="*/ 6549 h 10000"/>
                  <a:gd name="connsiteX44" fmla="*/ 0 w 10000"/>
                  <a:gd name="connsiteY44" fmla="*/ 6283 h 10000"/>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96 w 10000"/>
                  <a:gd name="connsiteY37" fmla="*/ 9160 h 10000"/>
                  <a:gd name="connsiteX38" fmla="*/ 5313 w 10000"/>
                  <a:gd name="connsiteY38" fmla="*/ 9027 h 10000"/>
                  <a:gd name="connsiteX39" fmla="*/ 4271 w 10000"/>
                  <a:gd name="connsiteY39" fmla="*/ 8407 h 10000"/>
                  <a:gd name="connsiteX40" fmla="*/ 3854 w 10000"/>
                  <a:gd name="connsiteY40" fmla="*/ 7611 h 10000"/>
                  <a:gd name="connsiteX41" fmla="*/ 3333 w 10000"/>
                  <a:gd name="connsiteY41" fmla="*/ 7522 h 10000"/>
                  <a:gd name="connsiteX42" fmla="*/ 1979 w 10000"/>
                  <a:gd name="connsiteY42" fmla="*/ 6549 h 10000"/>
                  <a:gd name="connsiteX43" fmla="*/ 938 w 10000"/>
                  <a:gd name="connsiteY43" fmla="*/ 6549 h 10000"/>
                  <a:gd name="connsiteX44" fmla="*/ 0 w 10000"/>
                  <a:gd name="connsiteY44" fmla="*/ 6283 h 10000"/>
                  <a:gd name="connsiteX0" fmla="*/ 0 w 10000"/>
                  <a:gd name="connsiteY0" fmla="*/ 6283 h 10000"/>
                  <a:gd name="connsiteX1" fmla="*/ 313 w 10000"/>
                  <a:gd name="connsiteY1" fmla="*/ 442 h 10000"/>
                  <a:gd name="connsiteX2" fmla="*/ 1667 w 10000"/>
                  <a:gd name="connsiteY2" fmla="*/ 442 h 10000"/>
                  <a:gd name="connsiteX3" fmla="*/ 3438 w 10000"/>
                  <a:gd name="connsiteY3" fmla="*/ 531 h 10000"/>
                  <a:gd name="connsiteX4" fmla="*/ 4479 w 10000"/>
                  <a:gd name="connsiteY4" fmla="*/ 531 h 10000"/>
                  <a:gd name="connsiteX5" fmla="*/ 5208 w 10000"/>
                  <a:gd name="connsiteY5" fmla="*/ 531 h 10000"/>
                  <a:gd name="connsiteX6" fmla="*/ 5938 w 10000"/>
                  <a:gd name="connsiteY6" fmla="*/ 442 h 10000"/>
                  <a:gd name="connsiteX7" fmla="*/ 6042 w 10000"/>
                  <a:gd name="connsiteY7" fmla="*/ 442 h 10000"/>
                  <a:gd name="connsiteX8" fmla="*/ 6354 w 10000"/>
                  <a:gd name="connsiteY8" fmla="*/ 265 h 10000"/>
                  <a:gd name="connsiteX9" fmla="*/ 7083 w 10000"/>
                  <a:gd name="connsiteY9" fmla="*/ 88 h 10000"/>
                  <a:gd name="connsiteX10" fmla="*/ 7500 w 10000"/>
                  <a:gd name="connsiteY10" fmla="*/ 0 h 10000"/>
                  <a:gd name="connsiteX11" fmla="*/ 7604 w 10000"/>
                  <a:gd name="connsiteY11" fmla="*/ 265 h 10000"/>
                  <a:gd name="connsiteX12" fmla="*/ 7917 w 10000"/>
                  <a:gd name="connsiteY12" fmla="*/ 531 h 10000"/>
                  <a:gd name="connsiteX13" fmla="*/ 8229 w 10000"/>
                  <a:gd name="connsiteY13" fmla="*/ 885 h 10000"/>
                  <a:gd name="connsiteX14" fmla="*/ 8542 w 10000"/>
                  <a:gd name="connsiteY14" fmla="*/ 1150 h 10000"/>
                  <a:gd name="connsiteX15" fmla="*/ 8750 w 10000"/>
                  <a:gd name="connsiteY15" fmla="*/ 1858 h 10000"/>
                  <a:gd name="connsiteX16" fmla="*/ 8646 w 10000"/>
                  <a:gd name="connsiteY16" fmla="*/ 2743 h 10000"/>
                  <a:gd name="connsiteX17" fmla="*/ 9167 w 10000"/>
                  <a:gd name="connsiteY17" fmla="*/ 2920 h 10000"/>
                  <a:gd name="connsiteX18" fmla="*/ 9583 w 10000"/>
                  <a:gd name="connsiteY18" fmla="*/ 3186 h 10000"/>
                  <a:gd name="connsiteX19" fmla="*/ 9583 w 10000"/>
                  <a:gd name="connsiteY19" fmla="*/ 3805 h 10000"/>
                  <a:gd name="connsiteX20" fmla="*/ 10000 w 10000"/>
                  <a:gd name="connsiteY20" fmla="*/ 4602 h 10000"/>
                  <a:gd name="connsiteX21" fmla="*/ 9792 w 10000"/>
                  <a:gd name="connsiteY21" fmla="*/ 4867 h 10000"/>
                  <a:gd name="connsiteX22" fmla="*/ 9063 w 10000"/>
                  <a:gd name="connsiteY22" fmla="*/ 5310 h 10000"/>
                  <a:gd name="connsiteX23" fmla="*/ 9479 w 10000"/>
                  <a:gd name="connsiteY23" fmla="*/ 5575 h 10000"/>
                  <a:gd name="connsiteX24" fmla="*/ 9375 w 10000"/>
                  <a:gd name="connsiteY24" fmla="*/ 5575 h 10000"/>
                  <a:gd name="connsiteX25" fmla="*/ 9688 w 10000"/>
                  <a:gd name="connsiteY25" fmla="*/ 5664 h 10000"/>
                  <a:gd name="connsiteX26" fmla="*/ 9479 w 10000"/>
                  <a:gd name="connsiteY26" fmla="*/ 6283 h 10000"/>
                  <a:gd name="connsiteX27" fmla="*/ 8958 w 10000"/>
                  <a:gd name="connsiteY27" fmla="*/ 6549 h 10000"/>
                  <a:gd name="connsiteX28" fmla="*/ 8333 w 10000"/>
                  <a:gd name="connsiteY28" fmla="*/ 6903 h 10000"/>
                  <a:gd name="connsiteX29" fmla="*/ 7500 w 10000"/>
                  <a:gd name="connsiteY29" fmla="*/ 6991 h 10000"/>
                  <a:gd name="connsiteX30" fmla="*/ 6771 w 10000"/>
                  <a:gd name="connsiteY30" fmla="*/ 7257 h 10000"/>
                  <a:gd name="connsiteX31" fmla="*/ 6771 w 10000"/>
                  <a:gd name="connsiteY31" fmla="*/ 7611 h 10000"/>
                  <a:gd name="connsiteX32" fmla="*/ 6875 w 10000"/>
                  <a:gd name="connsiteY32" fmla="*/ 8142 h 10000"/>
                  <a:gd name="connsiteX33" fmla="*/ 7083 w 10000"/>
                  <a:gd name="connsiteY33" fmla="*/ 9469 h 10000"/>
                  <a:gd name="connsiteX34" fmla="*/ 6771 w 10000"/>
                  <a:gd name="connsiteY34" fmla="*/ 10000 h 10000"/>
                  <a:gd name="connsiteX35" fmla="*/ 6458 w 10000"/>
                  <a:gd name="connsiteY35" fmla="*/ 9469 h 10000"/>
                  <a:gd name="connsiteX36" fmla="*/ 5833 w 10000"/>
                  <a:gd name="connsiteY36" fmla="*/ 9204 h 10000"/>
                  <a:gd name="connsiteX37" fmla="*/ 5396 w 10000"/>
                  <a:gd name="connsiteY37" fmla="*/ 9160 h 10000"/>
                  <a:gd name="connsiteX38" fmla="*/ 5313 w 10000"/>
                  <a:gd name="connsiteY38" fmla="*/ 9027 h 10000"/>
                  <a:gd name="connsiteX39" fmla="*/ 4271 w 10000"/>
                  <a:gd name="connsiteY39" fmla="*/ 8407 h 10000"/>
                  <a:gd name="connsiteX40" fmla="*/ 3854 w 10000"/>
                  <a:gd name="connsiteY40" fmla="*/ 7611 h 10000"/>
                  <a:gd name="connsiteX41" fmla="*/ 3333 w 10000"/>
                  <a:gd name="connsiteY41" fmla="*/ 7522 h 10000"/>
                  <a:gd name="connsiteX42" fmla="*/ 1979 w 10000"/>
                  <a:gd name="connsiteY42" fmla="*/ 6549 h 10000"/>
                  <a:gd name="connsiteX43" fmla="*/ 938 w 10000"/>
                  <a:gd name="connsiteY43" fmla="*/ 6549 h 10000"/>
                  <a:gd name="connsiteX44" fmla="*/ 0 w 10000"/>
                  <a:gd name="connsiteY44" fmla="*/ 628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0" y="6283"/>
                    </a:moveTo>
                    <a:cubicBezTo>
                      <a:pt x="104" y="4336"/>
                      <a:pt x="209" y="2389"/>
                      <a:pt x="313" y="442"/>
                    </a:cubicBezTo>
                    <a:lnTo>
                      <a:pt x="1667" y="442"/>
                    </a:lnTo>
                    <a:lnTo>
                      <a:pt x="3438" y="531"/>
                    </a:lnTo>
                    <a:lnTo>
                      <a:pt x="4479" y="531"/>
                    </a:lnTo>
                    <a:lnTo>
                      <a:pt x="5208" y="531"/>
                    </a:lnTo>
                    <a:lnTo>
                      <a:pt x="5938" y="442"/>
                    </a:lnTo>
                    <a:lnTo>
                      <a:pt x="6042" y="442"/>
                    </a:lnTo>
                    <a:lnTo>
                      <a:pt x="6354" y="265"/>
                    </a:lnTo>
                    <a:lnTo>
                      <a:pt x="7083" y="88"/>
                    </a:lnTo>
                    <a:lnTo>
                      <a:pt x="7500" y="0"/>
                    </a:lnTo>
                    <a:cubicBezTo>
                      <a:pt x="7535" y="88"/>
                      <a:pt x="7569" y="177"/>
                      <a:pt x="7604" y="265"/>
                    </a:cubicBezTo>
                    <a:lnTo>
                      <a:pt x="7917" y="531"/>
                    </a:lnTo>
                    <a:lnTo>
                      <a:pt x="8229" y="885"/>
                    </a:lnTo>
                    <a:lnTo>
                      <a:pt x="8542" y="1150"/>
                    </a:lnTo>
                    <a:cubicBezTo>
                      <a:pt x="8611" y="1386"/>
                      <a:pt x="8681" y="1622"/>
                      <a:pt x="8750" y="1858"/>
                    </a:cubicBezTo>
                    <a:cubicBezTo>
                      <a:pt x="8715" y="2153"/>
                      <a:pt x="8681" y="2448"/>
                      <a:pt x="8646" y="2743"/>
                    </a:cubicBezTo>
                    <a:lnTo>
                      <a:pt x="9167" y="2920"/>
                    </a:lnTo>
                    <a:lnTo>
                      <a:pt x="9583" y="3186"/>
                    </a:lnTo>
                    <a:lnTo>
                      <a:pt x="9583" y="3805"/>
                    </a:lnTo>
                    <a:lnTo>
                      <a:pt x="10000" y="4602"/>
                    </a:lnTo>
                    <a:lnTo>
                      <a:pt x="9792" y="4867"/>
                    </a:lnTo>
                    <a:lnTo>
                      <a:pt x="9063" y="5310"/>
                    </a:lnTo>
                    <a:lnTo>
                      <a:pt x="9479" y="5575"/>
                    </a:lnTo>
                    <a:lnTo>
                      <a:pt x="9375" y="5575"/>
                    </a:lnTo>
                    <a:lnTo>
                      <a:pt x="9688" y="5664"/>
                    </a:lnTo>
                    <a:cubicBezTo>
                      <a:pt x="9618" y="5870"/>
                      <a:pt x="9549" y="6077"/>
                      <a:pt x="9479" y="6283"/>
                    </a:cubicBezTo>
                    <a:lnTo>
                      <a:pt x="8958" y="6549"/>
                    </a:lnTo>
                    <a:lnTo>
                      <a:pt x="8333" y="6903"/>
                    </a:lnTo>
                    <a:lnTo>
                      <a:pt x="7500" y="6991"/>
                    </a:lnTo>
                    <a:lnTo>
                      <a:pt x="6771" y="7257"/>
                    </a:lnTo>
                    <a:lnTo>
                      <a:pt x="6771" y="7611"/>
                    </a:lnTo>
                    <a:cubicBezTo>
                      <a:pt x="6806" y="7788"/>
                      <a:pt x="6840" y="7965"/>
                      <a:pt x="6875" y="8142"/>
                    </a:cubicBezTo>
                    <a:cubicBezTo>
                      <a:pt x="6944" y="8584"/>
                      <a:pt x="7014" y="9027"/>
                      <a:pt x="7083" y="9469"/>
                    </a:cubicBezTo>
                    <a:lnTo>
                      <a:pt x="6771" y="10000"/>
                    </a:lnTo>
                    <a:lnTo>
                      <a:pt x="6458" y="9469"/>
                    </a:lnTo>
                    <a:lnTo>
                      <a:pt x="5833" y="9204"/>
                    </a:lnTo>
                    <a:cubicBezTo>
                      <a:pt x="5729" y="9154"/>
                      <a:pt x="5500" y="9210"/>
                      <a:pt x="5396" y="9160"/>
                    </a:cubicBezTo>
                    <a:cubicBezTo>
                      <a:pt x="5368" y="9116"/>
                      <a:pt x="5358" y="9054"/>
                      <a:pt x="5313" y="9027"/>
                    </a:cubicBezTo>
                    <a:lnTo>
                      <a:pt x="4271" y="8407"/>
                    </a:lnTo>
                    <a:cubicBezTo>
                      <a:pt x="3980" y="8233"/>
                      <a:pt x="4010" y="7758"/>
                      <a:pt x="3854" y="7611"/>
                    </a:cubicBezTo>
                    <a:lnTo>
                      <a:pt x="3333" y="7522"/>
                    </a:lnTo>
                    <a:lnTo>
                      <a:pt x="1979" y="6549"/>
                    </a:lnTo>
                    <a:lnTo>
                      <a:pt x="938" y="6549"/>
                    </a:lnTo>
                    <a:lnTo>
                      <a:pt x="0" y="6283"/>
                    </a:lnTo>
                    <a:close/>
                  </a:path>
                </a:pathLst>
              </a:custGeom>
              <a:grpFill/>
              <a:ln w="3175">
                <a:solidFill>
                  <a:schemeClr val="tx1"/>
                </a:solidFill>
                <a:round/>
                <a:headEnd/>
                <a:tailEnd/>
              </a:ln>
            </p:spPr>
            <p:txBody>
              <a:bodyPr/>
              <a:lstStyle/>
              <a:p>
                <a:endParaRPr lang="en-US"/>
              </a:p>
            </p:txBody>
          </p:sp>
          <p:sp>
            <p:nvSpPr>
              <p:cNvPr id="239" name="Freeform 86"/>
              <p:cNvSpPr>
                <a:spLocks/>
              </p:cNvSpPr>
              <p:nvPr/>
            </p:nvSpPr>
            <p:spPr bwMode="auto">
              <a:xfrm>
                <a:off x="2981326" y="1906198"/>
                <a:ext cx="600075" cy="492125"/>
              </a:xfrm>
              <a:custGeom>
                <a:avLst/>
                <a:gdLst>
                  <a:gd name="T0" fmla="*/ 22225 w 378"/>
                  <a:gd name="T1" fmla="*/ 317500 h 310"/>
                  <a:gd name="T2" fmla="*/ 31750 w 378"/>
                  <a:gd name="T3" fmla="*/ 279400 h 310"/>
                  <a:gd name="T4" fmla="*/ 34925 w 378"/>
                  <a:gd name="T5" fmla="*/ 254000 h 310"/>
                  <a:gd name="T6" fmla="*/ 28575 w 378"/>
                  <a:gd name="T7" fmla="*/ 250825 h 310"/>
                  <a:gd name="T8" fmla="*/ 25400 w 378"/>
                  <a:gd name="T9" fmla="*/ 244475 h 310"/>
                  <a:gd name="T10" fmla="*/ 22225 w 378"/>
                  <a:gd name="T11" fmla="*/ 241300 h 310"/>
                  <a:gd name="T12" fmla="*/ 25400 w 378"/>
                  <a:gd name="T13" fmla="*/ 244475 h 310"/>
                  <a:gd name="T14" fmla="*/ 53975 w 378"/>
                  <a:gd name="T15" fmla="*/ 203200 h 310"/>
                  <a:gd name="T16" fmla="*/ 130175 w 378"/>
                  <a:gd name="T17" fmla="*/ 174625 h 310"/>
                  <a:gd name="T18" fmla="*/ 136525 w 378"/>
                  <a:gd name="T19" fmla="*/ 146050 h 310"/>
                  <a:gd name="T20" fmla="*/ 142875 w 378"/>
                  <a:gd name="T21" fmla="*/ 111125 h 310"/>
                  <a:gd name="T22" fmla="*/ 152400 w 378"/>
                  <a:gd name="T23" fmla="*/ 88900 h 310"/>
                  <a:gd name="T24" fmla="*/ 177800 w 378"/>
                  <a:gd name="T25" fmla="*/ 76200 h 310"/>
                  <a:gd name="T26" fmla="*/ 234950 w 378"/>
                  <a:gd name="T27" fmla="*/ 60325 h 310"/>
                  <a:gd name="T28" fmla="*/ 288925 w 378"/>
                  <a:gd name="T29" fmla="*/ 22225 h 310"/>
                  <a:gd name="T30" fmla="*/ 333375 w 378"/>
                  <a:gd name="T31" fmla="*/ 12700 h 310"/>
                  <a:gd name="T32" fmla="*/ 390525 w 378"/>
                  <a:gd name="T33" fmla="*/ 6350 h 310"/>
                  <a:gd name="T34" fmla="*/ 447675 w 378"/>
                  <a:gd name="T35" fmla="*/ 44450 h 310"/>
                  <a:gd name="T36" fmla="*/ 450850 w 378"/>
                  <a:gd name="T37" fmla="*/ 47625 h 310"/>
                  <a:gd name="T38" fmla="*/ 488950 w 378"/>
                  <a:gd name="T39" fmla="*/ 50800 h 310"/>
                  <a:gd name="T40" fmla="*/ 530225 w 378"/>
                  <a:gd name="T41" fmla="*/ 66675 h 310"/>
                  <a:gd name="T42" fmla="*/ 568325 w 378"/>
                  <a:gd name="T43" fmla="*/ 130175 h 310"/>
                  <a:gd name="T44" fmla="*/ 590550 w 378"/>
                  <a:gd name="T45" fmla="*/ 155575 h 310"/>
                  <a:gd name="T46" fmla="*/ 600075 w 378"/>
                  <a:gd name="T47" fmla="*/ 209550 h 310"/>
                  <a:gd name="T48" fmla="*/ 596900 w 378"/>
                  <a:gd name="T49" fmla="*/ 257175 h 310"/>
                  <a:gd name="T50" fmla="*/ 593725 w 378"/>
                  <a:gd name="T51" fmla="*/ 330200 h 310"/>
                  <a:gd name="T52" fmla="*/ 590550 w 378"/>
                  <a:gd name="T53" fmla="*/ 365125 h 310"/>
                  <a:gd name="T54" fmla="*/ 590550 w 378"/>
                  <a:gd name="T55" fmla="*/ 390525 h 310"/>
                  <a:gd name="T56" fmla="*/ 523875 w 378"/>
                  <a:gd name="T57" fmla="*/ 438150 h 310"/>
                  <a:gd name="T58" fmla="*/ 492125 w 378"/>
                  <a:gd name="T59" fmla="*/ 422275 h 310"/>
                  <a:gd name="T60" fmla="*/ 469900 w 378"/>
                  <a:gd name="T61" fmla="*/ 419100 h 310"/>
                  <a:gd name="T62" fmla="*/ 406400 w 378"/>
                  <a:gd name="T63" fmla="*/ 406400 h 310"/>
                  <a:gd name="T64" fmla="*/ 390525 w 378"/>
                  <a:gd name="T65" fmla="*/ 412750 h 310"/>
                  <a:gd name="T66" fmla="*/ 352425 w 378"/>
                  <a:gd name="T67" fmla="*/ 438150 h 310"/>
                  <a:gd name="T68" fmla="*/ 307975 w 378"/>
                  <a:gd name="T69" fmla="*/ 431800 h 310"/>
                  <a:gd name="T70" fmla="*/ 276225 w 378"/>
                  <a:gd name="T71" fmla="*/ 431800 h 310"/>
                  <a:gd name="T72" fmla="*/ 206375 w 378"/>
                  <a:gd name="T73" fmla="*/ 441325 h 310"/>
                  <a:gd name="T74" fmla="*/ 190500 w 378"/>
                  <a:gd name="T75" fmla="*/ 450850 h 310"/>
                  <a:gd name="T76" fmla="*/ 171450 w 378"/>
                  <a:gd name="T77" fmla="*/ 469900 h 310"/>
                  <a:gd name="T78" fmla="*/ 149225 w 378"/>
                  <a:gd name="T79" fmla="*/ 485775 h 310"/>
                  <a:gd name="T80" fmla="*/ 117475 w 378"/>
                  <a:gd name="T81" fmla="*/ 463550 h 310"/>
                  <a:gd name="T82" fmla="*/ 88900 w 378"/>
                  <a:gd name="T83" fmla="*/ 419100 h 310"/>
                  <a:gd name="T84" fmla="*/ 69850 w 378"/>
                  <a:gd name="T85" fmla="*/ 403225 h 310"/>
                  <a:gd name="T86" fmla="*/ 25400 w 378"/>
                  <a:gd name="T87" fmla="*/ 384175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
                  <a:gd name="T133" fmla="*/ 0 h 310"/>
                  <a:gd name="T134" fmla="*/ 378 w 378"/>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 h="310">
                    <a:moveTo>
                      <a:pt x="0" y="238"/>
                    </a:moveTo>
                    <a:lnTo>
                      <a:pt x="6" y="214"/>
                    </a:lnTo>
                    <a:lnTo>
                      <a:pt x="14" y="200"/>
                    </a:lnTo>
                    <a:lnTo>
                      <a:pt x="20" y="186"/>
                    </a:lnTo>
                    <a:lnTo>
                      <a:pt x="20" y="176"/>
                    </a:lnTo>
                    <a:lnTo>
                      <a:pt x="24" y="170"/>
                    </a:lnTo>
                    <a:lnTo>
                      <a:pt x="24" y="164"/>
                    </a:lnTo>
                    <a:lnTo>
                      <a:pt x="22" y="160"/>
                    </a:lnTo>
                    <a:lnTo>
                      <a:pt x="20" y="158"/>
                    </a:lnTo>
                    <a:lnTo>
                      <a:pt x="18" y="158"/>
                    </a:lnTo>
                    <a:lnTo>
                      <a:pt x="16" y="160"/>
                    </a:lnTo>
                    <a:lnTo>
                      <a:pt x="16" y="154"/>
                    </a:lnTo>
                    <a:lnTo>
                      <a:pt x="16" y="150"/>
                    </a:lnTo>
                    <a:lnTo>
                      <a:pt x="14" y="152"/>
                    </a:lnTo>
                    <a:lnTo>
                      <a:pt x="10" y="158"/>
                    </a:lnTo>
                    <a:lnTo>
                      <a:pt x="10" y="162"/>
                    </a:lnTo>
                    <a:lnTo>
                      <a:pt x="16" y="154"/>
                    </a:lnTo>
                    <a:lnTo>
                      <a:pt x="34" y="128"/>
                    </a:lnTo>
                    <a:lnTo>
                      <a:pt x="56" y="112"/>
                    </a:lnTo>
                    <a:lnTo>
                      <a:pt x="70" y="106"/>
                    </a:lnTo>
                    <a:lnTo>
                      <a:pt x="82" y="110"/>
                    </a:lnTo>
                    <a:lnTo>
                      <a:pt x="84" y="102"/>
                    </a:lnTo>
                    <a:lnTo>
                      <a:pt x="86" y="92"/>
                    </a:lnTo>
                    <a:lnTo>
                      <a:pt x="88" y="78"/>
                    </a:lnTo>
                    <a:lnTo>
                      <a:pt x="90" y="70"/>
                    </a:lnTo>
                    <a:lnTo>
                      <a:pt x="92" y="62"/>
                    </a:lnTo>
                    <a:lnTo>
                      <a:pt x="96" y="56"/>
                    </a:lnTo>
                    <a:lnTo>
                      <a:pt x="100" y="50"/>
                    </a:lnTo>
                    <a:lnTo>
                      <a:pt x="112" y="48"/>
                    </a:lnTo>
                    <a:lnTo>
                      <a:pt x="136" y="50"/>
                    </a:lnTo>
                    <a:lnTo>
                      <a:pt x="148" y="38"/>
                    </a:lnTo>
                    <a:lnTo>
                      <a:pt x="166" y="30"/>
                    </a:lnTo>
                    <a:lnTo>
                      <a:pt x="182" y="14"/>
                    </a:lnTo>
                    <a:lnTo>
                      <a:pt x="194" y="12"/>
                    </a:lnTo>
                    <a:lnTo>
                      <a:pt x="210" y="8"/>
                    </a:lnTo>
                    <a:lnTo>
                      <a:pt x="232" y="0"/>
                    </a:lnTo>
                    <a:lnTo>
                      <a:pt x="246" y="4"/>
                    </a:lnTo>
                    <a:lnTo>
                      <a:pt x="258" y="18"/>
                    </a:lnTo>
                    <a:lnTo>
                      <a:pt x="272" y="20"/>
                    </a:lnTo>
                    <a:lnTo>
                      <a:pt x="282" y="28"/>
                    </a:lnTo>
                    <a:lnTo>
                      <a:pt x="284" y="30"/>
                    </a:lnTo>
                    <a:lnTo>
                      <a:pt x="290" y="32"/>
                    </a:lnTo>
                    <a:lnTo>
                      <a:pt x="308" y="32"/>
                    </a:lnTo>
                    <a:lnTo>
                      <a:pt x="318" y="32"/>
                    </a:lnTo>
                    <a:lnTo>
                      <a:pt x="326" y="30"/>
                    </a:lnTo>
                    <a:lnTo>
                      <a:pt x="334" y="42"/>
                    </a:lnTo>
                    <a:lnTo>
                      <a:pt x="346" y="56"/>
                    </a:lnTo>
                    <a:lnTo>
                      <a:pt x="350" y="64"/>
                    </a:lnTo>
                    <a:lnTo>
                      <a:pt x="358" y="82"/>
                    </a:lnTo>
                    <a:lnTo>
                      <a:pt x="364" y="90"/>
                    </a:lnTo>
                    <a:lnTo>
                      <a:pt x="372" y="98"/>
                    </a:lnTo>
                    <a:lnTo>
                      <a:pt x="374" y="118"/>
                    </a:lnTo>
                    <a:lnTo>
                      <a:pt x="376" y="124"/>
                    </a:lnTo>
                    <a:lnTo>
                      <a:pt x="378" y="132"/>
                    </a:lnTo>
                    <a:lnTo>
                      <a:pt x="378" y="146"/>
                    </a:lnTo>
                    <a:lnTo>
                      <a:pt x="376" y="162"/>
                    </a:lnTo>
                    <a:lnTo>
                      <a:pt x="376" y="186"/>
                    </a:lnTo>
                    <a:lnTo>
                      <a:pt x="374" y="196"/>
                    </a:lnTo>
                    <a:lnTo>
                      <a:pt x="374" y="208"/>
                    </a:lnTo>
                    <a:lnTo>
                      <a:pt x="374" y="218"/>
                    </a:lnTo>
                    <a:lnTo>
                      <a:pt x="372" y="230"/>
                    </a:lnTo>
                    <a:lnTo>
                      <a:pt x="372" y="246"/>
                    </a:lnTo>
                    <a:lnTo>
                      <a:pt x="370" y="278"/>
                    </a:lnTo>
                    <a:lnTo>
                      <a:pt x="352" y="278"/>
                    </a:lnTo>
                    <a:lnTo>
                      <a:pt x="330" y="276"/>
                    </a:lnTo>
                    <a:lnTo>
                      <a:pt x="318" y="272"/>
                    </a:lnTo>
                    <a:lnTo>
                      <a:pt x="310" y="266"/>
                    </a:lnTo>
                    <a:lnTo>
                      <a:pt x="304" y="264"/>
                    </a:lnTo>
                    <a:lnTo>
                      <a:pt x="296" y="264"/>
                    </a:lnTo>
                    <a:lnTo>
                      <a:pt x="280" y="266"/>
                    </a:lnTo>
                    <a:lnTo>
                      <a:pt x="274" y="270"/>
                    </a:lnTo>
                    <a:lnTo>
                      <a:pt x="256" y="256"/>
                    </a:lnTo>
                    <a:lnTo>
                      <a:pt x="250" y="258"/>
                    </a:lnTo>
                    <a:lnTo>
                      <a:pt x="246" y="260"/>
                    </a:lnTo>
                    <a:lnTo>
                      <a:pt x="240" y="262"/>
                    </a:lnTo>
                    <a:lnTo>
                      <a:pt x="222" y="276"/>
                    </a:lnTo>
                    <a:lnTo>
                      <a:pt x="210" y="274"/>
                    </a:lnTo>
                    <a:lnTo>
                      <a:pt x="194" y="272"/>
                    </a:lnTo>
                    <a:lnTo>
                      <a:pt x="182" y="272"/>
                    </a:lnTo>
                    <a:lnTo>
                      <a:pt x="174" y="272"/>
                    </a:lnTo>
                    <a:lnTo>
                      <a:pt x="138" y="278"/>
                    </a:lnTo>
                    <a:lnTo>
                      <a:pt x="130" y="278"/>
                    </a:lnTo>
                    <a:lnTo>
                      <a:pt x="124" y="280"/>
                    </a:lnTo>
                    <a:lnTo>
                      <a:pt x="120" y="284"/>
                    </a:lnTo>
                    <a:lnTo>
                      <a:pt x="114" y="290"/>
                    </a:lnTo>
                    <a:lnTo>
                      <a:pt x="114" y="292"/>
                    </a:lnTo>
                    <a:lnTo>
                      <a:pt x="108" y="296"/>
                    </a:lnTo>
                    <a:lnTo>
                      <a:pt x="94" y="306"/>
                    </a:lnTo>
                    <a:lnTo>
                      <a:pt x="86" y="310"/>
                    </a:lnTo>
                    <a:lnTo>
                      <a:pt x="74" y="292"/>
                    </a:lnTo>
                    <a:lnTo>
                      <a:pt x="56" y="264"/>
                    </a:lnTo>
                    <a:lnTo>
                      <a:pt x="52" y="262"/>
                    </a:lnTo>
                    <a:lnTo>
                      <a:pt x="44" y="254"/>
                    </a:lnTo>
                    <a:lnTo>
                      <a:pt x="30" y="248"/>
                    </a:lnTo>
                    <a:lnTo>
                      <a:pt x="16" y="242"/>
                    </a:lnTo>
                    <a:lnTo>
                      <a:pt x="0" y="238"/>
                    </a:lnTo>
                    <a:close/>
                  </a:path>
                </a:pathLst>
              </a:custGeom>
              <a:grpFill/>
              <a:ln w="3175">
                <a:solidFill>
                  <a:schemeClr val="tx1"/>
                </a:solidFill>
                <a:round/>
                <a:headEnd/>
                <a:tailEnd/>
              </a:ln>
            </p:spPr>
            <p:txBody>
              <a:bodyPr/>
              <a:lstStyle/>
              <a:p>
                <a:endParaRPr lang="en-US"/>
              </a:p>
            </p:txBody>
          </p:sp>
          <p:sp>
            <p:nvSpPr>
              <p:cNvPr id="240" name="Freeform 102"/>
              <p:cNvSpPr>
                <a:spLocks/>
              </p:cNvSpPr>
              <p:nvPr/>
            </p:nvSpPr>
            <p:spPr bwMode="auto">
              <a:xfrm>
                <a:off x="2606676" y="1988748"/>
                <a:ext cx="409575" cy="301625"/>
              </a:xfrm>
              <a:custGeom>
                <a:avLst/>
                <a:gdLst>
                  <a:gd name="T0" fmla="*/ 9525 w 258"/>
                  <a:gd name="T1" fmla="*/ 63500 h 190"/>
                  <a:gd name="T2" fmla="*/ 19050 w 258"/>
                  <a:gd name="T3" fmla="*/ 104775 h 190"/>
                  <a:gd name="T4" fmla="*/ 0 w 258"/>
                  <a:gd name="T5" fmla="*/ 130175 h 190"/>
                  <a:gd name="T6" fmla="*/ 12700 w 258"/>
                  <a:gd name="T7" fmla="*/ 149225 h 190"/>
                  <a:gd name="T8" fmla="*/ 31750 w 258"/>
                  <a:gd name="T9" fmla="*/ 165100 h 190"/>
                  <a:gd name="T10" fmla="*/ 44450 w 258"/>
                  <a:gd name="T11" fmla="*/ 180975 h 190"/>
                  <a:gd name="T12" fmla="*/ 50800 w 258"/>
                  <a:gd name="T13" fmla="*/ 200025 h 190"/>
                  <a:gd name="T14" fmla="*/ 50800 w 258"/>
                  <a:gd name="T15" fmla="*/ 200025 h 190"/>
                  <a:gd name="T16" fmla="*/ 63500 w 258"/>
                  <a:gd name="T17" fmla="*/ 209550 h 190"/>
                  <a:gd name="T18" fmla="*/ 73025 w 258"/>
                  <a:gd name="T19" fmla="*/ 215900 h 190"/>
                  <a:gd name="T20" fmla="*/ 73025 w 258"/>
                  <a:gd name="T21" fmla="*/ 215900 h 190"/>
                  <a:gd name="T22" fmla="*/ 76200 w 258"/>
                  <a:gd name="T23" fmla="*/ 222250 h 190"/>
                  <a:gd name="T24" fmla="*/ 76200 w 258"/>
                  <a:gd name="T25" fmla="*/ 222250 h 190"/>
                  <a:gd name="T26" fmla="*/ 76200 w 258"/>
                  <a:gd name="T27" fmla="*/ 238125 h 190"/>
                  <a:gd name="T28" fmla="*/ 79375 w 258"/>
                  <a:gd name="T29" fmla="*/ 254000 h 190"/>
                  <a:gd name="T30" fmla="*/ 79375 w 258"/>
                  <a:gd name="T31" fmla="*/ 254000 h 190"/>
                  <a:gd name="T32" fmla="*/ 85725 w 258"/>
                  <a:gd name="T33" fmla="*/ 269875 h 190"/>
                  <a:gd name="T34" fmla="*/ 92075 w 258"/>
                  <a:gd name="T35" fmla="*/ 285750 h 190"/>
                  <a:gd name="T36" fmla="*/ 98425 w 258"/>
                  <a:gd name="T37" fmla="*/ 298450 h 190"/>
                  <a:gd name="T38" fmla="*/ 146050 w 258"/>
                  <a:gd name="T39" fmla="*/ 292100 h 190"/>
                  <a:gd name="T40" fmla="*/ 171450 w 258"/>
                  <a:gd name="T41" fmla="*/ 292100 h 190"/>
                  <a:gd name="T42" fmla="*/ 200025 w 258"/>
                  <a:gd name="T43" fmla="*/ 295275 h 190"/>
                  <a:gd name="T44" fmla="*/ 225425 w 258"/>
                  <a:gd name="T45" fmla="*/ 295275 h 190"/>
                  <a:gd name="T46" fmla="*/ 257175 w 258"/>
                  <a:gd name="T47" fmla="*/ 301625 h 190"/>
                  <a:gd name="T48" fmla="*/ 307975 w 258"/>
                  <a:gd name="T49" fmla="*/ 298450 h 190"/>
                  <a:gd name="T50" fmla="*/ 355600 w 258"/>
                  <a:gd name="T51" fmla="*/ 295275 h 190"/>
                  <a:gd name="T52" fmla="*/ 374650 w 258"/>
                  <a:gd name="T53" fmla="*/ 295275 h 190"/>
                  <a:gd name="T54" fmla="*/ 384175 w 258"/>
                  <a:gd name="T55" fmla="*/ 257175 h 190"/>
                  <a:gd name="T56" fmla="*/ 406400 w 258"/>
                  <a:gd name="T57" fmla="*/ 212725 h 190"/>
                  <a:gd name="T58" fmla="*/ 406400 w 258"/>
                  <a:gd name="T59" fmla="*/ 212725 h 190"/>
                  <a:gd name="T60" fmla="*/ 409575 w 258"/>
                  <a:gd name="T61" fmla="*/ 206375 h 190"/>
                  <a:gd name="T62" fmla="*/ 409575 w 258"/>
                  <a:gd name="T63" fmla="*/ 200025 h 190"/>
                  <a:gd name="T64" fmla="*/ 409575 w 258"/>
                  <a:gd name="T65" fmla="*/ 190500 h 190"/>
                  <a:gd name="T66" fmla="*/ 409575 w 258"/>
                  <a:gd name="T67" fmla="*/ 190500 h 190"/>
                  <a:gd name="T68" fmla="*/ 409575 w 258"/>
                  <a:gd name="T69" fmla="*/ 171450 h 190"/>
                  <a:gd name="T70" fmla="*/ 400050 w 258"/>
                  <a:gd name="T71" fmla="*/ 161925 h 190"/>
                  <a:gd name="T72" fmla="*/ 409575 w 258"/>
                  <a:gd name="T73" fmla="*/ 146050 h 190"/>
                  <a:gd name="T74" fmla="*/ 377825 w 258"/>
                  <a:gd name="T75" fmla="*/ 130175 h 190"/>
                  <a:gd name="T76" fmla="*/ 333375 w 258"/>
                  <a:gd name="T77" fmla="*/ 98425 h 190"/>
                  <a:gd name="T78" fmla="*/ 295275 w 258"/>
                  <a:gd name="T79" fmla="*/ 63500 h 190"/>
                  <a:gd name="T80" fmla="*/ 266700 w 258"/>
                  <a:gd name="T81" fmla="*/ 31750 h 190"/>
                  <a:gd name="T82" fmla="*/ 219075 w 258"/>
                  <a:gd name="T83" fmla="*/ 3175 h 190"/>
                  <a:gd name="T84" fmla="*/ 168275 w 258"/>
                  <a:gd name="T85" fmla="*/ 0 h 190"/>
                  <a:gd name="T86" fmla="*/ 171450 w 258"/>
                  <a:gd name="T87" fmla="*/ 28575 h 190"/>
                  <a:gd name="T88" fmla="*/ 171450 w 258"/>
                  <a:gd name="T89" fmla="*/ 28575 h 190"/>
                  <a:gd name="T90" fmla="*/ 165100 w 258"/>
                  <a:gd name="T91" fmla="*/ 38100 h 190"/>
                  <a:gd name="T92" fmla="*/ 158750 w 258"/>
                  <a:gd name="T93" fmla="*/ 44450 h 190"/>
                  <a:gd name="T94" fmla="*/ 152400 w 258"/>
                  <a:gd name="T95" fmla="*/ 47625 h 190"/>
                  <a:gd name="T96" fmla="*/ 152400 w 258"/>
                  <a:gd name="T97" fmla="*/ 47625 h 190"/>
                  <a:gd name="T98" fmla="*/ 133350 w 258"/>
                  <a:gd name="T99" fmla="*/ 41275 h 190"/>
                  <a:gd name="T100" fmla="*/ 133350 w 258"/>
                  <a:gd name="T101" fmla="*/ 41275 h 190"/>
                  <a:gd name="T102" fmla="*/ 101600 w 258"/>
                  <a:gd name="T103" fmla="*/ 15875 h 190"/>
                  <a:gd name="T104" fmla="*/ 76200 w 258"/>
                  <a:gd name="T105" fmla="*/ 6350 h 190"/>
                  <a:gd name="T106" fmla="*/ 76200 w 258"/>
                  <a:gd name="T107" fmla="*/ 6350 h 190"/>
                  <a:gd name="T108" fmla="*/ 53975 w 258"/>
                  <a:gd name="T109" fmla="*/ 6350 h 190"/>
                  <a:gd name="T110" fmla="*/ 47625 w 258"/>
                  <a:gd name="T111" fmla="*/ 6350 h 190"/>
                  <a:gd name="T112" fmla="*/ 41275 w 258"/>
                  <a:gd name="T113" fmla="*/ 9525 h 190"/>
                  <a:gd name="T114" fmla="*/ 41275 w 258"/>
                  <a:gd name="T115" fmla="*/ 9525 h 190"/>
                  <a:gd name="T116" fmla="*/ 28575 w 258"/>
                  <a:gd name="T117" fmla="*/ 25400 h 190"/>
                  <a:gd name="T118" fmla="*/ 19050 w 258"/>
                  <a:gd name="T119" fmla="*/ 38100 h 190"/>
                  <a:gd name="T120" fmla="*/ 9525 w 258"/>
                  <a:gd name="T121" fmla="*/ 63500 h 1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
                  <a:gd name="T184" fmla="*/ 0 h 190"/>
                  <a:gd name="T185" fmla="*/ 258 w 258"/>
                  <a:gd name="T186" fmla="*/ 190 h 1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 h="190">
                    <a:moveTo>
                      <a:pt x="6" y="40"/>
                    </a:moveTo>
                    <a:lnTo>
                      <a:pt x="12" y="66"/>
                    </a:lnTo>
                    <a:lnTo>
                      <a:pt x="0" y="82"/>
                    </a:lnTo>
                    <a:lnTo>
                      <a:pt x="8" y="94"/>
                    </a:lnTo>
                    <a:lnTo>
                      <a:pt x="20" y="104"/>
                    </a:lnTo>
                    <a:lnTo>
                      <a:pt x="28" y="114"/>
                    </a:lnTo>
                    <a:lnTo>
                      <a:pt x="32" y="126"/>
                    </a:lnTo>
                    <a:lnTo>
                      <a:pt x="40" y="132"/>
                    </a:lnTo>
                    <a:lnTo>
                      <a:pt x="46" y="136"/>
                    </a:lnTo>
                    <a:lnTo>
                      <a:pt x="48" y="140"/>
                    </a:lnTo>
                    <a:lnTo>
                      <a:pt x="48" y="150"/>
                    </a:lnTo>
                    <a:lnTo>
                      <a:pt x="50" y="160"/>
                    </a:lnTo>
                    <a:lnTo>
                      <a:pt x="54" y="170"/>
                    </a:lnTo>
                    <a:lnTo>
                      <a:pt x="58" y="180"/>
                    </a:lnTo>
                    <a:lnTo>
                      <a:pt x="62" y="188"/>
                    </a:lnTo>
                    <a:lnTo>
                      <a:pt x="92" y="184"/>
                    </a:lnTo>
                    <a:lnTo>
                      <a:pt x="108" y="184"/>
                    </a:lnTo>
                    <a:lnTo>
                      <a:pt x="126" y="186"/>
                    </a:lnTo>
                    <a:lnTo>
                      <a:pt x="142" y="186"/>
                    </a:lnTo>
                    <a:lnTo>
                      <a:pt x="162" y="190"/>
                    </a:lnTo>
                    <a:lnTo>
                      <a:pt x="194" y="188"/>
                    </a:lnTo>
                    <a:lnTo>
                      <a:pt x="224" y="186"/>
                    </a:lnTo>
                    <a:lnTo>
                      <a:pt x="236" y="186"/>
                    </a:lnTo>
                    <a:lnTo>
                      <a:pt x="242" y="162"/>
                    </a:lnTo>
                    <a:lnTo>
                      <a:pt x="256" y="134"/>
                    </a:lnTo>
                    <a:lnTo>
                      <a:pt x="258" y="130"/>
                    </a:lnTo>
                    <a:lnTo>
                      <a:pt x="258" y="126"/>
                    </a:lnTo>
                    <a:lnTo>
                      <a:pt x="258" y="120"/>
                    </a:lnTo>
                    <a:lnTo>
                      <a:pt x="258" y="108"/>
                    </a:lnTo>
                    <a:lnTo>
                      <a:pt x="252" y="102"/>
                    </a:lnTo>
                    <a:lnTo>
                      <a:pt x="258" y="92"/>
                    </a:lnTo>
                    <a:lnTo>
                      <a:pt x="238" y="82"/>
                    </a:lnTo>
                    <a:lnTo>
                      <a:pt x="210" y="62"/>
                    </a:lnTo>
                    <a:lnTo>
                      <a:pt x="186" y="40"/>
                    </a:lnTo>
                    <a:lnTo>
                      <a:pt x="168" y="20"/>
                    </a:lnTo>
                    <a:lnTo>
                      <a:pt x="138" y="2"/>
                    </a:lnTo>
                    <a:lnTo>
                      <a:pt x="106" y="0"/>
                    </a:lnTo>
                    <a:lnTo>
                      <a:pt x="108" y="18"/>
                    </a:lnTo>
                    <a:lnTo>
                      <a:pt x="104" y="24"/>
                    </a:lnTo>
                    <a:lnTo>
                      <a:pt x="100" y="28"/>
                    </a:lnTo>
                    <a:lnTo>
                      <a:pt x="96" y="30"/>
                    </a:lnTo>
                    <a:lnTo>
                      <a:pt x="84" y="26"/>
                    </a:lnTo>
                    <a:lnTo>
                      <a:pt x="64" y="10"/>
                    </a:lnTo>
                    <a:lnTo>
                      <a:pt x="48" y="4"/>
                    </a:lnTo>
                    <a:lnTo>
                      <a:pt x="34" y="4"/>
                    </a:lnTo>
                    <a:lnTo>
                      <a:pt x="30" y="4"/>
                    </a:lnTo>
                    <a:lnTo>
                      <a:pt x="26" y="6"/>
                    </a:lnTo>
                    <a:lnTo>
                      <a:pt x="18" y="16"/>
                    </a:lnTo>
                    <a:lnTo>
                      <a:pt x="12" y="24"/>
                    </a:lnTo>
                    <a:lnTo>
                      <a:pt x="6" y="40"/>
                    </a:lnTo>
                    <a:close/>
                  </a:path>
                </a:pathLst>
              </a:custGeom>
              <a:grpFill/>
              <a:ln w="3175">
                <a:solidFill>
                  <a:schemeClr val="tx1"/>
                </a:solidFill>
                <a:round/>
                <a:headEnd/>
                <a:tailEnd/>
              </a:ln>
            </p:spPr>
            <p:txBody>
              <a:bodyPr/>
              <a:lstStyle/>
              <a:p>
                <a:endParaRPr lang="en-US"/>
              </a:p>
            </p:txBody>
          </p:sp>
        </p:grpSp>
        <p:grpSp>
          <p:nvGrpSpPr>
            <p:cNvPr id="17" name="Phase 2 SHAPES"/>
            <p:cNvGrpSpPr/>
            <p:nvPr/>
          </p:nvGrpSpPr>
          <p:grpSpPr>
            <a:xfrm>
              <a:off x="658525" y="2440894"/>
              <a:ext cx="7799675" cy="2656527"/>
              <a:chOff x="259558" y="1766341"/>
              <a:chExt cx="8579643" cy="3214397"/>
            </a:xfrm>
            <a:solidFill>
              <a:schemeClr val="tx2">
                <a:lumMod val="60000"/>
                <a:lumOff val="40000"/>
              </a:schemeClr>
            </a:solidFill>
          </p:grpSpPr>
          <p:sp>
            <p:nvSpPr>
              <p:cNvPr id="125" name="Freeform 7"/>
              <p:cNvSpPr>
                <a:spLocks/>
              </p:cNvSpPr>
              <p:nvPr/>
            </p:nvSpPr>
            <p:spPr bwMode="auto">
              <a:xfrm>
                <a:off x="8705851" y="2645303"/>
                <a:ext cx="79375" cy="136445"/>
              </a:xfrm>
              <a:custGeom>
                <a:avLst/>
                <a:gdLst>
                  <a:gd name="T0" fmla="*/ 2147483647 w 50"/>
                  <a:gd name="T1" fmla="*/ 2147483647 h 86"/>
                  <a:gd name="T2" fmla="*/ 2147483647 w 50"/>
                  <a:gd name="T3" fmla="*/ 2147483647 h 86"/>
                  <a:gd name="T4" fmla="*/ 2147483647 w 50"/>
                  <a:gd name="T5" fmla="*/ 2147483647 h 86"/>
                  <a:gd name="T6" fmla="*/ 2147483647 w 50"/>
                  <a:gd name="T7" fmla="*/ 2147483647 h 86"/>
                  <a:gd name="T8" fmla="*/ 2147483647 w 50"/>
                  <a:gd name="T9" fmla="*/ 2147483647 h 86"/>
                  <a:gd name="T10" fmla="*/ 2147483647 w 50"/>
                  <a:gd name="T11" fmla="*/ 2147483647 h 86"/>
                  <a:gd name="T12" fmla="*/ 2147483647 w 50"/>
                  <a:gd name="T13" fmla="*/ 2147483647 h 86"/>
                  <a:gd name="T14" fmla="*/ 2147483647 w 50"/>
                  <a:gd name="T15" fmla="*/ 2147483647 h 86"/>
                  <a:gd name="T16" fmla="*/ 2147483647 w 50"/>
                  <a:gd name="T17" fmla="*/ 2147483647 h 86"/>
                  <a:gd name="T18" fmla="*/ 2147483647 w 50"/>
                  <a:gd name="T19" fmla="*/ 2147483647 h 86"/>
                  <a:gd name="T20" fmla="*/ 2147483647 w 50"/>
                  <a:gd name="T21" fmla="*/ 2147483647 h 86"/>
                  <a:gd name="T22" fmla="*/ 2147483647 w 50"/>
                  <a:gd name="T23" fmla="*/ 2147483647 h 86"/>
                  <a:gd name="T24" fmla="*/ 2147483647 w 50"/>
                  <a:gd name="T25" fmla="*/ 2147483647 h 86"/>
                  <a:gd name="T26" fmla="*/ 2147483647 w 50"/>
                  <a:gd name="T27" fmla="*/ 2147483647 h 86"/>
                  <a:gd name="T28" fmla="*/ 2147483647 w 50"/>
                  <a:gd name="T29" fmla="*/ 2147483647 h 86"/>
                  <a:gd name="T30" fmla="*/ 2147483647 w 50"/>
                  <a:gd name="T31" fmla="*/ 2147483647 h 86"/>
                  <a:gd name="T32" fmla="*/ 2147483647 w 50"/>
                  <a:gd name="T33" fmla="*/ 2147483647 h 86"/>
                  <a:gd name="T34" fmla="*/ 2147483647 w 50"/>
                  <a:gd name="T35" fmla="*/ 2147483647 h 86"/>
                  <a:gd name="T36" fmla="*/ 2147483647 w 50"/>
                  <a:gd name="T37" fmla="*/ 2147483647 h 86"/>
                  <a:gd name="T38" fmla="*/ 2147483647 w 50"/>
                  <a:gd name="T39" fmla="*/ 2147483647 h 86"/>
                  <a:gd name="T40" fmla="*/ 2147483647 w 50"/>
                  <a:gd name="T41" fmla="*/ 2147483647 h 86"/>
                  <a:gd name="T42" fmla="*/ 2147483647 w 50"/>
                  <a:gd name="T43" fmla="*/ 2147483647 h 86"/>
                  <a:gd name="T44" fmla="*/ 2147483647 w 50"/>
                  <a:gd name="T45" fmla="*/ 2147483647 h 86"/>
                  <a:gd name="T46" fmla="*/ 2147483647 w 50"/>
                  <a:gd name="T47" fmla="*/ 2147483647 h 86"/>
                  <a:gd name="T48" fmla="*/ 2147483647 w 50"/>
                  <a:gd name="T49" fmla="*/ 0 h 86"/>
                  <a:gd name="T50" fmla="*/ 2147483647 w 50"/>
                  <a:gd name="T51" fmla="*/ 2147483647 h 86"/>
                  <a:gd name="T52" fmla="*/ 0 w 50"/>
                  <a:gd name="T53" fmla="*/ 2147483647 h 86"/>
                  <a:gd name="T54" fmla="*/ 0 w 50"/>
                  <a:gd name="T55" fmla="*/ 2147483647 h 86"/>
                  <a:gd name="T56" fmla="*/ 2147483647 w 50"/>
                  <a:gd name="T57" fmla="*/ 2147483647 h 86"/>
                  <a:gd name="T58" fmla="*/ 2147483647 w 50"/>
                  <a:gd name="T59" fmla="*/ 2147483647 h 86"/>
                  <a:gd name="T60" fmla="*/ 2147483647 w 50"/>
                  <a:gd name="T61" fmla="*/ 2147483647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86"/>
                  <a:gd name="T95" fmla="*/ 50 w 50"/>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86">
                    <a:moveTo>
                      <a:pt x="18" y="42"/>
                    </a:moveTo>
                    <a:lnTo>
                      <a:pt x="28" y="58"/>
                    </a:lnTo>
                    <a:lnTo>
                      <a:pt x="34" y="74"/>
                    </a:lnTo>
                    <a:lnTo>
                      <a:pt x="34" y="82"/>
                    </a:lnTo>
                    <a:lnTo>
                      <a:pt x="36" y="86"/>
                    </a:lnTo>
                    <a:lnTo>
                      <a:pt x="38" y="86"/>
                    </a:lnTo>
                    <a:lnTo>
                      <a:pt x="48" y="80"/>
                    </a:lnTo>
                    <a:lnTo>
                      <a:pt x="50" y="78"/>
                    </a:lnTo>
                    <a:lnTo>
                      <a:pt x="50" y="62"/>
                    </a:lnTo>
                    <a:lnTo>
                      <a:pt x="50" y="60"/>
                    </a:lnTo>
                    <a:lnTo>
                      <a:pt x="48" y="56"/>
                    </a:lnTo>
                    <a:lnTo>
                      <a:pt x="46" y="50"/>
                    </a:lnTo>
                    <a:lnTo>
                      <a:pt x="42" y="44"/>
                    </a:lnTo>
                    <a:lnTo>
                      <a:pt x="34" y="34"/>
                    </a:lnTo>
                    <a:lnTo>
                      <a:pt x="28" y="22"/>
                    </a:lnTo>
                    <a:lnTo>
                      <a:pt x="16" y="8"/>
                    </a:lnTo>
                    <a:lnTo>
                      <a:pt x="12" y="4"/>
                    </a:lnTo>
                    <a:lnTo>
                      <a:pt x="6" y="0"/>
                    </a:lnTo>
                    <a:lnTo>
                      <a:pt x="2" y="8"/>
                    </a:lnTo>
                    <a:lnTo>
                      <a:pt x="0" y="18"/>
                    </a:lnTo>
                    <a:lnTo>
                      <a:pt x="0" y="24"/>
                    </a:lnTo>
                    <a:lnTo>
                      <a:pt x="12" y="24"/>
                    </a:lnTo>
                    <a:lnTo>
                      <a:pt x="18" y="24"/>
                    </a:lnTo>
                    <a:lnTo>
                      <a:pt x="18" y="42"/>
                    </a:lnTo>
                    <a:close/>
                  </a:path>
                </a:pathLst>
              </a:custGeom>
              <a:grpFill/>
              <a:ln w="3175">
                <a:solidFill>
                  <a:schemeClr val="tx1"/>
                </a:solidFill>
                <a:round/>
                <a:headEnd/>
                <a:tailEnd/>
              </a:ln>
            </p:spPr>
            <p:txBody>
              <a:bodyPr/>
              <a:lstStyle/>
              <a:p>
                <a:endParaRPr lang="en-US"/>
              </a:p>
            </p:txBody>
          </p:sp>
          <p:sp>
            <p:nvSpPr>
              <p:cNvPr id="126" name="Freeform 8"/>
              <p:cNvSpPr>
                <a:spLocks/>
              </p:cNvSpPr>
              <p:nvPr/>
            </p:nvSpPr>
            <p:spPr bwMode="auto">
              <a:xfrm>
                <a:off x="8537576" y="2499338"/>
                <a:ext cx="98425" cy="117406"/>
              </a:xfrm>
              <a:custGeom>
                <a:avLst/>
                <a:gdLst>
                  <a:gd name="T0" fmla="*/ 2147483647 w 62"/>
                  <a:gd name="T1" fmla="*/ 2147483647 h 74"/>
                  <a:gd name="T2" fmla="*/ 2147483647 w 62"/>
                  <a:gd name="T3" fmla="*/ 2147483647 h 74"/>
                  <a:gd name="T4" fmla="*/ 2147483647 w 62"/>
                  <a:gd name="T5" fmla="*/ 2147483647 h 74"/>
                  <a:gd name="T6" fmla="*/ 2147483647 w 62"/>
                  <a:gd name="T7" fmla="*/ 2147483647 h 74"/>
                  <a:gd name="T8" fmla="*/ 2147483647 w 62"/>
                  <a:gd name="T9" fmla="*/ 2147483647 h 74"/>
                  <a:gd name="T10" fmla="*/ 2147483647 w 62"/>
                  <a:gd name="T11" fmla="*/ 2147483647 h 74"/>
                  <a:gd name="T12" fmla="*/ 2147483647 w 62"/>
                  <a:gd name="T13" fmla="*/ 2147483647 h 74"/>
                  <a:gd name="T14" fmla="*/ 2147483647 w 62"/>
                  <a:gd name="T15" fmla="*/ 2147483647 h 74"/>
                  <a:gd name="T16" fmla="*/ 2147483647 w 62"/>
                  <a:gd name="T17" fmla="*/ 2147483647 h 74"/>
                  <a:gd name="T18" fmla="*/ 2147483647 w 62"/>
                  <a:gd name="T19" fmla="*/ 2147483647 h 74"/>
                  <a:gd name="T20" fmla="*/ 2147483647 w 62"/>
                  <a:gd name="T21" fmla="*/ 2147483647 h 74"/>
                  <a:gd name="T22" fmla="*/ 2147483647 w 62"/>
                  <a:gd name="T23" fmla="*/ 2147483647 h 74"/>
                  <a:gd name="T24" fmla="*/ 2147483647 w 62"/>
                  <a:gd name="T25" fmla="*/ 2147483647 h 74"/>
                  <a:gd name="T26" fmla="*/ 2147483647 w 62"/>
                  <a:gd name="T27" fmla="*/ 2147483647 h 74"/>
                  <a:gd name="T28" fmla="*/ 2147483647 w 62"/>
                  <a:gd name="T29" fmla="*/ 2147483647 h 74"/>
                  <a:gd name="T30" fmla="*/ 2147483647 w 62"/>
                  <a:gd name="T31" fmla="*/ 2147483647 h 74"/>
                  <a:gd name="T32" fmla="*/ 2147483647 w 62"/>
                  <a:gd name="T33" fmla="*/ 2147483647 h 74"/>
                  <a:gd name="T34" fmla="*/ 2147483647 w 62"/>
                  <a:gd name="T35" fmla="*/ 2147483647 h 74"/>
                  <a:gd name="T36" fmla="*/ 2147483647 w 62"/>
                  <a:gd name="T37" fmla="*/ 2147483647 h 74"/>
                  <a:gd name="T38" fmla="*/ 2147483647 w 62"/>
                  <a:gd name="T39" fmla="*/ 2147483647 h 74"/>
                  <a:gd name="T40" fmla="*/ 2147483647 w 62"/>
                  <a:gd name="T41" fmla="*/ 2147483647 h 74"/>
                  <a:gd name="T42" fmla="*/ 2147483647 w 62"/>
                  <a:gd name="T43" fmla="*/ 2147483647 h 74"/>
                  <a:gd name="T44" fmla="*/ 2147483647 w 62"/>
                  <a:gd name="T45" fmla="*/ 2147483647 h 74"/>
                  <a:gd name="T46" fmla="*/ 2147483647 w 62"/>
                  <a:gd name="T47" fmla="*/ 2147483647 h 74"/>
                  <a:gd name="T48" fmla="*/ 2147483647 w 62"/>
                  <a:gd name="T49" fmla="*/ 2147483647 h 74"/>
                  <a:gd name="T50" fmla="*/ 2147483647 w 62"/>
                  <a:gd name="T51" fmla="*/ 2147483647 h 74"/>
                  <a:gd name="T52" fmla="*/ 2147483647 w 62"/>
                  <a:gd name="T53" fmla="*/ 2147483647 h 74"/>
                  <a:gd name="T54" fmla="*/ 2147483647 w 62"/>
                  <a:gd name="T55" fmla="*/ 2147483647 h 74"/>
                  <a:gd name="T56" fmla="*/ 2147483647 w 62"/>
                  <a:gd name="T57" fmla="*/ 2147483647 h 74"/>
                  <a:gd name="T58" fmla="*/ 2147483647 w 62"/>
                  <a:gd name="T59" fmla="*/ 2147483647 h 74"/>
                  <a:gd name="T60" fmla="*/ 2147483647 w 62"/>
                  <a:gd name="T61" fmla="*/ 0 h 74"/>
                  <a:gd name="T62" fmla="*/ 2147483647 w 62"/>
                  <a:gd name="T63" fmla="*/ 0 h 74"/>
                  <a:gd name="T64" fmla="*/ 2147483647 w 62"/>
                  <a:gd name="T65" fmla="*/ 2147483647 h 74"/>
                  <a:gd name="T66" fmla="*/ 2147483647 w 62"/>
                  <a:gd name="T67" fmla="*/ 2147483647 h 74"/>
                  <a:gd name="T68" fmla="*/ 0 w 62"/>
                  <a:gd name="T69" fmla="*/ 2147483647 h 74"/>
                  <a:gd name="T70" fmla="*/ 2147483647 w 62"/>
                  <a:gd name="T71" fmla="*/ 2147483647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74"/>
                  <a:gd name="T110" fmla="*/ 62 w 62"/>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74">
                    <a:moveTo>
                      <a:pt x="4" y="22"/>
                    </a:moveTo>
                    <a:lnTo>
                      <a:pt x="14" y="36"/>
                    </a:lnTo>
                    <a:lnTo>
                      <a:pt x="20" y="46"/>
                    </a:lnTo>
                    <a:lnTo>
                      <a:pt x="22" y="54"/>
                    </a:lnTo>
                    <a:lnTo>
                      <a:pt x="24" y="58"/>
                    </a:lnTo>
                    <a:lnTo>
                      <a:pt x="28" y="62"/>
                    </a:lnTo>
                    <a:lnTo>
                      <a:pt x="40" y="72"/>
                    </a:lnTo>
                    <a:lnTo>
                      <a:pt x="42" y="74"/>
                    </a:lnTo>
                    <a:lnTo>
                      <a:pt x="56" y="72"/>
                    </a:lnTo>
                    <a:lnTo>
                      <a:pt x="58" y="66"/>
                    </a:lnTo>
                    <a:lnTo>
                      <a:pt x="60" y="64"/>
                    </a:lnTo>
                    <a:lnTo>
                      <a:pt x="62" y="60"/>
                    </a:lnTo>
                    <a:lnTo>
                      <a:pt x="62" y="56"/>
                    </a:lnTo>
                    <a:lnTo>
                      <a:pt x="62" y="54"/>
                    </a:lnTo>
                    <a:lnTo>
                      <a:pt x="60" y="50"/>
                    </a:lnTo>
                    <a:lnTo>
                      <a:pt x="54" y="44"/>
                    </a:lnTo>
                    <a:lnTo>
                      <a:pt x="48" y="36"/>
                    </a:lnTo>
                    <a:lnTo>
                      <a:pt x="46" y="34"/>
                    </a:lnTo>
                    <a:lnTo>
                      <a:pt x="46" y="32"/>
                    </a:lnTo>
                    <a:lnTo>
                      <a:pt x="48" y="32"/>
                    </a:lnTo>
                    <a:lnTo>
                      <a:pt x="40" y="26"/>
                    </a:lnTo>
                    <a:lnTo>
                      <a:pt x="20" y="16"/>
                    </a:lnTo>
                    <a:lnTo>
                      <a:pt x="8" y="0"/>
                    </a:lnTo>
                    <a:lnTo>
                      <a:pt x="8" y="4"/>
                    </a:lnTo>
                    <a:lnTo>
                      <a:pt x="6" y="6"/>
                    </a:lnTo>
                    <a:lnTo>
                      <a:pt x="0" y="10"/>
                    </a:lnTo>
                    <a:lnTo>
                      <a:pt x="4" y="22"/>
                    </a:lnTo>
                    <a:close/>
                  </a:path>
                </a:pathLst>
              </a:custGeom>
              <a:grpFill/>
              <a:ln w="3175">
                <a:solidFill>
                  <a:schemeClr val="tx1"/>
                </a:solidFill>
                <a:round/>
                <a:headEnd/>
                <a:tailEnd/>
              </a:ln>
            </p:spPr>
            <p:txBody>
              <a:bodyPr/>
              <a:lstStyle/>
              <a:p>
                <a:endParaRPr lang="en-US"/>
              </a:p>
            </p:txBody>
          </p:sp>
          <p:sp>
            <p:nvSpPr>
              <p:cNvPr id="127" name="Freeform 9"/>
              <p:cNvSpPr>
                <a:spLocks/>
              </p:cNvSpPr>
              <p:nvPr/>
            </p:nvSpPr>
            <p:spPr bwMode="auto">
              <a:xfrm>
                <a:off x="7889876" y="1766341"/>
                <a:ext cx="568325" cy="571166"/>
              </a:xfrm>
              <a:custGeom>
                <a:avLst/>
                <a:gdLst>
                  <a:gd name="T0" fmla="*/ 2147483647 w 358"/>
                  <a:gd name="T1" fmla="*/ 2147483647 h 360"/>
                  <a:gd name="T2" fmla="*/ 2147483647 w 358"/>
                  <a:gd name="T3" fmla="*/ 2147483647 h 360"/>
                  <a:gd name="T4" fmla="*/ 2147483647 w 358"/>
                  <a:gd name="T5" fmla="*/ 2147483647 h 360"/>
                  <a:gd name="T6" fmla="*/ 2147483647 w 358"/>
                  <a:gd name="T7" fmla="*/ 2147483647 h 360"/>
                  <a:gd name="T8" fmla="*/ 2147483647 w 358"/>
                  <a:gd name="T9" fmla="*/ 2147483647 h 360"/>
                  <a:gd name="T10" fmla="*/ 2147483647 w 358"/>
                  <a:gd name="T11" fmla="*/ 2147483647 h 360"/>
                  <a:gd name="T12" fmla="*/ 2147483647 w 358"/>
                  <a:gd name="T13" fmla="*/ 2147483647 h 360"/>
                  <a:gd name="T14" fmla="*/ 2147483647 w 358"/>
                  <a:gd name="T15" fmla="*/ 2147483647 h 360"/>
                  <a:gd name="T16" fmla="*/ 2147483647 w 358"/>
                  <a:gd name="T17" fmla="*/ 2147483647 h 360"/>
                  <a:gd name="T18" fmla="*/ 2147483647 w 358"/>
                  <a:gd name="T19" fmla="*/ 2147483647 h 360"/>
                  <a:gd name="T20" fmla="*/ 2147483647 w 358"/>
                  <a:gd name="T21" fmla="*/ 2147483647 h 360"/>
                  <a:gd name="T22" fmla="*/ 2147483647 w 358"/>
                  <a:gd name="T23" fmla="*/ 2147483647 h 360"/>
                  <a:gd name="T24" fmla="*/ 2147483647 w 358"/>
                  <a:gd name="T25" fmla="*/ 2147483647 h 360"/>
                  <a:gd name="T26" fmla="*/ 2147483647 w 358"/>
                  <a:gd name="T27" fmla="*/ 2147483647 h 360"/>
                  <a:gd name="T28" fmla="*/ 2147483647 w 358"/>
                  <a:gd name="T29" fmla="*/ 2147483647 h 360"/>
                  <a:gd name="T30" fmla="*/ 2147483647 w 358"/>
                  <a:gd name="T31" fmla="*/ 2147483647 h 360"/>
                  <a:gd name="T32" fmla="*/ 2147483647 w 358"/>
                  <a:gd name="T33" fmla="*/ 2147483647 h 360"/>
                  <a:gd name="T34" fmla="*/ 2147483647 w 358"/>
                  <a:gd name="T35" fmla="*/ 2147483647 h 360"/>
                  <a:gd name="T36" fmla="*/ 2147483647 w 358"/>
                  <a:gd name="T37" fmla="*/ 2147483647 h 360"/>
                  <a:gd name="T38" fmla="*/ 2147483647 w 358"/>
                  <a:gd name="T39" fmla="*/ 2147483647 h 360"/>
                  <a:gd name="T40" fmla="*/ 2147483647 w 358"/>
                  <a:gd name="T41" fmla="*/ 2147483647 h 360"/>
                  <a:gd name="T42" fmla="*/ 2147483647 w 358"/>
                  <a:gd name="T43" fmla="*/ 2147483647 h 360"/>
                  <a:gd name="T44" fmla="*/ 2147483647 w 358"/>
                  <a:gd name="T45" fmla="*/ 2147483647 h 360"/>
                  <a:gd name="T46" fmla="*/ 2147483647 w 358"/>
                  <a:gd name="T47" fmla="*/ 2147483647 h 360"/>
                  <a:gd name="T48" fmla="*/ 2147483647 w 358"/>
                  <a:gd name="T49" fmla="*/ 2147483647 h 360"/>
                  <a:gd name="T50" fmla="*/ 2147483647 w 358"/>
                  <a:gd name="T51" fmla="*/ 2147483647 h 360"/>
                  <a:gd name="T52" fmla="*/ 2147483647 w 358"/>
                  <a:gd name="T53" fmla="*/ 2147483647 h 360"/>
                  <a:gd name="T54" fmla="*/ 2147483647 w 358"/>
                  <a:gd name="T55" fmla="*/ 2147483647 h 360"/>
                  <a:gd name="T56" fmla="*/ 2147483647 w 358"/>
                  <a:gd name="T57" fmla="*/ 2147483647 h 360"/>
                  <a:gd name="T58" fmla="*/ 2147483647 w 358"/>
                  <a:gd name="T59" fmla="*/ 2147483647 h 360"/>
                  <a:gd name="T60" fmla="*/ 2147483647 w 358"/>
                  <a:gd name="T61" fmla="*/ 2147483647 h 360"/>
                  <a:gd name="T62" fmla="*/ 2147483647 w 358"/>
                  <a:gd name="T63" fmla="*/ 2147483647 h 360"/>
                  <a:gd name="T64" fmla="*/ 2147483647 w 358"/>
                  <a:gd name="T65" fmla="*/ 2147483647 h 360"/>
                  <a:gd name="T66" fmla="*/ 2147483647 w 358"/>
                  <a:gd name="T67" fmla="*/ 2147483647 h 360"/>
                  <a:gd name="T68" fmla="*/ 2147483647 w 358"/>
                  <a:gd name="T69" fmla="*/ 2147483647 h 360"/>
                  <a:gd name="T70" fmla="*/ 2147483647 w 358"/>
                  <a:gd name="T71" fmla="*/ 2147483647 h 360"/>
                  <a:gd name="T72" fmla="*/ 2147483647 w 358"/>
                  <a:gd name="T73" fmla="*/ 2147483647 h 360"/>
                  <a:gd name="T74" fmla="*/ 2147483647 w 358"/>
                  <a:gd name="T75" fmla="*/ 2147483647 h 360"/>
                  <a:gd name="T76" fmla="*/ 2147483647 w 358"/>
                  <a:gd name="T77" fmla="*/ 2147483647 h 360"/>
                  <a:gd name="T78" fmla="*/ 2147483647 w 358"/>
                  <a:gd name="T79" fmla="*/ 2147483647 h 360"/>
                  <a:gd name="T80" fmla="*/ 2147483647 w 358"/>
                  <a:gd name="T81" fmla="*/ 2147483647 h 360"/>
                  <a:gd name="T82" fmla="*/ 2147483647 w 358"/>
                  <a:gd name="T83" fmla="*/ 2147483647 h 360"/>
                  <a:gd name="T84" fmla="*/ 2147483647 w 358"/>
                  <a:gd name="T85" fmla="*/ 2147483647 h 360"/>
                  <a:gd name="T86" fmla="*/ 2147483647 w 358"/>
                  <a:gd name="T87" fmla="*/ 2147483647 h 360"/>
                  <a:gd name="T88" fmla="*/ 2147483647 w 358"/>
                  <a:gd name="T89" fmla="*/ 2147483647 h 360"/>
                  <a:gd name="T90" fmla="*/ 2147483647 w 358"/>
                  <a:gd name="T91" fmla="*/ 2147483647 h 360"/>
                  <a:gd name="T92" fmla="*/ 2147483647 w 358"/>
                  <a:gd name="T93" fmla="*/ 2147483647 h 360"/>
                  <a:gd name="T94" fmla="*/ 2147483647 w 358"/>
                  <a:gd name="T95" fmla="*/ 2147483647 h 360"/>
                  <a:gd name="T96" fmla="*/ 2147483647 w 358"/>
                  <a:gd name="T97" fmla="*/ 2147483647 h 360"/>
                  <a:gd name="T98" fmla="*/ 2147483647 w 358"/>
                  <a:gd name="T99" fmla="*/ 2147483647 h 360"/>
                  <a:gd name="T100" fmla="*/ 2147483647 w 358"/>
                  <a:gd name="T101" fmla="*/ 2147483647 h 360"/>
                  <a:gd name="T102" fmla="*/ 2147483647 w 358"/>
                  <a:gd name="T103" fmla="*/ 2147483647 h 360"/>
                  <a:gd name="T104" fmla="*/ 2147483647 w 358"/>
                  <a:gd name="T105" fmla="*/ 2147483647 h 360"/>
                  <a:gd name="T106" fmla="*/ 2147483647 w 358"/>
                  <a:gd name="T107" fmla="*/ 2147483647 h 360"/>
                  <a:gd name="T108" fmla="*/ 2147483647 w 358"/>
                  <a:gd name="T109" fmla="*/ 2147483647 h 360"/>
                  <a:gd name="T110" fmla="*/ 2147483647 w 358"/>
                  <a:gd name="T111" fmla="*/ 2147483647 h 360"/>
                  <a:gd name="T112" fmla="*/ 2147483647 w 358"/>
                  <a:gd name="T113" fmla="*/ 2147483647 h 360"/>
                  <a:gd name="T114" fmla="*/ 2147483647 w 358"/>
                  <a:gd name="T115" fmla="*/ 2147483647 h 360"/>
                  <a:gd name="T116" fmla="*/ 2147483647 w 358"/>
                  <a:gd name="T117" fmla="*/ 2147483647 h 360"/>
                  <a:gd name="T118" fmla="*/ 2147483647 w 358"/>
                  <a:gd name="T119" fmla="*/ 2147483647 h 360"/>
                  <a:gd name="T120" fmla="*/ 2147483647 w 358"/>
                  <a:gd name="T121" fmla="*/ 2147483647 h 360"/>
                  <a:gd name="T122" fmla="*/ 2147483647 w 358"/>
                  <a:gd name="T123" fmla="*/ 2147483647 h 360"/>
                  <a:gd name="T124" fmla="*/ 0 w 358"/>
                  <a:gd name="T125" fmla="*/ 2147483647 h 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60"/>
                  <a:gd name="T191" fmla="*/ 358 w 358"/>
                  <a:gd name="T192" fmla="*/ 360 h 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60">
                    <a:moveTo>
                      <a:pt x="0" y="6"/>
                    </a:moveTo>
                    <a:lnTo>
                      <a:pt x="34" y="44"/>
                    </a:lnTo>
                    <a:lnTo>
                      <a:pt x="112" y="112"/>
                    </a:lnTo>
                    <a:lnTo>
                      <a:pt x="120" y="130"/>
                    </a:lnTo>
                    <a:lnTo>
                      <a:pt x="134" y="144"/>
                    </a:lnTo>
                    <a:lnTo>
                      <a:pt x="140" y="146"/>
                    </a:lnTo>
                    <a:lnTo>
                      <a:pt x="150" y="150"/>
                    </a:lnTo>
                    <a:lnTo>
                      <a:pt x="156" y="158"/>
                    </a:lnTo>
                    <a:lnTo>
                      <a:pt x="160" y="166"/>
                    </a:lnTo>
                    <a:lnTo>
                      <a:pt x="164" y="168"/>
                    </a:lnTo>
                    <a:lnTo>
                      <a:pt x="168" y="170"/>
                    </a:lnTo>
                    <a:lnTo>
                      <a:pt x="174" y="170"/>
                    </a:lnTo>
                    <a:lnTo>
                      <a:pt x="180" y="174"/>
                    </a:lnTo>
                    <a:lnTo>
                      <a:pt x="184" y="176"/>
                    </a:lnTo>
                    <a:lnTo>
                      <a:pt x="184" y="180"/>
                    </a:lnTo>
                    <a:lnTo>
                      <a:pt x="188" y="184"/>
                    </a:lnTo>
                    <a:lnTo>
                      <a:pt x="192" y="192"/>
                    </a:lnTo>
                    <a:lnTo>
                      <a:pt x="200" y="202"/>
                    </a:lnTo>
                    <a:lnTo>
                      <a:pt x="226" y="218"/>
                    </a:lnTo>
                    <a:lnTo>
                      <a:pt x="244" y="226"/>
                    </a:lnTo>
                    <a:lnTo>
                      <a:pt x="254" y="232"/>
                    </a:lnTo>
                    <a:lnTo>
                      <a:pt x="272" y="238"/>
                    </a:lnTo>
                    <a:lnTo>
                      <a:pt x="286" y="258"/>
                    </a:lnTo>
                    <a:lnTo>
                      <a:pt x="304" y="284"/>
                    </a:lnTo>
                    <a:lnTo>
                      <a:pt x="310" y="306"/>
                    </a:lnTo>
                    <a:lnTo>
                      <a:pt x="318" y="326"/>
                    </a:lnTo>
                    <a:lnTo>
                      <a:pt x="336" y="348"/>
                    </a:lnTo>
                    <a:lnTo>
                      <a:pt x="352" y="360"/>
                    </a:lnTo>
                    <a:lnTo>
                      <a:pt x="358" y="346"/>
                    </a:lnTo>
                    <a:lnTo>
                      <a:pt x="350" y="328"/>
                    </a:lnTo>
                    <a:lnTo>
                      <a:pt x="342" y="314"/>
                    </a:lnTo>
                    <a:lnTo>
                      <a:pt x="340" y="310"/>
                    </a:lnTo>
                    <a:lnTo>
                      <a:pt x="338" y="306"/>
                    </a:lnTo>
                    <a:lnTo>
                      <a:pt x="332" y="294"/>
                    </a:lnTo>
                    <a:lnTo>
                      <a:pt x="332" y="280"/>
                    </a:lnTo>
                    <a:lnTo>
                      <a:pt x="332" y="276"/>
                    </a:lnTo>
                    <a:lnTo>
                      <a:pt x="330" y="268"/>
                    </a:lnTo>
                    <a:lnTo>
                      <a:pt x="324" y="258"/>
                    </a:lnTo>
                    <a:lnTo>
                      <a:pt x="322" y="254"/>
                    </a:lnTo>
                    <a:lnTo>
                      <a:pt x="312" y="242"/>
                    </a:lnTo>
                    <a:lnTo>
                      <a:pt x="308" y="236"/>
                    </a:lnTo>
                    <a:lnTo>
                      <a:pt x="308" y="232"/>
                    </a:lnTo>
                    <a:lnTo>
                      <a:pt x="308" y="224"/>
                    </a:lnTo>
                    <a:lnTo>
                      <a:pt x="310" y="220"/>
                    </a:lnTo>
                    <a:lnTo>
                      <a:pt x="308" y="214"/>
                    </a:lnTo>
                    <a:lnTo>
                      <a:pt x="306" y="200"/>
                    </a:lnTo>
                    <a:lnTo>
                      <a:pt x="302" y="196"/>
                    </a:lnTo>
                    <a:lnTo>
                      <a:pt x="294" y="186"/>
                    </a:lnTo>
                    <a:lnTo>
                      <a:pt x="282" y="172"/>
                    </a:lnTo>
                    <a:lnTo>
                      <a:pt x="276" y="146"/>
                    </a:lnTo>
                    <a:lnTo>
                      <a:pt x="272" y="128"/>
                    </a:lnTo>
                    <a:lnTo>
                      <a:pt x="272" y="118"/>
                    </a:lnTo>
                    <a:lnTo>
                      <a:pt x="270" y="116"/>
                    </a:lnTo>
                    <a:lnTo>
                      <a:pt x="268" y="112"/>
                    </a:lnTo>
                    <a:lnTo>
                      <a:pt x="264" y="108"/>
                    </a:lnTo>
                    <a:lnTo>
                      <a:pt x="244" y="124"/>
                    </a:lnTo>
                    <a:lnTo>
                      <a:pt x="234" y="130"/>
                    </a:lnTo>
                    <a:lnTo>
                      <a:pt x="230" y="126"/>
                    </a:lnTo>
                    <a:lnTo>
                      <a:pt x="228" y="122"/>
                    </a:lnTo>
                    <a:lnTo>
                      <a:pt x="228" y="118"/>
                    </a:lnTo>
                    <a:lnTo>
                      <a:pt x="232" y="106"/>
                    </a:lnTo>
                    <a:lnTo>
                      <a:pt x="236" y="102"/>
                    </a:lnTo>
                    <a:lnTo>
                      <a:pt x="238" y="94"/>
                    </a:lnTo>
                    <a:lnTo>
                      <a:pt x="240" y="90"/>
                    </a:lnTo>
                    <a:lnTo>
                      <a:pt x="240" y="88"/>
                    </a:lnTo>
                    <a:lnTo>
                      <a:pt x="238" y="86"/>
                    </a:lnTo>
                    <a:lnTo>
                      <a:pt x="228" y="80"/>
                    </a:lnTo>
                    <a:lnTo>
                      <a:pt x="222" y="80"/>
                    </a:lnTo>
                    <a:lnTo>
                      <a:pt x="216" y="76"/>
                    </a:lnTo>
                    <a:lnTo>
                      <a:pt x="204" y="70"/>
                    </a:lnTo>
                    <a:lnTo>
                      <a:pt x="200" y="54"/>
                    </a:lnTo>
                    <a:lnTo>
                      <a:pt x="202" y="42"/>
                    </a:lnTo>
                    <a:lnTo>
                      <a:pt x="204" y="28"/>
                    </a:lnTo>
                    <a:lnTo>
                      <a:pt x="206" y="18"/>
                    </a:lnTo>
                    <a:lnTo>
                      <a:pt x="208" y="10"/>
                    </a:lnTo>
                    <a:lnTo>
                      <a:pt x="210" y="8"/>
                    </a:lnTo>
                    <a:lnTo>
                      <a:pt x="224" y="14"/>
                    </a:lnTo>
                    <a:lnTo>
                      <a:pt x="224" y="20"/>
                    </a:lnTo>
                    <a:lnTo>
                      <a:pt x="224" y="24"/>
                    </a:lnTo>
                    <a:lnTo>
                      <a:pt x="226" y="28"/>
                    </a:lnTo>
                    <a:lnTo>
                      <a:pt x="228" y="36"/>
                    </a:lnTo>
                    <a:lnTo>
                      <a:pt x="230" y="42"/>
                    </a:lnTo>
                    <a:lnTo>
                      <a:pt x="236" y="48"/>
                    </a:lnTo>
                    <a:lnTo>
                      <a:pt x="244" y="56"/>
                    </a:lnTo>
                    <a:lnTo>
                      <a:pt x="248" y="60"/>
                    </a:lnTo>
                    <a:lnTo>
                      <a:pt x="254" y="62"/>
                    </a:lnTo>
                    <a:lnTo>
                      <a:pt x="264" y="64"/>
                    </a:lnTo>
                    <a:lnTo>
                      <a:pt x="268" y="54"/>
                    </a:lnTo>
                    <a:lnTo>
                      <a:pt x="272" y="36"/>
                    </a:lnTo>
                    <a:lnTo>
                      <a:pt x="276" y="16"/>
                    </a:lnTo>
                    <a:lnTo>
                      <a:pt x="278" y="6"/>
                    </a:lnTo>
                    <a:lnTo>
                      <a:pt x="278" y="0"/>
                    </a:lnTo>
                    <a:lnTo>
                      <a:pt x="0" y="6"/>
                    </a:lnTo>
                    <a:close/>
                  </a:path>
                </a:pathLst>
              </a:custGeom>
              <a:grpFill/>
              <a:ln w="3175">
                <a:solidFill>
                  <a:schemeClr val="tx1"/>
                </a:solidFill>
                <a:round/>
                <a:headEnd/>
                <a:tailEnd/>
              </a:ln>
            </p:spPr>
            <p:txBody>
              <a:bodyPr/>
              <a:lstStyle/>
              <a:p>
                <a:endParaRPr lang="en-US"/>
              </a:p>
            </p:txBody>
          </p:sp>
          <p:sp>
            <p:nvSpPr>
              <p:cNvPr id="128" name="Freeform 10"/>
              <p:cNvSpPr>
                <a:spLocks/>
              </p:cNvSpPr>
              <p:nvPr/>
            </p:nvSpPr>
            <p:spPr bwMode="auto">
              <a:xfrm>
                <a:off x="7650163" y="1775861"/>
                <a:ext cx="603250" cy="485491"/>
              </a:xfrm>
              <a:custGeom>
                <a:avLst/>
                <a:gdLst>
                  <a:gd name="T0" fmla="*/ 2147483647 w 380"/>
                  <a:gd name="T1" fmla="*/ 2147483647 h 306"/>
                  <a:gd name="T2" fmla="*/ 2147483647 w 380"/>
                  <a:gd name="T3" fmla="*/ 2147483647 h 306"/>
                  <a:gd name="T4" fmla="*/ 2147483647 w 380"/>
                  <a:gd name="T5" fmla="*/ 2147483647 h 306"/>
                  <a:gd name="T6" fmla="*/ 2147483647 w 380"/>
                  <a:gd name="T7" fmla="*/ 2147483647 h 306"/>
                  <a:gd name="T8" fmla="*/ 2147483647 w 380"/>
                  <a:gd name="T9" fmla="*/ 2147483647 h 306"/>
                  <a:gd name="T10" fmla="*/ 2147483647 w 380"/>
                  <a:gd name="T11" fmla="*/ 2147483647 h 306"/>
                  <a:gd name="T12" fmla="*/ 2147483647 w 380"/>
                  <a:gd name="T13" fmla="*/ 2147483647 h 306"/>
                  <a:gd name="T14" fmla="*/ 2147483647 w 380"/>
                  <a:gd name="T15" fmla="*/ 2147483647 h 306"/>
                  <a:gd name="T16" fmla="*/ 2147483647 w 380"/>
                  <a:gd name="T17" fmla="*/ 2147483647 h 306"/>
                  <a:gd name="T18" fmla="*/ 2147483647 w 380"/>
                  <a:gd name="T19" fmla="*/ 2147483647 h 306"/>
                  <a:gd name="T20" fmla="*/ 2147483647 w 380"/>
                  <a:gd name="T21" fmla="*/ 2147483647 h 306"/>
                  <a:gd name="T22" fmla="*/ 2147483647 w 380"/>
                  <a:gd name="T23" fmla="*/ 2147483647 h 306"/>
                  <a:gd name="T24" fmla="*/ 2147483647 w 380"/>
                  <a:gd name="T25" fmla="*/ 2147483647 h 306"/>
                  <a:gd name="T26" fmla="*/ 2147483647 w 380"/>
                  <a:gd name="T27" fmla="*/ 2147483647 h 306"/>
                  <a:gd name="T28" fmla="*/ 2147483647 w 380"/>
                  <a:gd name="T29" fmla="*/ 2147483647 h 306"/>
                  <a:gd name="T30" fmla="*/ 2147483647 w 380"/>
                  <a:gd name="T31" fmla="*/ 2147483647 h 306"/>
                  <a:gd name="T32" fmla="*/ 2147483647 w 380"/>
                  <a:gd name="T33" fmla="*/ 2147483647 h 306"/>
                  <a:gd name="T34" fmla="*/ 2147483647 w 380"/>
                  <a:gd name="T35" fmla="*/ 2147483647 h 306"/>
                  <a:gd name="T36" fmla="*/ 2147483647 w 380"/>
                  <a:gd name="T37" fmla="*/ 2147483647 h 306"/>
                  <a:gd name="T38" fmla="*/ 2147483647 w 380"/>
                  <a:gd name="T39" fmla="*/ 2147483647 h 306"/>
                  <a:gd name="T40" fmla="*/ 2147483647 w 380"/>
                  <a:gd name="T41" fmla="*/ 2147483647 h 306"/>
                  <a:gd name="T42" fmla="*/ 2147483647 w 380"/>
                  <a:gd name="T43" fmla="*/ 2147483647 h 306"/>
                  <a:gd name="T44" fmla="*/ 2147483647 w 380"/>
                  <a:gd name="T45" fmla="*/ 2147483647 h 306"/>
                  <a:gd name="T46" fmla="*/ 2147483647 w 380"/>
                  <a:gd name="T47" fmla="*/ 2147483647 h 306"/>
                  <a:gd name="T48" fmla="*/ 2147483647 w 380"/>
                  <a:gd name="T49" fmla="*/ 2147483647 h 306"/>
                  <a:gd name="T50" fmla="*/ 2147483647 w 380"/>
                  <a:gd name="T51" fmla="*/ 2147483647 h 306"/>
                  <a:gd name="T52" fmla="*/ 2147483647 w 380"/>
                  <a:gd name="T53" fmla="*/ 2147483647 h 306"/>
                  <a:gd name="T54" fmla="*/ 2147483647 w 380"/>
                  <a:gd name="T55" fmla="*/ 2147483647 h 306"/>
                  <a:gd name="T56" fmla="*/ 2147483647 w 380"/>
                  <a:gd name="T57" fmla="*/ 2147483647 h 306"/>
                  <a:gd name="T58" fmla="*/ 2147483647 w 380"/>
                  <a:gd name="T59" fmla="*/ 2147483647 h 306"/>
                  <a:gd name="T60" fmla="*/ 2147483647 w 380"/>
                  <a:gd name="T61" fmla="*/ 2147483647 h 306"/>
                  <a:gd name="T62" fmla="*/ 2147483647 w 380"/>
                  <a:gd name="T63" fmla="*/ 2147483647 h 306"/>
                  <a:gd name="T64" fmla="*/ 2147483647 w 380"/>
                  <a:gd name="T65" fmla="*/ 2147483647 h 306"/>
                  <a:gd name="T66" fmla="*/ 2147483647 w 380"/>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0"/>
                  <a:gd name="T103" fmla="*/ 0 h 306"/>
                  <a:gd name="T104" fmla="*/ 380 w 380"/>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0" h="306">
                    <a:moveTo>
                      <a:pt x="0" y="6"/>
                    </a:moveTo>
                    <a:lnTo>
                      <a:pt x="6" y="30"/>
                    </a:lnTo>
                    <a:lnTo>
                      <a:pt x="10" y="52"/>
                    </a:lnTo>
                    <a:lnTo>
                      <a:pt x="20" y="54"/>
                    </a:lnTo>
                    <a:lnTo>
                      <a:pt x="32" y="58"/>
                    </a:lnTo>
                    <a:lnTo>
                      <a:pt x="56" y="70"/>
                    </a:lnTo>
                    <a:lnTo>
                      <a:pt x="78" y="82"/>
                    </a:lnTo>
                    <a:lnTo>
                      <a:pt x="88" y="98"/>
                    </a:lnTo>
                    <a:lnTo>
                      <a:pt x="96" y="102"/>
                    </a:lnTo>
                    <a:lnTo>
                      <a:pt x="114" y="102"/>
                    </a:lnTo>
                    <a:lnTo>
                      <a:pt x="128" y="108"/>
                    </a:lnTo>
                    <a:lnTo>
                      <a:pt x="138" y="114"/>
                    </a:lnTo>
                    <a:lnTo>
                      <a:pt x="148" y="118"/>
                    </a:lnTo>
                    <a:lnTo>
                      <a:pt x="154" y="118"/>
                    </a:lnTo>
                    <a:lnTo>
                      <a:pt x="158" y="120"/>
                    </a:lnTo>
                    <a:lnTo>
                      <a:pt x="160" y="122"/>
                    </a:lnTo>
                    <a:lnTo>
                      <a:pt x="164" y="138"/>
                    </a:lnTo>
                    <a:lnTo>
                      <a:pt x="172" y="144"/>
                    </a:lnTo>
                    <a:lnTo>
                      <a:pt x="184" y="154"/>
                    </a:lnTo>
                    <a:lnTo>
                      <a:pt x="192" y="166"/>
                    </a:lnTo>
                    <a:lnTo>
                      <a:pt x="194" y="170"/>
                    </a:lnTo>
                    <a:lnTo>
                      <a:pt x="192" y="178"/>
                    </a:lnTo>
                    <a:lnTo>
                      <a:pt x="194" y="186"/>
                    </a:lnTo>
                    <a:lnTo>
                      <a:pt x="202" y="200"/>
                    </a:lnTo>
                    <a:lnTo>
                      <a:pt x="218" y="202"/>
                    </a:lnTo>
                    <a:lnTo>
                      <a:pt x="244" y="206"/>
                    </a:lnTo>
                    <a:lnTo>
                      <a:pt x="264" y="230"/>
                    </a:lnTo>
                    <a:lnTo>
                      <a:pt x="286" y="248"/>
                    </a:lnTo>
                    <a:lnTo>
                      <a:pt x="302" y="268"/>
                    </a:lnTo>
                    <a:lnTo>
                      <a:pt x="318" y="284"/>
                    </a:lnTo>
                    <a:lnTo>
                      <a:pt x="322" y="292"/>
                    </a:lnTo>
                    <a:lnTo>
                      <a:pt x="326" y="296"/>
                    </a:lnTo>
                    <a:lnTo>
                      <a:pt x="330" y="300"/>
                    </a:lnTo>
                    <a:lnTo>
                      <a:pt x="348" y="302"/>
                    </a:lnTo>
                    <a:lnTo>
                      <a:pt x="364" y="306"/>
                    </a:lnTo>
                    <a:lnTo>
                      <a:pt x="380" y="306"/>
                    </a:lnTo>
                    <a:lnTo>
                      <a:pt x="378" y="290"/>
                    </a:lnTo>
                    <a:lnTo>
                      <a:pt x="368" y="276"/>
                    </a:lnTo>
                    <a:lnTo>
                      <a:pt x="362" y="264"/>
                    </a:lnTo>
                    <a:lnTo>
                      <a:pt x="356" y="248"/>
                    </a:lnTo>
                    <a:lnTo>
                      <a:pt x="352" y="226"/>
                    </a:lnTo>
                    <a:lnTo>
                      <a:pt x="332" y="216"/>
                    </a:lnTo>
                    <a:lnTo>
                      <a:pt x="314" y="204"/>
                    </a:lnTo>
                    <a:lnTo>
                      <a:pt x="294" y="192"/>
                    </a:lnTo>
                    <a:lnTo>
                      <a:pt x="284" y="178"/>
                    </a:lnTo>
                    <a:lnTo>
                      <a:pt x="272" y="164"/>
                    </a:lnTo>
                    <a:lnTo>
                      <a:pt x="262" y="162"/>
                    </a:lnTo>
                    <a:lnTo>
                      <a:pt x="254" y="154"/>
                    </a:lnTo>
                    <a:lnTo>
                      <a:pt x="248" y="144"/>
                    </a:lnTo>
                    <a:lnTo>
                      <a:pt x="232" y="138"/>
                    </a:lnTo>
                    <a:lnTo>
                      <a:pt x="222" y="128"/>
                    </a:lnTo>
                    <a:lnTo>
                      <a:pt x="214" y="114"/>
                    </a:lnTo>
                    <a:lnTo>
                      <a:pt x="210" y="106"/>
                    </a:lnTo>
                    <a:lnTo>
                      <a:pt x="194" y="92"/>
                    </a:lnTo>
                    <a:lnTo>
                      <a:pt x="164" y="66"/>
                    </a:lnTo>
                    <a:lnTo>
                      <a:pt x="130" y="36"/>
                    </a:lnTo>
                    <a:lnTo>
                      <a:pt x="110" y="12"/>
                    </a:lnTo>
                    <a:lnTo>
                      <a:pt x="98" y="0"/>
                    </a:lnTo>
                    <a:lnTo>
                      <a:pt x="0" y="6"/>
                    </a:lnTo>
                    <a:close/>
                  </a:path>
                </a:pathLst>
              </a:custGeom>
              <a:grpFill/>
              <a:ln w="3175">
                <a:solidFill>
                  <a:schemeClr val="tx1"/>
                </a:solidFill>
                <a:round/>
                <a:headEnd/>
                <a:tailEnd/>
              </a:ln>
              <a:extLst/>
            </p:spPr>
            <p:txBody>
              <a:bodyPr/>
              <a:lstStyle/>
              <a:p>
                <a:endParaRPr lang="en-US"/>
              </a:p>
            </p:txBody>
          </p:sp>
          <p:sp>
            <p:nvSpPr>
              <p:cNvPr id="129" name="Freeform 11"/>
              <p:cNvSpPr>
                <a:spLocks/>
              </p:cNvSpPr>
              <p:nvPr/>
            </p:nvSpPr>
            <p:spPr bwMode="auto">
              <a:xfrm>
                <a:off x="7750176" y="1858363"/>
                <a:ext cx="425450" cy="415682"/>
              </a:xfrm>
              <a:custGeom>
                <a:avLst/>
                <a:gdLst>
                  <a:gd name="T0" fmla="*/ 2147483647 w 268"/>
                  <a:gd name="T1" fmla="*/ 2147483647 h 262"/>
                  <a:gd name="T2" fmla="*/ 2147483647 w 268"/>
                  <a:gd name="T3" fmla="*/ 2147483647 h 262"/>
                  <a:gd name="T4" fmla="*/ 2147483647 w 268"/>
                  <a:gd name="T5" fmla="*/ 2147483647 h 262"/>
                  <a:gd name="T6" fmla="*/ 2147483647 w 268"/>
                  <a:gd name="T7" fmla="*/ 2147483647 h 262"/>
                  <a:gd name="T8" fmla="*/ 2147483647 w 268"/>
                  <a:gd name="T9" fmla="*/ 2147483647 h 262"/>
                  <a:gd name="T10" fmla="*/ 2147483647 w 268"/>
                  <a:gd name="T11" fmla="*/ 2147483647 h 262"/>
                  <a:gd name="T12" fmla="*/ 2147483647 w 268"/>
                  <a:gd name="T13" fmla="*/ 2147483647 h 262"/>
                  <a:gd name="T14" fmla="*/ 2147483647 w 268"/>
                  <a:gd name="T15" fmla="*/ 2147483647 h 262"/>
                  <a:gd name="T16" fmla="*/ 2147483647 w 268"/>
                  <a:gd name="T17" fmla="*/ 2147483647 h 262"/>
                  <a:gd name="T18" fmla="*/ 2147483647 w 268"/>
                  <a:gd name="T19" fmla="*/ 2147483647 h 262"/>
                  <a:gd name="T20" fmla="*/ 2147483647 w 268"/>
                  <a:gd name="T21" fmla="*/ 2147483647 h 262"/>
                  <a:gd name="T22" fmla="*/ 2147483647 w 268"/>
                  <a:gd name="T23" fmla="*/ 2147483647 h 262"/>
                  <a:gd name="T24" fmla="*/ 2147483647 w 268"/>
                  <a:gd name="T25" fmla="*/ 2147483647 h 262"/>
                  <a:gd name="T26" fmla="*/ 2147483647 w 268"/>
                  <a:gd name="T27" fmla="*/ 2147483647 h 262"/>
                  <a:gd name="T28" fmla="*/ 2147483647 w 268"/>
                  <a:gd name="T29" fmla="*/ 2147483647 h 262"/>
                  <a:gd name="T30" fmla="*/ 2147483647 w 268"/>
                  <a:gd name="T31" fmla="*/ 2147483647 h 262"/>
                  <a:gd name="T32" fmla="*/ 2147483647 w 268"/>
                  <a:gd name="T33" fmla="*/ 2147483647 h 262"/>
                  <a:gd name="T34" fmla="*/ 2147483647 w 268"/>
                  <a:gd name="T35" fmla="*/ 2147483647 h 262"/>
                  <a:gd name="T36" fmla="*/ 2147483647 w 268"/>
                  <a:gd name="T37" fmla="*/ 2147483647 h 262"/>
                  <a:gd name="T38" fmla="*/ 2147483647 w 268"/>
                  <a:gd name="T39" fmla="*/ 2147483647 h 262"/>
                  <a:gd name="T40" fmla="*/ 2147483647 w 268"/>
                  <a:gd name="T41" fmla="*/ 2147483647 h 262"/>
                  <a:gd name="T42" fmla="*/ 2147483647 w 268"/>
                  <a:gd name="T43" fmla="*/ 2147483647 h 262"/>
                  <a:gd name="T44" fmla="*/ 2147483647 w 268"/>
                  <a:gd name="T45" fmla="*/ 2147483647 h 262"/>
                  <a:gd name="T46" fmla="*/ 2147483647 w 268"/>
                  <a:gd name="T47" fmla="*/ 2147483647 h 262"/>
                  <a:gd name="T48" fmla="*/ 2147483647 w 268"/>
                  <a:gd name="T49" fmla="*/ 2147483647 h 262"/>
                  <a:gd name="T50" fmla="*/ 2147483647 w 268"/>
                  <a:gd name="T51" fmla="*/ 2147483647 h 262"/>
                  <a:gd name="T52" fmla="*/ 2147483647 w 268"/>
                  <a:gd name="T53" fmla="*/ 2147483647 h 262"/>
                  <a:gd name="T54" fmla="*/ 2147483647 w 268"/>
                  <a:gd name="T55" fmla="*/ 2147483647 h 262"/>
                  <a:gd name="T56" fmla="*/ 2147483647 w 268"/>
                  <a:gd name="T57" fmla="*/ 2147483647 h 262"/>
                  <a:gd name="T58" fmla="*/ 2147483647 w 268"/>
                  <a:gd name="T59" fmla="*/ 2147483647 h 262"/>
                  <a:gd name="T60" fmla="*/ 2147483647 w 268"/>
                  <a:gd name="T61" fmla="*/ 2147483647 h 262"/>
                  <a:gd name="T62" fmla="*/ 2147483647 w 268"/>
                  <a:gd name="T63" fmla="*/ 2147483647 h 262"/>
                  <a:gd name="T64" fmla="*/ 2147483647 w 268"/>
                  <a:gd name="T65" fmla="*/ 2147483647 h 262"/>
                  <a:gd name="T66" fmla="*/ 2147483647 w 268"/>
                  <a:gd name="T67" fmla="*/ 2147483647 h 262"/>
                  <a:gd name="T68" fmla="*/ 2147483647 w 268"/>
                  <a:gd name="T69" fmla="*/ 2147483647 h 262"/>
                  <a:gd name="T70" fmla="*/ 2147483647 w 268"/>
                  <a:gd name="T71" fmla="*/ 2147483647 h 262"/>
                  <a:gd name="T72" fmla="*/ 2147483647 w 268"/>
                  <a:gd name="T73" fmla="*/ 2147483647 h 262"/>
                  <a:gd name="T74" fmla="*/ 2147483647 w 268"/>
                  <a:gd name="T75" fmla="*/ 2147483647 h 262"/>
                  <a:gd name="T76" fmla="*/ 2147483647 w 268"/>
                  <a:gd name="T77" fmla="*/ 2147483647 h 262"/>
                  <a:gd name="T78" fmla="*/ 2147483647 w 268"/>
                  <a:gd name="T79" fmla="*/ 2147483647 h 262"/>
                  <a:gd name="T80" fmla="*/ 2147483647 w 268"/>
                  <a:gd name="T81" fmla="*/ 2147483647 h 262"/>
                  <a:gd name="T82" fmla="*/ 2147483647 w 268"/>
                  <a:gd name="T83" fmla="*/ 2147483647 h 262"/>
                  <a:gd name="T84" fmla="*/ 2147483647 w 268"/>
                  <a:gd name="T85" fmla="*/ 2147483647 h 262"/>
                  <a:gd name="T86" fmla="*/ 2147483647 w 268"/>
                  <a:gd name="T87" fmla="*/ 2147483647 h 262"/>
                  <a:gd name="T88" fmla="*/ 2147483647 w 268"/>
                  <a:gd name="T89" fmla="*/ 2147483647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
                  <a:gd name="T136" fmla="*/ 0 h 262"/>
                  <a:gd name="T137" fmla="*/ 268 w 268"/>
                  <a:gd name="T138" fmla="*/ 262 h 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 h="262">
                    <a:moveTo>
                      <a:pt x="208" y="262"/>
                    </a:moveTo>
                    <a:lnTo>
                      <a:pt x="222" y="254"/>
                    </a:lnTo>
                    <a:lnTo>
                      <a:pt x="228" y="256"/>
                    </a:lnTo>
                    <a:lnTo>
                      <a:pt x="238" y="258"/>
                    </a:lnTo>
                    <a:lnTo>
                      <a:pt x="244" y="260"/>
                    </a:lnTo>
                    <a:lnTo>
                      <a:pt x="246" y="262"/>
                    </a:lnTo>
                    <a:lnTo>
                      <a:pt x="254" y="262"/>
                    </a:lnTo>
                    <a:lnTo>
                      <a:pt x="260" y="260"/>
                    </a:lnTo>
                    <a:lnTo>
                      <a:pt x="262" y="258"/>
                    </a:lnTo>
                    <a:lnTo>
                      <a:pt x="268" y="250"/>
                    </a:lnTo>
                    <a:lnTo>
                      <a:pt x="268" y="246"/>
                    </a:lnTo>
                    <a:lnTo>
                      <a:pt x="266" y="232"/>
                    </a:lnTo>
                    <a:lnTo>
                      <a:pt x="264" y="224"/>
                    </a:lnTo>
                    <a:lnTo>
                      <a:pt x="264" y="222"/>
                    </a:lnTo>
                    <a:lnTo>
                      <a:pt x="262" y="222"/>
                    </a:lnTo>
                    <a:lnTo>
                      <a:pt x="248" y="206"/>
                    </a:lnTo>
                    <a:lnTo>
                      <a:pt x="236" y="206"/>
                    </a:lnTo>
                    <a:lnTo>
                      <a:pt x="230" y="194"/>
                    </a:lnTo>
                    <a:lnTo>
                      <a:pt x="230" y="186"/>
                    </a:lnTo>
                    <a:lnTo>
                      <a:pt x="230" y="182"/>
                    </a:lnTo>
                    <a:lnTo>
                      <a:pt x="230" y="180"/>
                    </a:lnTo>
                    <a:lnTo>
                      <a:pt x="228" y="178"/>
                    </a:lnTo>
                    <a:lnTo>
                      <a:pt x="216" y="174"/>
                    </a:lnTo>
                    <a:lnTo>
                      <a:pt x="212" y="174"/>
                    </a:lnTo>
                    <a:lnTo>
                      <a:pt x="202" y="178"/>
                    </a:lnTo>
                    <a:lnTo>
                      <a:pt x="196" y="174"/>
                    </a:lnTo>
                    <a:lnTo>
                      <a:pt x="190" y="172"/>
                    </a:lnTo>
                    <a:lnTo>
                      <a:pt x="188" y="168"/>
                    </a:lnTo>
                    <a:lnTo>
                      <a:pt x="188" y="164"/>
                    </a:lnTo>
                    <a:lnTo>
                      <a:pt x="190" y="158"/>
                    </a:lnTo>
                    <a:lnTo>
                      <a:pt x="192" y="148"/>
                    </a:lnTo>
                    <a:lnTo>
                      <a:pt x="180" y="130"/>
                    </a:lnTo>
                    <a:lnTo>
                      <a:pt x="184" y="118"/>
                    </a:lnTo>
                    <a:lnTo>
                      <a:pt x="176" y="104"/>
                    </a:lnTo>
                    <a:lnTo>
                      <a:pt x="162" y="92"/>
                    </a:lnTo>
                    <a:lnTo>
                      <a:pt x="154" y="80"/>
                    </a:lnTo>
                    <a:lnTo>
                      <a:pt x="150" y="70"/>
                    </a:lnTo>
                    <a:lnTo>
                      <a:pt x="138" y="66"/>
                    </a:lnTo>
                    <a:lnTo>
                      <a:pt x="124" y="60"/>
                    </a:lnTo>
                    <a:lnTo>
                      <a:pt x="110" y="52"/>
                    </a:lnTo>
                    <a:lnTo>
                      <a:pt x="100" y="50"/>
                    </a:lnTo>
                    <a:lnTo>
                      <a:pt x="88" y="50"/>
                    </a:lnTo>
                    <a:lnTo>
                      <a:pt x="78" y="46"/>
                    </a:lnTo>
                    <a:lnTo>
                      <a:pt x="74" y="38"/>
                    </a:lnTo>
                    <a:lnTo>
                      <a:pt x="66" y="28"/>
                    </a:lnTo>
                    <a:lnTo>
                      <a:pt x="54" y="22"/>
                    </a:lnTo>
                    <a:lnTo>
                      <a:pt x="38" y="14"/>
                    </a:lnTo>
                    <a:lnTo>
                      <a:pt x="28" y="6"/>
                    </a:lnTo>
                    <a:lnTo>
                      <a:pt x="16" y="2"/>
                    </a:lnTo>
                    <a:lnTo>
                      <a:pt x="0" y="0"/>
                    </a:lnTo>
                    <a:lnTo>
                      <a:pt x="2" y="12"/>
                    </a:lnTo>
                    <a:lnTo>
                      <a:pt x="6" y="26"/>
                    </a:lnTo>
                    <a:lnTo>
                      <a:pt x="14" y="52"/>
                    </a:lnTo>
                    <a:lnTo>
                      <a:pt x="24" y="64"/>
                    </a:lnTo>
                    <a:lnTo>
                      <a:pt x="26" y="82"/>
                    </a:lnTo>
                    <a:lnTo>
                      <a:pt x="40" y="94"/>
                    </a:lnTo>
                    <a:lnTo>
                      <a:pt x="52" y="104"/>
                    </a:lnTo>
                    <a:lnTo>
                      <a:pt x="60" y="124"/>
                    </a:lnTo>
                    <a:lnTo>
                      <a:pt x="68" y="142"/>
                    </a:lnTo>
                    <a:lnTo>
                      <a:pt x="72" y="150"/>
                    </a:lnTo>
                    <a:lnTo>
                      <a:pt x="74" y="154"/>
                    </a:lnTo>
                    <a:lnTo>
                      <a:pt x="78" y="156"/>
                    </a:lnTo>
                    <a:lnTo>
                      <a:pt x="82" y="158"/>
                    </a:lnTo>
                    <a:lnTo>
                      <a:pt x="86" y="162"/>
                    </a:lnTo>
                    <a:lnTo>
                      <a:pt x="92" y="168"/>
                    </a:lnTo>
                    <a:lnTo>
                      <a:pt x="110" y="172"/>
                    </a:lnTo>
                    <a:lnTo>
                      <a:pt x="124" y="182"/>
                    </a:lnTo>
                    <a:lnTo>
                      <a:pt x="136" y="190"/>
                    </a:lnTo>
                    <a:lnTo>
                      <a:pt x="148" y="206"/>
                    </a:lnTo>
                    <a:lnTo>
                      <a:pt x="154" y="216"/>
                    </a:lnTo>
                    <a:lnTo>
                      <a:pt x="166" y="212"/>
                    </a:lnTo>
                    <a:lnTo>
                      <a:pt x="170" y="228"/>
                    </a:lnTo>
                    <a:lnTo>
                      <a:pt x="188" y="238"/>
                    </a:lnTo>
                    <a:lnTo>
                      <a:pt x="200" y="254"/>
                    </a:lnTo>
                    <a:lnTo>
                      <a:pt x="208" y="262"/>
                    </a:lnTo>
                    <a:close/>
                  </a:path>
                </a:pathLst>
              </a:custGeom>
              <a:grpFill/>
              <a:ln w="3175">
                <a:solidFill>
                  <a:schemeClr val="tx1"/>
                </a:solidFill>
                <a:round/>
                <a:headEnd/>
                <a:tailEnd/>
              </a:ln>
            </p:spPr>
            <p:txBody>
              <a:bodyPr/>
              <a:lstStyle/>
              <a:p>
                <a:endParaRPr lang="en-US"/>
              </a:p>
            </p:txBody>
          </p:sp>
          <p:sp>
            <p:nvSpPr>
              <p:cNvPr id="130" name="Freeform 12"/>
              <p:cNvSpPr>
                <a:spLocks/>
              </p:cNvSpPr>
              <p:nvPr/>
            </p:nvSpPr>
            <p:spPr bwMode="auto">
              <a:xfrm>
                <a:off x="8264526" y="2442222"/>
                <a:ext cx="285750" cy="399816"/>
              </a:xfrm>
              <a:custGeom>
                <a:avLst/>
                <a:gdLst>
                  <a:gd name="T0" fmla="*/ 2147483647 w 180"/>
                  <a:gd name="T1" fmla="*/ 2147483647 h 252"/>
                  <a:gd name="T2" fmla="*/ 2147483647 w 180"/>
                  <a:gd name="T3" fmla="*/ 2147483647 h 252"/>
                  <a:gd name="T4" fmla="*/ 2147483647 w 180"/>
                  <a:gd name="T5" fmla="*/ 2147483647 h 252"/>
                  <a:gd name="T6" fmla="*/ 2147483647 w 180"/>
                  <a:gd name="T7" fmla="*/ 2147483647 h 252"/>
                  <a:gd name="T8" fmla="*/ 2147483647 w 180"/>
                  <a:gd name="T9" fmla="*/ 2147483647 h 252"/>
                  <a:gd name="T10" fmla="*/ 2147483647 w 180"/>
                  <a:gd name="T11" fmla="*/ 2147483647 h 252"/>
                  <a:gd name="T12" fmla="*/ 2147483647 w 180"/>
                  <a:gd name="T13" fmla="*/ 2147483647 h 252"/>
                  <a:gd name="T14" fmla="*/ 2147483647 w 180"/>
                  <a:gd name="T15" fmla="*/ 2147483647 h 252"/>
                  <a:gd name="T16" fmla="*/ 2147483647 w 180"/>
                  <a:gd name="T17" fmla="*/ 2147483647 h 252"/>
                  <a:gd name="T18" fmla="*/ 2147483647 w 180"/>
                  <a:gd name="T19" fmla="*/ 2147483647 h 252"/>
                  <a:gd name="T20" fmla="*/ 2147483647 w 180"/>
                  <a:gd name="T21" fmla="*/ 2147483647 h 252"/>
                  <a:gd name="T22" fmla="*/ 2147483647 w 180"/>
                  <a:gd name="T23" fmla="*/ 2147483647 h 252"/>
                  <a:gd name="T24" fmla="*/ 2147483647 w 180"/>
                  <a:gd name="T25" fmla="*/ 2147483647 h 252"/>
                  <a:gd name="T26" fmla="*/ 2147483647 w 180"/>
                  <a:gd name="T27" fmla="*/ 2147483647 h 252"/>
                  <a:gd name="T28" fmla="*/ 2147483647 w 180"/>
                  <a:gd name="T29" fmla="*/ 2147483647 h 252"/>
                  <a:gd name="T30" fmla="*/ 2147483647 w 180"/>
                  <a:gd name="T31" fmla="*/ 2147483647 h 252"/>
                  <a:gd name="T32" fmla="*/ 2147483647 w 180"/>
                  <a:gd name="T33" fmla="*/ 2147483647 h 252"/>
                  <a:gd name="T34" fmla="*/ 2147483647 w 180"/>
                  <a:gd name="T35" fmla="*/ 2147483647 h 252"/>
                  <a:gd name="T36" fmla="*/ 2147483647 w 180"/>
                  <a:gd name="T37" fmla="*/ 2147483647 h 252"/>
                  <a:gd name="T38" fmla="*/ 2147483647 w 180"/>
                  <a:gd name="T39" fmla="*/ 2147483647 h 252"/>
                  <a:gd name="T40" fmla="*/ 2147483647 w 180"/>
                  <a:gd name="T41" fmla="*/ 2147483647 h 252"/>
                  <a:gd name="T42" fmla="*/ 2147483647 w 180"/>
                  <a:gd name="T43" fmla="*/ 2147483647 h 252"/>
                  <a:gd name="T44" fmla="*/ 2147483647 w 180"/>
                  <a:gd name="T45" fmla="*/ 2147483647 h 252"/>
                  <a:gd name="T46" fmla="*/ 2147483647 w 180"/>
                  <a:gd name="T47" fmla="*/ 2147483647 h 252"/>
                  <a:gd name="T48" fmla="*/ 2147483647 w 180"/>
                  <a:gd name="T49" fmla="*/ 2147483647 h 252"/>
                  <a:gd name="T50" fmla="*/ 2147483647 w 180"/>
                  <a:gd name="T51" fmla="*/ 2147483647 h 252"/>
                  <a:gd name="T52" fmla="*/ 2147483647 w 180"/>
                  <a:gd name="T53" fmla="*/ 2147483647 h 252"/>
                  <a:gd name="T54" fmla="*/ 2147483647 w 180"/>
                  <a:gd name="T55" fmla="*/ 2147483647 h 252"/>
                  <a:gd name="T56" fmla="*/ 2147483647 w 180"/>
                  <a:gd name="T57" fmla="*/ 2147483647 h 252"/>
                  <a:gd name="T58" fmla="*/ 2147483647 w 180"/>
                  <a:gd name="T59" fmla="*/ 2147483647 h 252"/>
                  <a:gd name="T60" fmla="*/ 2147483647 w 180"/>
                  <a:gd name="T61" fmla="*/ 2147483647 h 252"/>
                  <a:gd name="T62" fmla="*/ 2147483647 w 180"/>
                  <a:gd name="T63" fmla="*/ 2147483647 h 252"/>
                  <a:gd name="T64" fmla="*/ 2147483647 w 180"/>
                  <a:gd name="T65" fmla="*/ 2147483647 h 252"/>
                  <a:gd name="T66" fmla="*/ 2147483647 w 180"/>
                  <a:gd name="T67" fmla="*/ 2147483647 h 252"/>
                  <a:gd name="T68" fmla="*/ 2147483647 w 180"/>
                  <a:gd name="T69" fmla="*/ 2147483647 h 252"/>
                  <a:gd name="T70" fmla="*/ 2147483647 w 180"/>
                  <a:gd name="T71" fmla="*/ 2147483647 h 252"/>
                  <a:gd name="T72" fmla="*/ 2147483647 w 180"/>
                  <a:gd name="T73" fmla="*/ 2147483647 h 252"/>
                  <a:gd name="T74" fmla="*/ 2147483647 w 180"/>
                  <a:gd name="T75" fmla="*/ 2147483647 h 252"/>
                  <a:gd name="T76" fmla="*/ 2147483647 w 180"/>
                  <a:gd name="T77" fmla="*/ 0 h 252"/>
                  <a:gd name="T78" fmla="*/ 2147483647 w 180"/>
                  <a:gd name="T79" fmla="*/ 2147483647 h 252"/>
                  <a:gd name="T80" fmla="*/ 2147483647 w 180"/>
                  <a:gd name="T81" fmla="*/ 2147483647 h 252"/>
                  <a:gd name="T82" fmla="*/ 2147483647 w 180"/>
                  <a:gd name="T83" fmla="*/ 2147483647 h 252"/>
                  <a:gd name="T84" fmla="*/ 2147483647 w 180"/>
                  <a:gd name="T85" fmla="*/ 2147483647 h 252"/>
                  <a:gd name="T86" fmla="*/ 2147483647 w 180"/>
                  <a:gd name="T87" fmla="*/ 2147483647 h 252"/>
                  <a:gd name="T88" fmla="*/ 2147483647 w 180"/>
                  <a:gd name="T89" fmla="*/ 2147483647 h 252"/>
                  <a:gd name="T90" fmla="*/ 2147483647 w 180"/>
                  <a:gd name="T91" fmla="*/ 2147483647 h 252"/>
                  <a:gd name="T92" fmla="*/ 2147483647 w 180"/>
                  <a:gd name="T93" fmla="*/ 2147483647 h 252"/>
                  <a:gd name="T94" fmla="*/ 2147483647 w 180"/>
                  <a:gd name="T95" fmla="*/ 2147483647 h 252"/>
                  <a:gd name="T96" fmla="*/ 2147483647 w 180"/>
                  <a:gd name="T97" fmla="*/ 2147483647 h 252"/>
                  <a:gd name="T98" fmla="*/ 2147483647 w 180"/>
                  <a:gd name="T99" fmla="*/ 2147483647 h 252"/>
                  <a:gd name="T100" fmla="*/ 2147483647 w 180"/>
                  <a:gd name="T101" fmla="*/ 2147483647 h 252"/>
                  <a:gd name="T102" fmla="*/ 2147483647 w 180"/>
                  <a:gd name="T103" fmla="*/ 2147483647 h 252"/>
                  <a:gd name="T104" fmla="*/ 2147483647 w 180"/>
                  <a:gd name="T105" fmla="*/ 2147483647 h 252"/>
                  <a:gd name="T106" fmla="*/ 2147483647 w 180"/>
                  <a:gd name="T107" fmla="*/ 2147483647 h 252"/>
                  <a:gd name="T108" fmla="*/ 0 w 180"/>
                  <a:gd name="T109" fmla="*/ 2147483647 h 252"/>
                  <a:gd name="T110" fmla="*/ 2147483647 w 180"/>
                  <a:gd name="T111" fmla="*/ 2147483647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252"/>
                  <a:gd name="T170" fmla="*/ 180 w 180"/>
                  <a:gd name="T171" fmla="*/ 252 h 2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252">
                    <a:moveTo>
                      <a:pt x="76" y="218"/>
                    </a:moveTo>
                    <a:lnTo>
                      <a:pt x="88" y="212"/>
                    </a:lnTo>
                    <a:lnTo>
                      <a:pt x="94" y="218"/>
                    </a:lnTo>
                    <a:lnTo>
                      <a:pt x="104" y="234"/>
                    </a:lnTo>
                    <a:lnTo>
                      <a:pt x="108" y="234"/>
                    </a:lnTo>
                    <a:lnTo>
                      <a:pt x="114" y="234"/>
                    </a:lnTo>
                    <a:lnTo>
                      <a:pt x="122" y="242"/>
                    </a:lnTo>
                    <a:lnTo>
                      <a:pt x="126" y="248"/>
                    </a:lnTo>
                    <a:lnTo>
                      <a:pt x="130" y="248"/>
                    </a:lnTo>
                    <a:lnTo>
                      <a:pt x="136" y="250"/>
                    </a:lnTo>
                    <a:lnTo>
                      <a:pt x="140" y="252"/>
                    </a:lnTo>
                    <a:lnTo>
                      <a:pt x="144" y="252"/>
                    </a:lnTo>
                    <a:lnTo>
                      <a:pt x="146" y="250"/>
                    </a:lnTo>
                    <a:lnTo>
                      <a:pt x="158" y="234"/>
                    </a:lnTo>
                    <a:lnTo>
                      <a:pt x="162" y="232"/>
                    </a:lnTo>
                    <a:lnTo>
                      <a:pt x="164" y="228"/>
                    </a:lnTo>
                    <a:lnTo>
                      <a:pt x="164" y="220"/>
                    </a:lnTo>
                    <a:lnTo>
                      <a:pt x="166" y="212"/>
                    </a:lnTo>
                    <a:lnTo>
                      <a:pt x="164" y="206"/>
                    </a:lnTo>
                    <a:lnTo>
                      <a:pt x="162" y="200"/>
                    </a:lnTo>
                    <a:lnTo>
                      <a:pt x="160" y="196"/>
                    </a:lnTo>
                    <a:lnTo>
                      <a:pt x="162" y="194"/>
                    </a:lnTo>
                    <a:lnTo>
                      <a:pt x="164" y="194"/>
                    </a:lnTo>
                    <a:lnTo>
                      <a:pt x="162" y="194"/>
                    </a:lnTo>
                    <a:lnTo>
                      <a:pt x="166" y="192"/>
                    </a:lnTo>
                    <a:lnTo>
                      <a:pt x="170" y="190"/>
                    </a:lnTo>
                    <a:lnTo>
                      <a:pt x="174" y="184"/>
                    </a:lnTo>
                    <a:lnTo>
                      <a:pt x="178" y="172"/>
                    </a:lnTo>
                    <a:lnTo>
                      <a:pt x="180" y="170"/>
                    </a:lnTo>
                    <a:lnTo>
                      <a:pt x="180" y="158"/>
                    </a:lnTo>
                    <a:lnTo>
                      <a:pt x="178" y="146"/>
                    </a:lnTo>
                    <a:lnTo>
                      <a:pt x="178" y="134"/>
                    </a:lnTo>
                    <a:lnTo>
                      <a:pt x="176" y="130"/>
                    </a:lnTo>
                    <a:lnTo>
                      <a:pt x="176" y="126"/>
                    </a:lnTo>
                    <a:lnTo>
                      <a:pt x="172" y="120"/>
                    </a:lnTo>
                    <a:lnTo>
                      <a:pt x="168" y="118"/>
                    </a:lnTo>
                    <a:lnTo>
                      <a:pt x="166" y="114"/>
                    </a:lnTo>
                    <a:lnTo>
                      <a:pt x="162" y="110"/>
                    </a:lnTo>
                    <a:lnTo>
                      <a:pt x="158" y="100"/>
                    </a:lnTo>
                    <a:lnTo>
                      <a:pt x="158" y="98"/>
                    </a:lnTo>
                    <a:lnTo>
                      <a:pt x="154" y="80"/>
                    </a:lnTo>
                    <a:lnTo>
                      <a:pt x="152" y="66"/>
                    </a:lnTo>
                    <a:lnTo>
                      <a:pt x="152" y="54"/>
                    </a:lnTo>
                    <a:lnTo>
                      <a:pt x="148" y="50"/>
                    </a:lnTo>
                    <a:lnTo>
                      <a:pt x="142" y="44"/>
                    </a:lnTo>
                    <a:lnTo>
                      <a:pt x="134" y="36"/>
                    </a:lnTo>
                    <a:lnTo>
                      <a:pt x="130" y="32"/>
                    </a:lnTo>
                    <a:lnTo>
                      <a:pt x="116" y="24"/>
                    </a:lnTo>
                    <a:lnTo>
                      <a:pt x="114" y="16"/>
                    </a:lnTo>
                    <a:lnTo>
                      <a:pt x="114" y="10"/>
                    </a:lnTo>
                    <a:lnTo>
                      <a:pt x="114" y="8"/>
                    </a:lnTo>
                    <a:lnTo>
                      <a:pt x="112" y="6"/>
                    </a:lnTo>
                    <a:lnTo>
                      <a:pt x="100" y="0"/>
                    </a:lnTo>
                    <a:lnTo>
                      <a:pt x="90" y="4"/>
                    </a:lnTo>
                    <a:lnTo>
                      <a:pt x="86" y="8"/>
                    </a:lnTo>
                    <a:lnTo>
                      <a:pt x="78" y="18"/>
                    </a:lnTo>
                    <a:lnTo>
                      <a:pt x="74" y="28"/>
                    </a:lnTo>
                    <a:lnTo>
                      <a:pt x="68" y="40"/>
                    </a:lnTo>
                    <a:lnTo>
                      <a:pt x="66" y="44"/>
                    </a:lnTo>
                    <a:lnTo>
                      <a:pt x="50" y="50"/>
                    </a:lnTo>
                    <a:lnTo>
                      <a:pt x="42" y="52"/>
                    </a:lnTo>
                    <a:lnTo>
                      <a:pt x="34" y="54"/>
                    </a:lnTo>
                    <a:lnTo>
                      <a:pt x="28" y="58"/>
                    </a:lnTo>
                    <a:lnTo>
                      <a:pt x="20" y="70"/>
                    </a:lnTo>
                    <a:lnTo>
                      <a:pt x="14" y="74"/>
                    </a:lnTo>
                    <a:lnTo>
                      <a:pt x="8" y="80"/>
                    </a:lnTo>
                    <a:lnTo>
                      <a:pt x="8" y="92"/>
                    </a:lnTo>
                    <a:lnTo>
                      <a:pt x="12" y="108"/>
                    </a:lnTo>
                    <a:lnTo>
                      <a:pt x="14" y="120"/>
                    </a:lnTo>
                    <a:lnTo>
                      <a:pt x="14" y="126"/>
                    </a:lnTo>
                    <a:lnTo>
                      <a:pt x="14" y="138"/>
                    </a:lnTo>
                    <a:lnTo>
                      <a:pt x="18" y="146"/>
                    </a:lnTo>
                    <a:lnTo>
                      <a:pt x="18" y="156"/>
                    </a:lnTo>
                    <a:lnTo>
                      <a:pt x="16" y="170"/>
                    </a:lnTo>
                    <a:lnTo>
                      <a:pt x="16" y="178"/>
                    </a:lnTo>
                    <a:lnTo>
                      <a:pt x="16" y="182"/>
                    </a:lnTo>
                    <a:lnTo>
                      <a:pt x="12" y="190"/>
                    </a:lnTo>
                    <a:lnTo>
                      <a:pt x="4" y="198"/>
                    </a:lnTo>
                    <a:lnTo>
                      <a:pt x="0" y="202"/>
                    </a:lnTo>
                    <a:lnTo>
                      <a:pt x="0" y="210"/>
                    </a:lnTo>
                    <a:lnTo>
                      <a:pt x="2" y="220"/>
                    </a:lnTo>
                    <a:lnTo>
                      <a:pt x="76" y="218"/>
                    </a:lnTo>
                    <a:close/>
                  </a:path>
                </a:pathLst>
              </a:custGeom>
              <a:grpFill/>
              <a:ln w="3175">
                <a:solidFill>
                  <a:schemeClr val="tx1"/>
                </a:solidFill>
                <a:round/>
                <a:headEnd/>
                <a:tailEnd/>
              </a:ln>
            </p:spPr>
            <p:txBody>
              <a:bodyPr/>
              <a:lstStyle/>
              <a:p>
                <a:endParaRPr lang="en-US"/>
              </a:p>
            </p:txBody>
          </p:sp>
          <p:sp>
            <p:nvSpPr>
              <p:cNvPr id="131" name="Freeform 13"/>
              <p:cNvSpPr>
                <a:spLocks/>
              </p:cNvSpPr>
              <p:nvPr/>
            </p:nvSpPr>
            <p:spPr bwMode="auto">
              <a:xfrm>
                <a:off x="8302626" y="2451742"/>
                <a:ext cx="69850" cy="38078"/>
              </a:xfrm>
              <a:custGeom>
                <a:avLst/>
                <a:gdLst>
                  <a:gd name="T0" fmla="*/ 2147483647 w 44"/>
                  <a:gd name="T1" fmla="*/ 2147483647 h 24"/>
                  <a:gd name="T2" fmla="*/ 0 w 44"/>
                  <a:gd name="T3" fmla="*/ 2147483647 h 24"/>
                  <a:gd name="T4" fmla="*/ 0 w 44"/>
                  <a:gd name="T5" fmla="*/ 2147483647 h 24"/>
                  <a:gd name="T6" fmla="*/ 0 w 44"/>
                  <a:gd name="T7" fmla="*/ 2147483647 h 24"/>
                  <a:gd name="T8" fmla="*/ 2147483647 w 44"/>
                  <a:gd name="T9" fmla="*/ 2147483647 h 24"/>
                  <a:gd name="T10" fmla="*/ 2147483647 w 44"/>
                  <a:gd name="T11" fmla="*/ 2147483647 h 24"/>
                  <a:gd name="T12" fmla="*/ 2147483647 w 44"/>
                  <a:gd name="T13" fmla="*/ 2147483647 h 24"/>
                  <a:gd name="T14" fmla="*/ 2147483647 w 44"/>
                  <a:gd name="T15" fmla="*/ 0 h 24"/>
                  <a:gd name="T16" fmla="*/ 2147483647 w 44"/>
                  <a:gd name="T17" fmla="*/ 0 h 24"/>
                  <a:gd name="T18" fmla="*/ 2147483647 w 44"/>
                  <a:gd name="T19" fmla="*/ 0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24"/>
                  <a:gd name="T59" fmla="*/ 44 w 44"/>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24">
                    <a:moveTo>
                      <a:pt x="8" y="24"/>
                    </a:moveTo>
                    <a:lnTo>
                      <a:pt x="0" y="18"/>
                    </a:lnTo>
                    <a:lnTo>
                      <a:pt x="0" y="6"/>
                    </a:lnTo>
                    <a:lnTo>
                      <a:pt x="12" y="2"/>
                    </a:lnTo>
                    <a:lnTo>
                      <a:pt x="16" y="2"/>
                    </a:lnTo>
                    <a:lnTo>
                      <a:pt x="26" y="0"/>
                    </a:lnTo>
                    <a:lnTo>
                      <a:pt x="36" y="0"/>
                    </a:lnTo>
                    <a:lnTo>
                      <a:pt x="42" y="6"/>
                    </a:lnTo>
                    <a:lnTo>
                      <a:pt x="44" y="10"/>
                    </a:lnTo>
                    <a:lnTo>
                      <a:pt x="44" y="14"/>
                    </a:lnTo>
                    <a:lnTo>
                      <a:pt x="42" y="16"/>
                    </a:lnTo>
                    <a:lnTo>
                      <a:pt x="38" y="18"/>
                    </a:lnTo>
                    <a:lnTo>
                      <a:pt x="26" y="18"/>
                    </a:lnTo>
                    <a:lnTo>
                      <a:pt x="16" y="22"/>
                    </a:lnTo>
                    <a:lnTo>
                      <a:pt x="8" y="24"/>
                    </a:lnTo>
                    <a:close/>
                  </a:path>
                </a:pathLst>
              </a:custGeom>
              <a:grpFill/>
              <a:ln w="3175">
                <a:solidFill>
                  <a:schemeClr val="tx1"/>
                </a:solidFill>
                <a:round/>
                <a:headEnd/>
                <a:tailEnd/>
              </a:ln>
            </p:spPr>
            <p:txBody>
              <a:bodyPr/>
              <a:lstStyle/>
              <a:p>
                <a:endParaRPr lang="en-US"/>
              </a:p>
            </p:txBody>
          </p:sp>
          <p:sp>
            <p:nvSpPr>
              <p:cNvPr id="132" name="Freeform 14"/>
              <p:cNvSpPr>
                <a:spLocks/>
              </p:cNvSpPr>
              <p:nvPr/>
            </p:nvSpPr>
            <p:spPr bwMode="auto">
              <a:xfrm>
                <a:off x="7861301" y="2442222"/>
                <a:ext cx="393700" cy="472799"/>
              </a:xfrm>
              <a:custGeom>
                <a:avLst/>
                <a:gdLst>
                  <a:gd name="T0" fmla="*/ 2147483647 w 248"/>
                  <a:gd name="T1" fmla="*/ 2147483647 h 298"/>
                  <a:gd name="T2" fmla="*/ 2147483647 w 248"/>
                  <a:gd name="T3" fmla="*/ 2147483647 h 298"/>
                  <a:gd name="T4" fmla="*/ 2147483647 w 248"/>
                  <a:gd name="T5" fmla="*/ 2147483647 h 298"/>
                  <a:gd name="T6" fmla="*/ 2147483647 w 248"/>
                  <a:gd name="T7" fmla="*/ 2147483647 h 298"/>
                  <a:gd name="T8" fmla="*/ 2147483647 w 248"/>
                  <a:gd name="T9" fmla="*/ 2147483647 h 298"/>
                  <a:gd name="T10" fmla="*/ 2147483647 w 248"/>
                  <a:gd name="T11" fmla="*/ 2147483647 h 298"/>
                  <a:gd name="T12" fmla="*/ 2147483647 w 248"/>
                  <a:gd name="T13" fmla="*/ 2147483647 h 298"/>
                  <a:gd name="T14" fmla="*/ 2147483647 w 248"/>
                  <a:gd name="T15" fmla="*/ 2147483647 h 298"/>
                  <a:gd name="T16" fmla="*/ 2147483647 w 248"/>
                  <a:gd name="T17" fmla="*/ 2147483647 h 298"/>
                  <a:gd name="T18" fmla="*/ 2147483647 w 248"/>
                  <a:gd name="T19" fmla="*/ 2147483647 h 298"/>
                  <a:gd name="T20" fmla="*/ 2147483647 w 248"/>
                  <a:gd name="T21" fmla="*/ 2147483647 h 298"/>
                  <a:gd name="T22" fmla="*/ 2147483647 w 248"/>
                  <a:gd name="T23" fmla="*/ 2147483647 h 298"/>
                  <a:gd name="T24" fmla="*/ 2147483647 w 248"/>
                  <a:gd name="T25" fmla="*/ 2147483647 h 298"/>
                  <a:gd name="T26" fmla="*/ 2147483647 w 248"/>
                  <a:gd name="T27" fmla="*/ 2147483647 h 298"/>
                  <a:gd name="T28" fmla="*/ 2147483647 w 248"/>
                  <a:gd name="T29" fmla="*/ 2147483647 h 298"/>
                  <a:gd name="T30" fmla="*/ 2147483647 w 248"/>
                  <a:gd name="T31" fmla="*/ 2147483647 h 298"/>
                  <a:gd name="T32" fmla="*/ 2147483647 w 248"/>
                  <a:gd name="T33" fmla="*/ 2147483647 h 298"/>
                  <a:gd name="T34" fmla="*/ 2147483647 w 248"/>
                  <a:gd name="T35" fmla="*/ 2147483647 h 298"/>
                  <a:gd name="T36" fmla="*/ 2147483647 w 248"/>
                  <a:gd name="T37" fmla="*/ 2147483647 h 298"/>
                  <a:gd name="T38" fmla="*/ 2147483647 w 248"/>
                  <a:gd name="T39" fmla="*/ 2147483647 h 298"/>
                  <a:gd name="T40" fmla="*/ 2147483647 w 248"/>
                  <a:gd name="T41" fmla="*/ 2147483647 h 298"/>
                  <a:gd name="T42" fmla="*/ 2147483647 w 248"/>
                  <a:gd name="T43" fmla="*/ 2147483647 h 298"/>
                  <a:gd name="T44" fmla="*/ 2147483647 w 248"/>
                  <a:gd name="T45" fmla="*/ 2147483647 h 298"/>
                  <a:gd name="T46" fmla="*/ 2147483647 w 248"/>
                  <a:gd name="T47" fmla="*/ 2147483647 h 298"/>
                  <a:gd name="T48" fmla="*/ 2147483647 w 248"/>
                  <a:gd name="T49" fmla="*/ 2147483647 h 298"/>
                  <a:gd name="T50" fmla="*/ 2147483647 w 248"/>
                  <a:gd name="T51" fmla="*/ 2147483647 h 298"/>
                  <a:gd name="T52" fmla="*/ 2147483647 w 248"/>
                  <a:gd name="T53" fmla="*/ 2147483647 h 298"/>
                  <a:gd name="T54" fmla="*/ 2147483647 w 248"/>
                  <a:gd name="T55" fmla="*/ 2147483647 h 298"/>
                  <a:gd name="T56" fmla="*/ 2147483647 w 248"/>
                  <a:gd name="T57" fmla="*/ 2147483647 h 298"/>
                  <a:gd name="T58" fmla="*/ 2147483647 w 248"/>
                  <a:gd name="T59" fmla="*/ 2147483647 h 298"/>
                  <a:gd name="T60" fmla="*/ 2147483647 w 248"/>
                  <a:gd name="T61" fmla="*/ 2147483647 h 298"/>
                  <a:gd name="T62" fmla="*/ 2147483647 w 248"/>
                  <a:gd name="T63" fmla="*/ 2147483647 h 298"/>
                  <a:gd name="T64" fmla="*/ 2147483647 w 248"/>
                  <a:gd name="T65" fmla="*/ 2147483647 h 298"/>
                  <a:gd name="T66" fmla="*/ 2147483647 w 248"/>
                  <a:gd name="T67" fmla="*/ 2147483647 h 298"/>
                  <a:gd name="T68" fmla="*/ 2147483647 w 248"/>
                  <a:gd name="T69" fmla="*/ 2147483647 h 298"/>
                  <a:gd name="T70" fmla="*/ 2147483647 w 248"/>
                  <a:gd name="T71" fmla="*/ 2147483647 h 298"/>
                  <a:gd name="T72" fmla="*/ 2147483647 w 248"/>
                  <a:gd name="T73" fmla="*/ 2147483647 h 298"/>
                  <a:gd name="T74" fmla="*/ 2147483647 w 248"/>
                  <a:gd name="T75" fmla="*/ 2147483647 h 298"/>
                  <a:gd name="T76" fmla="*/ 2147483647 w 248"/>
                  <a:gd name="T77" fmla="*/ 2147483647 h 298"/>
                  <a:gd name="T78" fmla="*/ 2147483647 w 248"/>
                  <a:gd name="T79" fmla="*/ 2147483647 h 298"/>
                  <a:gd name="T80" fmla="*/ 2147483647 w 248"/>
                  <a:gd name="T81" fmla="*/ 2147483647 h 298"/>
                  <a:gd name="T82" fmla="*/ 2147483647 w 248"/>
                  <a:gd name="T83" fmla="*/ 2147483647 h 298"/>
                  <a:gd name="T84" fmla="*/ 2147483647 w 248"/>
                  <a:gd name="T85" fmla="*/ 2147483647 h 298"/>
                  <a:gd name="T86" fmla="*/ 2147483647 w 248"/>
                  <a:gd name="T87" fmla="*/ 2147483647 h 298"/>
                  <a:gd name="T88" fmla="*/ 2147483647 w 248"/>
                  <a:gd name="T89" fmla="*/ 2147483647 h 298"/>
                  <a:gd name="T90" fmla="*/ 2147483647 w 248"/>
                  <a:gd name="T91" fmla="*/ 2147483647 h 298"/>
                  <a:gd name="T92" fmla="*/ 2147483647 w 248"/>
                  <a:gd name="T93" fmla="*/ 2147483647 h 298"/>
                  <a:gd name="T94" fmla="*/ 2147483647 w 248"/>
                  <a:gd name="T95" fmla="*/ 2147483647 h 298"/>
                  <a:gd name="T96" fmla="*/ 2147483647 w 248"/>
                  <a:gd name="T97" fmla="*/ 2147483647 h 298"/>
                  <a:gd name="T98" fmla="*/ 2147483647 w 248"/>
                  <a:gd name="T99" fmla="*/ 2147483647 h 298"/>
                  <a:gd name="T100" fmla="*/ 2147483647 w 248"/>
                  <a:gd name="T101" fmla="*/ 2147483647 h 298"/>
                  <a:gd name="T102" fmla="*/ 2147483647 w 248"/>
                  <a:gd name="T103" fmla="*/ 2147483647 h 298"/>
                  <a:gd name="T104" fmla="*/ 2147483647 w 248"/>
                  <a:gd name="T105" fmla="*/ 2147483647 h 298"/>
                  <a:gd name="T106" fmla="*/ 2147483647 w 248"/>
                  <a:gd name="T107" fmla="*/ 2147483647 h 298"/>
                  <a:gd name="T108" fmla="*/ 2147483647 w 248"/>
                  <a:gd name="T109" fmla="*/ 2147483647 h 298"/>
                  <a:gd name="T110" fmla="*/ 2147483647 w 248"/>
                  <a:gd name="T111" fmla="*/ 2147483647 h 298"/>
                  <a:gd name="T112" fmla="*/ 2147483647 w 248"/>
                  <a:gd name="T113" fmla="*/ 2147483647 h 298"/>
                  <a:gd name="T114" fmla="*/ 2147483647 w 248"/>
                  <a:gd name="T115" fmla="*/ 2147483647 h 298"/>
                  <a:gd name="T116" fmla="*/ 2147483647 w 248"/>
                  <a:gd name="T117" fmla="*/ 2147483647 h 298"/>
                  <a:gd name="T118" fmla="*/ 2147483647 w 248"/>
                  <a:gd name="T119" fmla="*/ 2147483647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8"/>
                  <a:gd name="T181" fmla="*/ 0 h 298"/>
                  <a:gd name="T182" fmla="*/ 248 w 248"/>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8" h="298">
                    <a:moveTo>
                      <a:pt x="214" y="226"/>
                    </a:moveTo>
                    <a:lnTo>
                      <a:pt x="218" y="212"/>
                    </a:lnTo>
                    <a:lnTo>
                      <a:pt x="226" y="208"/>
                    </a:lnTo>
                    <a:lnTo>
                      <a:pt x="240" y="202"/>
                    </a:lnTo>
                    <a:lnTo>
                      <a:pt x="244" y="192"/>
                    </a:lnTo>
                    <a:lnTo>
                      <a:pt x="242" y="186"/>
                    </a:lnTo>
                    <a:lnTo>
                      <a:pt x="238" y="174"/>
                    </a:lnTo>
                    <a:lnTo>
                      <a:pt x="238" y="170"/>
                    </a:lnTo>
                    <a:lnTo>
                      <a:pt x="234" y="156"/>
                    </a:lnTo>
                    <a:lnTo>
                      <a:pt x="230" y="148"/>
                    </a:lnTo>
                    <a:lnTo>
                      <a:pt x="228" y="146"/>
                    </a:lnTo>
                    <a:lnTo>
                      <a:pt x="228" y="140"/>
                    </a:lnTo>
                    <a:lnTo>
                      <a:pt x="230" y="142"/>
                    </a:lnTo>
                    <a:lnTo>
                      <a:pt x="218" y="120"/>
                    </a:lnTo>
                    <a:lnTo>
                      <a:pt x="218" y="114"/>
                    </a:lnTo>
                    <a:lnTo>
                      <a:pt x="222" y="92"/>
                    </a:lnTo>
                    <a:lnTo>
                      <a:pt x="228" y="82"/>
                    </a:lnTo>
                    <a:lnTo>
                      <a:pt x="234" y="74"/>
                    </a:lnTo>
                    <a:lnTo>
                      <a:pt x="244" y="62"/>
                    </a:lnTo>
                    <a:lnTo>
                      <a:pt x="248" y="54"/>
                    </a:lnTo>
                    <a:lnTo>
                      <a:pt x="248" y="50"/>
                    </a:lnTo>
                    <a:lnTo>
                      <a:pt x="236" y="52"/>
                    </a:lnTo>
                    <a:lnTo>
                      <a:pt x="236" y="56"/>
                    </a:lnTo>
                    <a:lnTo>
                      <a:pt x="234" y="58"/>
                    </a:lnTo>
                    <a:lnTo>
                      <a:pt x="230" y="54"/>
                    </a:lnTo>
                    <a:lnTo>
                      <a:pt x="226" y="48"/>
                    </a:lnTo>
                    <a:lnTo>
                      <a:pt x="224" y="46"/>
                    </a:lnTo>
                    <a:lnTo>
                      <a:pt x="224" y="40"/>
                    </a:lnTo>
                    <a:lnTo>
                      <a:pt x="234" y="32"/>
                    </a:lnTo>
                    <a:lnTo>
                      <a:pt x="238" y="28"/>
                    </a:lnTo>
                    <a:lnTo>
                      <a:pt x="240" y="22"/>
                    </a:lnTo>
                    <a:lnTo>
                      <a:pt x="236" y="12"/>
                    </a:lnTo>
                    <a:lnTo>
                      <a:pt x="222" y="2"/>
                    </a:lnTo>
                    <a:lnTo>
                      <a:pt x="194" y="0"/>
                    </a:lnTo>
                    <a:lnTo>
                      <a:pt x="150" y="2"/>
                    </a:lnTo>
                    <a:lnTo>
                      <a:pt x="114" y="6"/>
                    </a:lnTo>
                    <a:lnTo>
                      <a:pt x="102" y="10"/>
                    </a:lnTo>
                    <a:lnTo>
                      <a:pt x="88" y="16"/>
                    </a:lnTo>
                    <a:lnTo>
                      <a:pt x="86" y="18"/>
                    </a:lnTo>
                    <a:lnTo>
                      <a:pt x="82" y="24"/>
                    </a:lnTo>
                    <a:lnTo>
                      <a:pt x="80" y="32"/>
                    </a:lnTo>
                    <a:lnTo>
                      <a:pt x="78" y="54"/>
                    </a:lnTo>
                    <a:lnTo>
                      <a:pt x="60" y="56"/>
                    </a:lnTo>
                    <a:lnTo>
                      <a:pt x="40" y="44"/>
                    </a:lnTo>
                    <a:lnTo>
                      <a:pt x="32" y="50"/>
                    </a:lnTo>
                    <a:lnTo>
                      <a:pt x="32" y="70"/>
                    </a:lnTo>
                    <a:lnTo>
                      <a:pt x="34" y="88"/>
                    </a:lnTo>
                    <a:lnTo>
                      <a:pt x="32" y="108"/>
                    </a:lnTo>
                    <a:lnTo>
                      <a:pt x="24" y="124"/>
                    </a:lnTo>
                    <a:lnTo>
                      <a:pt x="14" y="136"/>
                    </a:lnTo>
                    <a:lnTo>
                      <a:pt x="6" y="152"/>
                    </a:lnTo>
                    <a:lnTo>
                      <a:pt x="8" y="168"/>
                    </a:lnTo>
                    <a:lnTo>
                      <a:pt x="2" y="188"/>
                    </a:lnTo>
                    <a:lnTo>
                      <a:pt x="0" y="208"/>
                    </a:lnTo>
                    <a:lnTo>
                      <a:pt x="50" y="212"/>
                    </a:lnTo>
                    <a:lnTo>
                      <a:pt x="52" y="224"/>
                    </a:lnTo>
                    <a:lnTo>
                      <a:pt x="56" y="228"/>
                    </a:lnTo>
                    <a:lnTo>
                      <a:pt x="60" y="232"/>
                    </a:lnTo>
                    <a:lnTo>
                      <a:pt x="62" y="234"/>
                    </a:lnTo>
                    <a:lnTo>
                      <a:pt x="70" y="246"/>
                    </a:lnTo>
                    <a:lnTo>
                      <a:pt x="78" y="260"/>
                    </a:lnTo>
                    <a:lnTo>
                      <a:pt x="78" y="264"/>
                    </a:lnTo>
                    <a:lnTo>
                      <a:pt x="78" y="272"/>
                    </a:lnTo>
                    <a:lnTo>
                      <a:pt x="76" y="282"/>
                    </a:lnTo>
                    <a:lnTo>
                      <a:pt x="80" y="286"/>
                    </a:lnTo>
                    <a:lnTo>
                      <a:pt x="82" y="290"/>
                    </a:lnTo>
                    <a:lnTo>
                      <a:pt x="86" y="292"/>
                    </a:lnTo>
                    <a:lnTo>
                      <a:pt x="104" y="296"/>
                    </a:lnTo>
                    <a:lnTo>
                      <a:pt x="110" y="298"/>
                    </a:lnTo>
                    <a:lnTo>
                      <a:pt x="122" y="298"/>
                    </a:lnTo>
                    <a:lnTo>
                      <a:pt x="130" y="296"/>
                    </a:lnTo>
                    <a:lnTo>
                      <a:pt x="136" y="294"/>
                    </a:lnTo>
                    <a:lnTo>
                      <a:pt x="146" y="288"/>
                    </a:lnTo>
                    <a:lnTo>
                      <a:pt x="150" y="284"/>
                    </a:lnTo>
                    <a:lnTo>
                      <a:pt x="152" y="282"/>
                    </a:lnTo>
                    <a:lnTo>
                      <a:pt x="156" y="278"/>
                    </a:lnTo>
                    <a:lnTo>
                      <a:pt x="160" y="268"/>
                    </a:lnTo>
                    <a:lnTo>
                      <a:pt x="160" y="270"/>
                    </a:lnTo>
                    <a:lnTo>
                      <a:pt x="160" y="264"/>
                    </a:lnTo>
                    <a:lnTo>
                      <a:pt x="158" y="246"/>
                    </a:lnTo>
                    <a:lnTo>
                      <a:pt x="154" y="238"/>
                    </a:lnTo>
                    <a:lnTo>
                      <a:pt x="152" y="228"/>
                    </a:lnTo>
                    <a:lnTo>
                      <a:pt x="150" y="218"/>
                    </a:lnTo>
                    <a:lnTo>
                      <a:pt x="150" y="214"/>
                    </a:lnTo>
                    <a:lnTo>
                      <a:pt x="160" y="210"/>
                    </a:lnTo>
                    <a:lnTo>
                      <a:pt x="168" y="206"/>
                    </a:lnTo>
                    <a:lnTo>
                      <a:pt x="178" y="206"/>
                    </a:lnTo>
                    <a:lnTo>
                      <a:pt x="182" y="204"/>
                    </a:lnTo>
                    <a:lnTo>
                      <a:pt x="184" y="206"/>
                    </a:lnTo>
                    <a:lnTo>
                      <a:pt x="186" y="208"/>
                    </a:lnTo>
                    <a:lnTo>
                      <a:pt x="196" y="218"/>
                    </a:lnTo>
                    <a:lnTo>
                      <a:pt x="208" y="226"/>
                    </a:lnTo>
                    <a:lnTo>
                      <a:pt x="214" y="230"/>
                    </a:lnTo>
                    <a:lnTo>
                      <a:pt x="214" y="226"/>
                    </a:lnTo>
                    <a:close/>
                  </a:path>
                </a:pathLst>
              </a:custGeom>
              <a:grpFill/>
              <a:ln w="3175">
                <a:solidFill>
                  <a:schemeClr val="tx1"/>
                </a:solidFill>
                <a:round/>
                <a:headEnd/>
                <a:tailEnd/>
              </a:ln>
            </p:spPr>
            <p:txBody>
              <a:bodyPr/>
              <a:lstStyle/>
              <a:p>
                <a:endParaRPr lang="en-US"/>
              </a:p>
            </p:txBody>
          </p:sp>
          <p:sp>
            <p:nvSpPr>
              <p:cNvPr id="133" name="Freeform 15"/>
              <p:cNvSpPr>
                <a:spLocks/>
              </p:cNvSpPr>
              <p:nvPr/>
            </p:nvSpPr>
            <p:spPr bwMode="auto">
              <a:xfrm>
                <a:off x="7677151" y="1988462"/>
                <a:ext cx="381000" cy="377604"/>
              </a:xfrm>
              <a:custGeom>
                <a:avLst/>
                <a:gdLst>
                  <a:gd name="T0" fmla="*/ 2147483647 w 240"/>
                  <a:gd name="T1" fmla="*/ 2147483647 h 238"/>
                  <a:gd name="T2" fmla="*/ 2147483647 w 240"/>
                  <a:gd name="T3" fmla="*/ 2147483647 h 238"/>
                  <a:gd name="T4" fmla="*/ 0 w 240"/>
                  <a:gd name="T5" fmla="*/ 2147483647 h 238"/>
                  <a:gd name="T6" fmla="*/ 2147483647 w 240"/>
                  <a:gd name="T7" fmla="*/ 2147483647 h 238"/>
                  <a:gd name="T8" fmla="*/ 2147483647 w 240"/>
                  <a:gd name="T9" fmla="*/ 2147483647 h 238"/>
                  <a:gd name="T10" fmla="*/ 2147483647 w 240"/>
                  <a:gd name="T11" fmla="*/ 2147483647 h 238"/>
                  <a:gd name="T12" fmla="*/ 2147483647 w 240"/>
                  <a:gd name="T13" fmla="*/ 2147483647 h 238"/>
                  <a:gd name="T14" fmla="*/ 2147483647 w 240"/>
                  <a:gd name="T15" fmla="*/ 2147483647 h 238"/>
                  <a:gd name="T16" fmla="*/ 2147483647 w 240"/>
                  <a:gd name="T17" fmla="*/ 2147483647 h 238"/>
                  <a:gd name="T18" fmla="*/ 2147483647 w 240"/>
                  <a:gd name="T19" fmla="*/ 2147483647 h 238"/>
                  <a:gd name="T20" fmla="*/ 2147483647 w 240"/>
                  <a:gd name="T21" fmla="*/ 2147483647 h 238"/>
                  <a:gd name="T22" fmla="*/ 2147483647 w 240"/>
                  <a:gd name="T23" fmla="*/ 2147483647 h 238"/>
                  <a:gd name="T24" fmla="*/ 2147483647 w 240"/>
                  <a:gd name="T25" fmla="*/ 2147483647 h 238"/>
                  <a:gd name="T26" fmla="*/ 2147483647 w 240"/>
                  <a:gd name="T27" fmla="*/ 2147483647 h 238"/>
                  <a:gd name="T28" fmla="*/ 2147483647 w 240"/>
                  <a:gd name="T29" fmla="*/ 2147483647 h 238"/>
                  <a:gd name="T30" fmla="*/ 2147483647 w 240"/>
                  <a:gd name="T31" fmla="*/ 2147483647 h 238"/>
                  <a:gd name="T32" fmla="*/ 2147483647 w 240"/>
                  <a:gd name="T33" fmla="*/ 2147483647 h 238"/>
                  <a:gd name="T34" fmla="*/ 2147483647 w 240"/>
                  <a:gd name="T35" fmla="*/ 2147483647 h 238"/>
                  <a:gd name="T36" fmla="*/ 2147483647 w 240"/>
                  <a:gd name="T37" fmla="*/ 2147483647 h 238"/>
                  <a:gd name="T38" fmla="*/ 2147483647 w 240"/>
                  <a:gd name="T39" fmla="*/ 2147483647 h 238"/>
                  <a:gd name="T40" fmla="*/ 2147483647 w 240"/>
                  <a:gd name="T41" fmla="*/ 2147483647 h 238"/>
                  <a:gd name="T42" fmla="*/ 2147483647 w 240"/>
                  <a:gd name="T43" fmla="*/ 2147483647 h 238"/>
                  <a:gd name="T44" fmla="*/ 2147483647 w 240"/>
                  <a:gd name="T45" fmla="*/ 2147483647 h 238"/>
                  <a:gd name="T46" fmla="*/ 2147483647 w 240"/>
                  <a:gd name="T47" fmla="*/ 2147483647 h 238"/>
                  <a:gd name="T48" fmla="*/ 2147483647 w 240"/>
                  <a:gd name="T49" fmla="*/ 2147483647 h 238"/>
                  <a:gd name="T50" fmla="*/ 2147483647 w 240"/>
                  <a:gd name="T51" fmla="*/ 2147483647 h 238"/>
                  <a:gd name="T52" fmla="*/ 2147483647 w 240"/>
                  <a:gd name="T53" fmla="*/ 2147483647 h 238"/>
                  <a:gd name="T54" fmla="*/ 2147483647 w 240"/>
                  <a:gd name="T55" fmla="*/ 2147483647 h 238"/>
                  <a:gd name="T56" fmla="*/ 2147483647 w 240"/>
                  <a:gd name="T57" fmla="*/ 2147483647 h 238"/>
                  <a:gd name="T58" fmla="*/ 2147483647 w 240"/>
                  <a:gd name="T59" fmla="*/ 2147483647 h 238"/>
                  <a:gd name="T60" fmla="*/ 2147483647 w 240"/>
                  <a:gd name="T61" fmla="*/ 2147483647 h 238"/>
                  <a:gd name="T62" fmla="*/ 2147483647 w 240"/>
                  <a:gd name="T63" fmla="*/ 2147483647 h 238"/>
                  <a:gd name="T64" fmla="*/ 2147483647 w 240"/>
                  <a:gd name="T65" fmla="*/ 2147483647 h 238"/>
                  <a:gd name="T66" fmla="*/ 2147483647 w 240"/>
                  <a:gd name="T67" fmla="*/ 2147483647 h 238"/>
                  <a:gd name="T68" fmla="*/ 2147483647 w 240"/>
                  <a:gd name="T69" fmla="*/ 2147483647 h 238"/>
                  <a:gd name="T70" fmla="*/ 2147483647 w 240"/>
                  <a:gd name="T71" fmla="*/ 2147483647 h 238"/>
                  <a:gd name="T72" fmla="*/ 2147483647 w 240"/>
                  <a:gd name="T73" fmla="*/ 2147483647 h 238"/>
                  <a:gd name="T74" fmla="*/ 2147483647 w 240"/>
                  <a:gd name="T75" fmla="*/ 2147483647 h 238"/>
                  <a:gd name="T76" fmla="*/ 2147483647 w 240"/>
                  <a:gd name="T77" fmla="*/ 2147483647 h 238"/>
                  <a:gd name="T78" fmla="*/ 2147483647 w 240"/>
                  <a:gd name="T79" fmla="*/ 2147483647 h 238"/>
                  <a:gd name="T80" fmla="*/ 2147483647 w 240"/>
                  <a:gd name="T81" fmla="*/ 2147483647 h 238"/>
                  <a:gd name="T82" fmla="*/ 2147483647 w 240"/>
                  <a:gd name="T83" fmla="*/ 2147483647 h 238"/>
                  <a:gd name="T84" fmla="*/ 2147483647 w 240"/>
                  <a:gd name="T85" fmla="*/ 2147483647 h 238"/>
                  <a:gd name="T86" fmla="*/ 2147483647 w 240"/>
                  <a:gd name="T87" fmla="*/ 2147483647 h 238"/>
                  <a:gd name="T88" fmla="*/ 2147483647 w 240"/>
                  <a:gd name="T89" fmla="*/ 2147483647 h 238"/>
                  <a:gd name="T90" fmla="*/ 2147483647 w 240"/>
                  <a:gd name="T91" fmla="*/ 2147483647 h 238"/>
                  <a:gd name="T92" fmla="*/ 2147483647 w 240"/>
                  <a:gd name="T93" fmla="*/ 2147483647 h 238"/>
                  <a:gd name="T94" fmla="*/ 2147483647 w 240"/>
                  <a:gd name="T95" fmla="*/ 2147483647 h 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38"/>
                  <a:gd name="T146" fmla="*/ 240 w 240"/>
                  <a:gd name="T147" fmla="*/ 238 h 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38">
                    <a:moveTo>
                      <a:pt x="16" y="26"/>
                    </a:moveTo>
                    <a:lnTo>
                      <a:pt x="14" y="44"/>
                    </a:lnTo>
                    <a:lnTo>
                      <a:pt x="14" y="74"/>
                    </a:lnTo>
                    <a:lnTo>
                      <a:pt x="10" y="86"/>
                    </a:lnTo>
                    <a:lnTo>
                      <a:pt x="6" y="96"/>
                    </a:lnTo>
                    <a:lnTo>
                      <a:pt x="0" y="108"/>
                    </a:lnTo>
                    <a:lnTo>
                      <a:pt x="0" y="114"/>
                    </a:lnTo>
                    <a:lnTo>
                      <a:pt x="0" y="124"/>
                    </a:lnTo>
                    <a:lnTo>
                      <a:pt x="2" y="130"/>
                    </a:lnTo>
                    <a:lnTo>
                      <a:pt x="4" y="138"/>
                    </a:lnTo>
                    <a:lnTo>
                      <a:pt x="4" y="142"/>
                    </a:lnTo>
                    <a:lnTo>
                      <a:pt x="6" y="154"/>
                    </a:lnTo>
                    <a:lnTo>
                      <a:pt x="6" y="164"/>
                    </a:lnTo>
                    <a:lnTo>
                      <a:pt x="6" y="176"/>
                    </a:lnTo>
                    <a:lnTo>
                      <a:pt x="6" y="180"/>
                    </a:lnTo>
                    <a:lnTo>
                      <a:pt x="6" y="188"/>
                    </a:lnTo>
                    <a:lnTo>
                      <a:pt x="8" y="192"/>
                    </a:lnTo>
                    <a:lnTo>
                      <a:pt x="16" y="196"/>
                    </a:lnTo>
                    <a:lnTo>
                      <a:pt x="30" y="204"/>
                    </a:lnTo>
                    <a:lnTo>
                      <a:pt x="48" y="216"/>
                    </a:lnTo>
                    <a:lnTo>
                      <a:pt x="54" y="218"/>
                    </a:lnTo>
                    <a:lnTo>
                      <a:pt x="62" y="218"/>
                    </a:lnTo>
                    <a:lnTo>
                      <a:pt x="64" y="220"/>
                    </a:lnTo>
                    <a:lnTo>
                      <a:pt x="66" y="220"/>
                    </a:lnTo>
                    <a:lnTo>
                      <a:pt x="68" y="220"/>
                    </a:lnTo>
                    <a:lnTo>
                      <a:pt x="74" y="224"/>
                    </a:lnTo>
                    <a:lnTo>
                      <a:pt x="88" y="232"/>
                    </a:lnTo>
                    <a:lnTo>
                      <a:pt x="94" y="234"/>
                    </a:lnTo>
                    <a:lnTo>
                      <a:pt x="102" y="236"/>
                    </a:lnTo>
                    <a:lnTo>
                      <a:pt x="114" y="238"/>
                    </a:lnTo>
                    <a:lnTo>
                      <a:pt x="128" y="228"/>
                    </a:lnTo>
                    <a:lnTo>
                      <a:pt x="140" y="230"/>
                    </a:lnTo>
                    <a:lnTo>
                      <a:pt x="156" y="232"/>
                    </a:lnTo>
                    <a:lnTo>
                      <a:pt x="168" y="220"/>
                    </a:lnTo>
                    <a:lnTo>
                      <a:pt x="172" y="206"/>
                    </a:lnTo>
                    <a:lnTo>
                      <a:pt x="166" y="202"/>
                    </a:lnTo>
                    <a:lnTo>
                      <a:pt x="162" y="200"/>
                    </a:lnTo>
                    <a:lnTo>
                      <a:pt x="158" y="198"/>
                    </a:lnTo>
                    <a:lnTo>
                      <a:pt x="154" y="196"/>
                    </a:lnTo>
                    <a:lnTo>
                      <a:pt x="144" y="190"/>
                    </a:lnTo>
                    <a:lnTo>
                      <a:pt x="136" y="184"/>
                    </a:lnTo>
                    <a:lnTo>
                      <a:pt x="132" y="182"/>
                    </a:lnTo>
                    <a:lnTo>
                      <a:pt x="130" y="180"/>
                    </a:lnTo>
                    <a:lnTo>
                      <a:pt x="128" y="178"/>
                    </a:lnTo>
                    <a:lnTo>
                      <a:pt x="124" y="176"/>
                    </a:lnTo>
                    <a:lnTo>
                      <a:pt x="118" y="174"/>
                    </a:lnTo>
                    <a:lnTo>
                      <a:pt x="114" y="176"/>
                    </a:lnTo>
                    <a:lnTo>
                      <a:pt x="112" y="176"/>
                    </a:lnTo>
                    <a:lnTo>
                      <a:pt x="108" y="174"/>
                    </a:lnTo>
                    <a:lnTo>
                      <a:pt x="98" y="168"/>
                    </a:lnTo>
                    <a:lnTo>
                      <a:pt x="94" y="166"/>
                    </a:lnTo>
                    <a:lnTo>
                      <a:pt x="86" y="152"/>
                    </a:lnTo>
                    <a:lnTo>
                      <a:pt x="84" y="148"/>
                    </a:lnTo>
                    <a:lnTo>
                      <a:pt x="98" y="144"/>
                    </a:lnTo>
                    <a:lnTo>
                      <a:pt x="102" y="142"/>
                    </a:lnTo>
                    <a:lnTo>
                      <a:pt x="112" y="150"/>
                    </a:lnTo>
                    <a:lnTo>
                      <a:pt x="122" y="158"/>
                    </a:lnTo>
                    <a:lnTo>
                      <a:pt x="132" y="166"/>
                    </a:lnTo>
                    <a:lnTo>
                      <a:pt x="134" y="168"/>
                    </a:lnTo>
                    <a:lnTo>
                      <a:pt x="142" y="170"/>
                    </a:lnTo>
                    <a:lnTo>
                      <a:pt x="150" y="172"/>
                    </a:lnTo>
                    <a:lnTo>
                      <a:pt x="154" y="172"/>
                    </a:lnTo>
                    <a:lnTo>
                      <a:pt x="162" y="182"/>
                    </a:lnTo>
                    <a:lnTo>
                      <a:pt x="166" y="184"/>
                    </a:lnTo>
                    <a:lnTo>
                      <a:pt x="176" y="192"/>
                    </a:lnTo>
                    <a:lnTo>
                      <a:pt x="186" y="196"/>
                    </a:lnTo>
                    <a:lnTo>
                      <a:pt x="194" y="200"/>
                    </a:lnTo>
                    <a:lnTo>
                      <a:pt x="204" y="208"/>
                    </a:lnTo>
                    <a:lnTo>
                      <a:pt x="214" y="214"/>
                    </a:lnTo>
                    <a:lnTo>
                      <a:pt x="226" y="220"/>
                    </a:lnTo>
                    <a:lnTo>
                      <a:pt x="230" y="220"/>
                    </a:lnTo>
                    <a:lnTo>
                      <a:pt x="234" y="218"/>
                    </a:lnTo>
                    <a:lnTo>
                      <a:pt x="236" y="216"/>
                    </a:lnTo>
                    <a:lnTo>
                      <a:pt x="238" y="206"/>
                    </a:lnTo>
                    <a:lnTo>
                      <a:pt x="240" y="204"/>
                    </a:lnTo>
                    <a:lnTo>
                      <a:pt x="240" y="200"/>
                    </a:lnTo>
                    <a:lnTo>
                      <a:pt x="238" y="198"/>
                    </a:lnTo>
                    <a:lnTo>
                      <a:pt x="232" y="192"/>
                    </a:lnTo>
                    <a:lnTo>
                      <a:pt x="230" y="190"/>
                    </a:lnTo>
                    <a:lnTo>
                      <a:pt x="226" y="184"/>
                    </a:lnTo>
                    <a:lnTo>
                      <a:pt x="216" y="172"/>
                    </a:lnTo>
                    <a:lnTo>
                      <a:pt x="208" y="164"/>
                    </a:lnTo>
                    <a:lnTo>
                      <a:pt x="204" y="160"/>
                    </a:lnTo>
                    <a:lnTo>
                      <a:pt x="200" y="152"/>
                    </a:lnTo>
                    <a:lnTo>
                      <a:pt x="200" y="150"/>
                    </a:lnTo>
                    <a:lnTo>
                      <a:pt x="198" y="144"/>
                    </a:lnTo>
                    <a:lnTo>
                      <a:pt x="200" y="138"/>
                    </a:lnTo>
                    <a:lnTo>
                      <a:pt x="200" y="134"/>
                    </a:lnTo>
                    <a:lnTo>
                      <a:pt x="194" y="124"/>
                    </a:lnTo>
                    <a:lnTo>
                      <a:pt x="180" y="112"/>
                    </a:lnTo>
                    <a:lnTo>
                      <a:pt x="174" y="102"/>
                    </a:lnTo>
                    <a:lnTo>
                      <a:pt x="156" y="90"/>
                    </a:lnTo>
                    <a:lnTo>
                      <a:pt x="138" y="86"/>
                    </a:lnTo>
                    <a:lnTo>
                      <a:pt x="128" y="76"/>
                    </a:lnTo>
                    <a:lnTo>
                      <a:pt x="120" y="66"/>
                    </a:lnTo>
                    <a:lnTo>
                      <a:pt x="110" y="52"/>
                    </a:lnTo>
                    <a:lnTo>
                      <a:pt x="104" y="36"/>
                    </a:lnTo>
                    <a:lnTo>
                      <a:pt x="100" y="26"/>
                    </a:lnTo>
                    <a:lnTo>
                      <a:pt x="96" y="20"/>
                    </a:lnTo>
                    <a:lnTo>
                      <a:pt x="72" y="0"/>
                    </a:lnTo>
                    <a:lnTo>
                      <a:pt x="62" y="8"/>
                    </a:lnTo>
                    <a:lnTo>
                      <a:pt x="56" y="10"/>
                    </a:lnTo>
                    <a:lnTo>
                      <a:pt x="48" y="12"/>
                    </a:lnTo>
                    <a:lnTo>
                      <a:pt x="44" y="14"/>
                    </a:lnTo>
                    <a:lnTo>
                      <a:pt x="40" y="16"/>
                    </a:lnTo>
                    <a:lnTo>
                      <a:pt x="34" y="20"/>
                    </a:lnTo>
                    <a:lnTo>
                      <a:pt x="24" y="24"/>
                    </a:lnTo>
                    <a:lnTo>
                      <a:pt x="16" y="26"/>
                    </a:lnTo>
                    <a:close/>
                  </a:path>
                </a:pathLst>
              </a:custGeom>
              <a:grpFill/>
              <a:ln w="3175">
                <a:solidFill>
                  <a:schemeClr val="tx1"/>
                </a:solidFill>
                <a:round/>
                <a:headEnd/>
                <a:tailEnd/>
              </a:ln>
              <a:extLst/>
            </p:spPr>
            <p:txBody>
              <a:bodyPr/>
              <a:lstStyle/>
              <a:p>
                <a:endParaRPr lang="en-US"/>
              </a:p>
            </p:txBody>
          </p:sp>
          <p:sp>
            <p:nvSpPr>
              <p:cNvPr id="134" name="Freeform 16"/>
              <p:cNvSpPr>
                <a:spLocks/>
              </p:cNvSpPr>
              <p:nvPr/>
            </p:nvSpPr>
            <p:spPr bwMode="auto">
              <a:xfrm>
                <a:off x="8604251" y="2851558"/>
                <a:ext cx="234950" cy="517223"/>
              </a:xfrm>
              <a:custGeom>
                <a:avLst/>
                <a:gdLst>
                  <a:gd name="T0" fmla="*/ 2147483647 w 148"/>
                  <a:gd name="T1" fmla="*/ 2147483647 h 326"/>
                  <a:gd name="T2" fmla="*/ 2147483647 w 148"/>
                  <a:gd name="T3" fmla="*/ 2147483647 h 326"/>
                  <a:gd name="T4" fmla="*/ 2147483647 w 148"/>
                  <a:gd name="T5" fmla="*/ 2147483647 h 326"/>
                  <a:gd name="T6" fmla="*/ 2147483647 w 148"/>
                  <a:gd name="T7" fmla="*/ 2147483647 h 326"/>
                  <a:gd name="T8" fmla="*/ 2147483647 w 148"/>
                  <a:gd name="T9" fmla="*/ 2147483647 h 326"/>
                  <a:gd name="T10" fmla="*/ 2147483647 w 148"/>
                  <a:gd name="T11" fmla="*/ 2147483647 h 326"/>
                  <a:gd name="T12" fmla="*/ 2147483647 w 148"/>
                  <a:gd name="T13" fmla="*/ 2147483647 h 326"/>
                  <a:gd name="T14" fmla="*/ 2147483647 w 148"/>
                  <a:gd name="T15" fmla="*/ 2147483647 h 326"/>
                  <a:gd name="T16" fmla="*/ 2147483647 w 148"/>
                  <a:gd name="T17" fmla="*/ 2147483647 h 326"/>
                  <a:gd name="T18" fmla="*/ 2147483647 w 148"/>
                  <a:gd name="T19" fmla="*/ 2147483647 h 326"/>
                  <a:gd name="T20" fmla="*/ 2147483647 w 148"/>
                  <a:gd name="T21" fmla="*/ 2147483647 h 326"/>
                  <a:gd name="T22" fmla="*/ 2147483647 w 148"/>
                  <a:gd name="T23" fmla="*/ 2147483647 h 326"/>
                  <a:gd name="T24" fmla="*/ 2147483647 w 148"/>
                  <a:gd name="T25" fmla="*/ 2147483647 h 326"/>
                  <a:gd name="T26" fmla="*/ 2147483647 w 148"/>
                  <a:gd name="T27" fmla="*/ 2147483647 h 326"/>
                  <a:gd name="T28" fmla="*/ 2147483647 w 148"/>
                  <a:gd name="T29" fmla="*/ 2147483647 h 326"/>
                  <a:gd name="T30" fmla="*/ 2147483647 w 148"/>
                  <a:gd name="T31" fmla="*/ 2147483647 h 326"/>
                  <a:gd name="T32" fmla="*/ 2147483647 w 148"/>
                  <a:gd name="T33" fmla="*/ 2147483647 h 326"/>
                  <a:gd name="T34" fmla="*/ 2147483647 w 148"/>
                  <a:gd name="T35" fmla="*/ 0 h 326"/>
                  <a:gd name="T36" fmla="*/ 2147483647 w 148"/>
                  <a:gd name="T37" fmla="*/ 2147483647 h 326"/>
                  <a:gd name="T38" fmla="*/ 2147483647 w 148"/>
                  <a:gd name="T39" fmla="*/ 2147483647 h 326"/>
                  <a:gd name="T40" fmla="*/ 2147483647 w 148"/>
                  <a:gd name="T41" fmla="*/ 2147483647 h 326"/>
                  <a:gd name="T42" fmla="*/ 2147483647 w 148"/>
                  <a:gd name="T43" fmla="*/ 2147483647 h 326"/>
                  <a:gd name="T44" fmla="*/ 2147483647 w 148"/>
                  <a:gd name="T45" fmla="*/ 2147483647 h 326"/>
                  <a:gd name="T46" fmla="*/ 2147483647 w 148"/>
                  <a:gd name="T47" fmla="*/ 2147483647 h 326"/>
                  <a:gd name="T48" fmla="*/ 2147483647 w 148"/>
                  <a:gd name="T49" fmla="*/ 2147483647 h 326"/>
                  <a:gd name="T50" fmla="*/ 2147483647 w 148"/>
                  <a:gd name="T51" fmla="*/ 2147483647 h 326"/>
                  <a:gd name="T52" fmla="*/ 2147483647 w 148"/>
                  <a:gd name="T53" fmla="*/ 2147483647 h 326"/>
                  <a:gd name="T54" fmla="*/ 2147483647 w 148"/>
                  <a:gd name="T55" fmla="*/ 2147483647 h 326"/>
                  <a:gd name="T56" fmla="*/ 2147483647 w 148"/>
                  <a:gd name="T57" fmla="*/ 2147483647 h 326"/>
                  <a:gd name="T58" fmla="*/ 2147483647 w 148"/>
                  <a:gd name="T59" fmla="*/ 2147483647 h 326"/>
                  <a:gd name="T60" fmla="*/ 2147483647 w 148"/>
                  <a:gd name="T61" fmla="*/ 2147483647 h 326"/>
                  <a:gd name="T62" fmla="*/ 2147483647 w 148"/>
                  <a:gd name="T63" fmla="*/ 2147483647 h 326"/>
                  <a:gd name="T64" fmla="*/ 2147483647 w 148"/>
                  <a:gd name="T65" fmla="*/ 2147483647 h 326"/>
                  <a:gd name="T66" fmla="*/ 2147483647 w 148"/>
                  <a:gd name="T67" fmla="*/ 2147483647 h 326"/>
                  <a:gd name="T68" fmla="*/ 2147483647 w 148"/>
                  <a:gd name="T69" fmla="*/ 2147483647 h 326"/>
                  <a:gd name="T70" fmla="*/ 2147483647 w 148"/>
                  <a:gd name="T71" fmla="*/ 2147483647 h 326"/>
                  <a:gd name="T72" fmla="*/ 2147483647 w 148"/>
                  <a:gd name="T73" fmla="*/ 2147483647 h 326"/>
                  <a:gd name="T74" fmla="*/ 2147483647 w 148"/>
                  <a:gd name="T75" fmla="*/ 2147483647 h 326"/>
                  <a:gd name="T76" fmla="*/ 2147483647 w 148"/>
                  <a:gd name="T77" fmla="*/ 2147483647 h 326"/>
                  <a:gd name="T78" fmla="*/ 2147483647 w 148"/>
                  <a:gd name="T79" fmla="*/ 2147483647 h 326"/>
                  <a:gd name="T80" fmla="*/ 2147483647 w 148"/>
                  <a:gd name="T81" fmla="*/ 2147483647 h 326"/>
                  <a:gd name="T82" fmla="*/ 2147483647 w 148"/>
                  <a:gd name="T83" fmla="*/ 2147483647 h 326"/>
                  <a:gd name="T84" fmla="*/ 2147483647 w 148"/>
                  <a:gd name="T85" fmla="*/ 2147483647 h 326"/>
                  <a:gd name="T86" fmla="*/ 2147483647 w 148"/>
                  <a:gd name="T87" fmla="*/ 2147483647 h 326"/>
                  <a:gd name="T88" fmla="*/ 2147483647 w 148"/>
                  <a:gd name="T89" fmla="*/ 2147483647 h 3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326"/>
                  <a:gd name="T137" fmla="*/ 148 w 148"/>
                  <a:gd name="T138" fmla="*/ 326 h 3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326">
                    <a:moveTo>
                      <a:pt x="2" y="322"/>
                    </a:moveTo>
                    <a:lnTo>
                      <a:pt x="0" y="306"/>
                    </a:lnTo>
                    <a:lnTo>
                      <a:pt x="6" y="296"/>
                    </a:lnTo>
                    <a:lnTo>
                      <a:pt x="14" y="288"/>
                    </a:lnTo>
                    <a:lnTo>
                      <a:pt x="22" y="282"/>
                    </a:lnTo>
                    <a:lnTo>
                      <a:pt x="42" y="280"/>
                    </a:lnTo>
                    <a:lnTo>
                      <a:pt x="50" y="280"/>
                    </a:lnTo>
                    <a:lnTo>
                      <a:pt x="54" y="278"/>
                    </a:lnTo>
                    <a:lnTo>
                      <a:pt x="58" y="276"/>
                    </a:lnTo>
                    <a:lnTo>
                      <a:pt x="64" y="268"/>
                    </a:lnTo>
                    <a:lnTo>
                      <a:pt x="68" y="264"/>
                    </a:lnTo>
                    <a:lnTo>
                      <a:pt x="84" y="264"/>
                    </a:lnTo>
                    <a:lnTo>
                      <a:pt x="92" y="266"/>
                    </a:lnTo>
                    <a:lnTo>
                      <a:pt x="94" y="264"/>
                    </a:lnTo>
                    <a:lnTo>
                      <a:pt x="102" y="256"/>
                    </a:lnTo>
                    <a:lnTo>
                      <a:pt x="104" y="242"/>
                    </a:lnTo>
                    <a:lnTo>
                      <a:pt x="106" y="234"/>
                    </a:lnTo>
                    <a:lnTo>
                      <a:pt x="108" y="224"/>
                    </a:lnTo>
                    <a:lnTo>
                      <a:pt x="112" y="186"/>
                    </a:lnTo>
                    <a:lnTo>
                      <a:pt x="116" y="142"/>
                    </a:lnTo>
                    <a:lnTo>
                      <a:pt x="120" y="126"/>
                    </a:lnTo>
                    <a:lnTo>
                      <a:pt x="126" y="114"/>
                    </a:lnTo>
                    <a:lnTo>
                      <a:pt x="124" y="104"/>
                    </a:lnTo>
                    <a:lnTo>
                      <a:pt x="120" y="92"/>
                    </a:lnTo>
                    <a:lnTo>
                      <a:pt x="122" y="82"/>
                    </a:lnTo>
                    <a:lnTo>
                      <a:pt x="124" y="74"/>
                    </a:lnTo>
                    <a:lnTo>
                      <a:pt x="126" y="64"/>
                    </a:lnTo>
                    <a:lnTo>
                      <a:pt x="128" y="56"/>
                    </a:lnTo>
                    <a:lnTo>
                      <a:pt x="126" y="52"/>
                    </a:lnTo>
                    <a:lnTo>
                      <a:pt x="124" y="48"/>
                    </a:lnTo>
                    <a:lnTo>
                      <a:pt x="124" y="44"/>
                    </a:lnTo>
                    <a:lnTo>
                      <a:pt x="124" y="40"/>
                    </a:lnTo>
                    <a:lnTo>
                      <a:pt x="122" y="36"/>
                    </a:lnTo>
                    <a:lnTo>
                      <a:pt x="118" y="28"/>
                    </a:lnTo>
                    <a:lnTo>
                      <a:pt x="122" y="18"/>
                    </a:lnTo>
                    <a:lnTo>
                      <a:pt x="126" y="12"/>
                    </a:lnTo>
                    <a:lnTo>
                      <a:pt x="130" y="6"/>
                    </a:lnTo>
                    <a:lnTo>
                      <a:pt x="134" y="2"/>
                    </a:lnTo>
                    <a:lnTo>
                      <a:pt x="136" y="0"/>
                    </a:lnTo>
                    <a:lnTo>
                      <a:pt x="142" y="0"/>
                    </a:lnTo>
                    <a:lnTo>
                      <a:pt x="144" y="2"/>
                    </a:lnTo>
                    <a:lnTo>
                      <a:pt x="146" y="4"/>
                    </a:lnTo>
                    <a:lnTo>
                      <a:pt x="148" y="12"/>
                    </a:lnTo>
                    <a:lnTo>
                      <a:pt x="148" y="16"/>
                    </a:lnTo>
                    <a:lnTo>
                      <a:pt x="134" y="30"/>
                    </a:lnTo>
                    <a:lnTo>
                      <a:pt x="134" y="42"/>
                    </a:lnTo>
                    <a:lnTo>
                      <a:pt x="136" y="52"/>
                    </a:lnTo>
                    <a:lnTo>
                      <a:pt x="138" y="58"/>
                    </a:lnTo>
                    <a:lnTo>
                      <a:pt x="140" y="72"/>
                    </a:lnTo>
                    <a:lnTo>
                      <a:pt x="144" y="82"/>
                    </a:lnTo>
                    <a:lnTo>
                      <a:pt x="146" y="90"/>
                    </a:lnTo>
                    <a:lnTo>
                      <a:pt x="146" y="100"/>
                    </a:lnTo>
                    <a:lnTo>
                      <a:pt x="142" y="112"/>
                    </a:lnTo>
                    <a:lnTo>
                      <a:pt x="138" y="128"/>
                    </a:lnTo>
                    <a:lnTo>
                      <a:pt x="130" y="138"/>
                    </a:lnTo>
                    <a:lnTo>
                      <a:pt x="136" y="152"/>
                    </a:lnTo>
                    <a:lnTo>
                      <a:pt x="138" y="160"/>
                    </a:lnTo>
                    <a:lnTo>
                      <a:pt x="136" y="172"/>
                    </a:lnTo>
                    <a:lnTo>
                      <a:pt x="132" y="180"/>
                    </a:lnTo>
                    <a:lnTo>
                      <a:pt x="122" y="190"/>
                    </a:lnTo>
                    <a:lnTo>
                      <a:pt x="126" y="198"/>
                    </a:lnTo>
                    <a:lnTo>
                      <a:pt x="128" y="204"/>
                    </a:lnTo>
                    <a:lnTo>
                      <a:pt x="128" y="206"/>
                    </a:lnTo>
                    <a:lnTo>
                      <a:pt x="126" y="210"/>
                    </a:lnTo>
                    <a:lnTo>
                      <a:pt x="124" y="216"/>
                    </a:lnTo>
                    <a:lnTo>
                      <a:pt x="124" y="218"/>
                    </a:lnTo>
                    <a:lnTo>
                      <a:pt x="126" y="228"/>
                    </a:lnTo>
                    <a:lnTo>
                      <a:pt x="126" y="234"/>
                    </a:lnTo>
                    <a:lnTo>
                      <a:pt x="126" y="238"/>
                    </a:lnTo>
                    <a:lnTo>
                      <a:pt x="124" y="240"/>
                    </a:lnTo>
                    <a:lnTo>
                      <a:pt x="122" y="244"/>
                    </a:lnTo>
                    <a:lnTo>
                      <a:pt x="120" y="246"/>
                    </a:lnTo>
                    <a:lnTo>
                      <a:pt x="118" y="248"/>
                    </a:lnTo>
                    <a:lnTo>
                      <a:pt x="116" y="252"/>
                    </a:lnTo>
                    <a:lnTo>
                      <a:pt x="116" y="256"/>
                    </a:lnTo>
                    <a:lnTo>
                      <a:pt x="118" y="258"/>
                    </a:lnTo>
                    <a:lnTo>
                      <a:pt x="118" y="260"/>
                    </a:lnTo>
                    <a:lnTo>
                      <a:pt x="120" y="262"/>
                    </a:lnTo>
                    <a:lnTo>
                      <a:pt x="120" y="264"/>
                    </a:lnTo>
                    <a:lnTo>
                      <a:pt x="120" y="270"/>
                    </a:lnTo>
                    <a:lnTo>
                      <a:pt x="120" y="272"/>
                    </a:lnTo>
                    <a:lnTo>
                      <a:pt x="118" y="280"/>
                    </a:lnTo>
                    <a:lnTo>
                      <a:pt x="120" y="282"/>
                    </a:lnTo>
                    <a:lnTo>
                      <a:pt x="118" y="288"/>
                    </a:lnTo>
                    <a:lnTo>
                      <a:pt x="120" y="292"/>
                    </a:lnTo>
                    <a:lnTo>
                      <a:pt x="120" y="294"/>
                    </a:lnTo>
                    <a:lnTo>
                      <a:pt x="118" y="296"/>
                    </a:lnTo>
                    <a:lnTo>
                      <a:pt x="108" y="298"/>
                    </a:lnTo>
                    <a:lnTo>
                      <a:pt x="104" y="300"/>
                    </a:lnTo>
                    <a:lnTo>
                      <a:pt x="102" y="298"/>
                    </a:lnTo>
                    <a:lnTo>
                      <a:pt x="96" y="296"/>
                    </a:lnTo>
                    <a:lnTo>
                      <a:pt x="90" y="296"/>
                    </a:lnTo>
                    <a:lnTo>
                      <a:pt x="82" y="296"/>
                    </a:lnTo>
                    <a:lnTo>
                      <a:pt x="66" y="294"/>
                    </a:lnTo>
                    <a:lnTo>
                      <a:pt x="56" y="294"/>
                    </a:lnTo>
                    <a:lnTo>
                      <a:pt x="46" y="306"/>
                    </a:lnTo>
                    <a:lnTo>
                      <a:pt x="44" y="306"/>
                    </a:lnTo>
                    <a:lnTo>
                      <a:pt x="38" y="310"/>
                    </a:lnTo>
                    <a:lnTo>
                      <a:pt x="24" y="322"/>
                    </a:lnTo>
                    <a:lnTo>
                      <a:pt x="10" y="326"/>
                    </a:lnTo>
                    <a:lnTo>
                      <a:pt x="2" y="322"/>
                    </a:lnTo>
                    <a:close/>
                  </a:path>
                </a:pathLst>
              </a:custGeom>
              <a:grpFill/>
              <a:ln w="3175">
                <a:solidFill>
                  <a:schemeClr val="tx1"/>
                </a:solidFill>
                <a:round/>
                <a:headEnd/>
                <a:tailEnd/>
              </a:ln>
            </p:spPr>
            <p:txBody>
              <a:bodyPr/>
              <a:lstStyle/>
              <a:p>
                <a:endParaRPr lang="en-US"/>
              </a:p>
            </p:txBody>
          </p:sp>
          <p:sp>
            <p:nvSpPr>
              <p:cNvPr id="135" name="Freeform 17"/>
              <p:cNvSpPr>
                <a:spLocks/>
              </p:cNvSpPr>
              <p:nvPr/>
            </p:nvSpPr>
            <p:spPr bwMode="auto">
              <a:xfrm>
                <a:off x="8302626" y="3318010"/>
                <a:ext cx="266700" cy="215774"/>
              </a:xfrm>
              <a:custGeom>
                <a:avLst/>
                <a:gdLst>
                  <a:gd name="T0" fmla="*/ 2147483647 w 168"/>
                  <a:gd name="T1" fmla="*/ 2147483647 h 136"/>
                  <a:gd name="T2" fmla="*/ 2147483647 w 168"/>
                  <a:gd name="T3" fmla="*/ 2147483647 h 136"/>
                  <a:gd name="T4" fmla="*/ 2147483647 w 168"/>
                  <a:gd name="T5" fmla="*/ 2147483647 h 136"/>
                  <a:gd name="T6" fmla="*/ 2147483647 w 168"/>
                  <a:gd name="T7" fmla="*/ 2147483647 h 136"/>
                  <a:gd name="T8" fmla="*/ 2147483647 w 168"/>
                  <a:gd name="T9" fmla="*/ 2147483647 h 136"/>
                  <a:gd name="T10" fmla="*/ 2147483647 w 168"/>
                  <a:gd name="T11" fmla="*/ 2147483647 h 136"/>
                  <a:gd name="T12" fmla="*/ 2147483647 w 168"/>
                  <a:gd name="T13" fmla="*/ 2147483647 h 136"/>
                  <a:gd name="T14" fmla="*/ 2147483647 w 168"/>
                  <a:gd name="T15" fmla="*/ 2147483647 h 136"/>
                  <a:gd name="T16" fmla="*/ 2147483647 w 168"/>
                  <a:gd name="T17" fmla="*/ 2147483647 h 136"/>
                  <a:gd name="T18" fmla="*/ 2147483647 w 168"/>
                  <a:gd name="T19" fmla="*/ 2147483647 h 136"/>
                  <a:gd name="T20" fmla="*/ 2147483647 w 168"/>
                  <a:gd name="T21" fmla="*/ 2147483647 h 136"/>
                  <a:gd name="T22" fmla="*/ 2147483647 w 168"/>
                  <a:gd name="T23" fmla="*/ 2147483647 h 136"/>
                  <a:gd name="T24" fmla="*/ 2147483647 w 168"/>
                  <a:gd name="T25" fmla="*/ 2147483647 h 136"/>
                  <a:gd name="T26" fmla="*/ 2147483647 w 168"/>
                  <a:gd name="T27" fmla="*/ 2147483647 h 136"/>
                  <a:gd name="T28" fmla="*/ 2147483647 w 168"/>
                  <a:gd name="T29" fmla="*/ 2147483647 h 136"/>
                  <a:gd name="T30" fmla="*/ 2147483647 w 168"/>
                  <a:gd name="T31" fmla="*/ 2147483647 h 136"/>
                  <a:gd name="T32" fmla="*/ 2147483647 w 168"/>
                  <a:gd name="T33" fmla="*/ 2147483647 h 136"/>
                  <a:gd name="T34" fmla="*/ 2147483647 w 168"/>
                  <a:gd name="T35" fmla="*/ 2147483647 h 136"/>
                  <a:gd name="T36" fmla="*/ 2147483647 w 168"/>
                  <a:gd name="T37" fmla="*/ 2147483647 h 136"/>
                  <a:gd name="T38" fmla="*/ 2147483647 w 168"/>
                  <a:gd name="T39" fmla="*/ 2147483647 h 136"/>
                  <a:gd name="T40" fmla="*/ 2147483647 w 168"/>
                  <a:gd name="T41" fmla="*/ 2147483647 h 136"/>
                  <a:gd name="T42" fmla="*/ 2147483647 w 168"/>
                  <a:gd name="T43" fmla="*/ 2147483647 h 136"/>
                  <a:gd name="T44" fmla="*/ 2147483647 w 168"/>
                  <a:gd name="T45" fmla="*/ 2147483647 h 136"/>
                  <a:gd name="T46" fmla="*/ 2147483647 w 168"/>
                  <a:gd name="T47" fmla="*/ 2147483647 h 136"/>
                  <a:gd name="T48" fmla="*/ 2147483647 w 168"/>
                  <a:gd name="T49" fmla="*/ 2147483647 h 136"/>
                  <a:gd name="T50" fmla="*/ 2147483647 w 168"/>
                  <a:gd name="T51" fmla="*/ 2147483647 h 136"/>
                  <a:gd name="T52" fmla="*/ 2147483647 w 168"/>
                  <a:gd name="T53" fmla="*/ 2147483647 h 136"/>
                  <a:gd name="T54" fmla="*/ 2147483647 w 168"/>
                  <a:gd name="T55" fmla="*/ 2147483647 h 136"/>
                  <a:gd name="T56" fmla="*/ 2147483647 w 168"/>
                  <a:gd name="T57" fmla="*/ 2147483647 h 136"/>
                  <a:gd name="T58" fmla="*/ 2147483647 w 168"/>
                  <a:gd name="T59" fmla="*/ 2147483647 h 136"/>
                  <a:gd name="T60" fmla="*/ 2147483647 w 168"/>
                  <a:gd name="T61" fmla="*/ 2147483647 h 136"/>
                  <a:gd name="T62" fmla="*/ 2147483647 w 168"/>
                  <a:gd name="T63" fmla="*/ 2147483647 h 136"/>
                  <a:gd name="T64" fmla="*/ 2147483647 w 168"/>
                  <a:gd name="T65" fmla="*/ 2147483647 h 136"/>
                  <a:gd name="T66" fmla="*/ 2147483647 w 168"/>
                  <a:gd name="T67" fmla="*/ 2147483647 h 136"/>
                  <a:gd name="T68" fmla="*/ 2147483647 w 168"/>
                  <a:gd name="T69" fmla="*/ 2147483647 h 136"/>
                  <a:gd name="T70" fmla="*/ 2147483647 w 168"/>
                  <a:gd name="T71" fmla="*/ 2147483647 h 136"/>
                  <a:gd name="T72" fmla="*/ 2147483647 w 168"/>
                  <a:gd name="T73" fmla="*/ 2147483647 h 136"/>
                  <a:gd name="T74" fmla="*/ 0 w 168"/>
                  <a:gd name="T75" fmla="*/ 2147483647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36"/>
                  <a:gd name="T116" fmla="*/ 168 w 168"/>
                  <a:gd name="T117" fmla="*/ 136 h 1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36">
                    <a:moveTo>
                      <a:pt x="0" y="134"/>
                    </a:moveTo>
                    <a:lnTo>
                      <a:pt x="6" y="124"/>
                    </a:lnTo>
                    <a:lnTo>
                      <a:pt x="14" y="110"/>
                    </a:lnTo>
                    <a:lnTo>
                      <a:pt x="16" y="100"/>
                    </a:lnTo>
                    <a:lnTo>
                      <a:pt x="16" y="98"/>
                    </a:lnTo>
                    <a:lnTo>
                      <a:pt x="16" y="92"/>
                    </a:lnTo>
                    <a:lnTo>
                      <a:pt x="26" y="90"/>
                    </a:lnTo>
                    <a:lnTo>
                      <a:pt x="38" y="88"/>
                    </a:lnTo>
                    <a:lnTo>
                      <a:pt x="46" y="86"/>
                    </a:lnTo>
                    <a:lnTo>
                      <a:pt x="58" y="78"/>
                    </a:lnTo>
                    <a:lnTo>
                      <a:pt x="72" y="66"/>
                    </a:lnTo>
                    <a:lnTo>
                      <a:pt x="84" y="58"/>
                    </a:lnTo>
                    <a:lnTo>
                      <a:pt x="92" y="54"/>
                    </a:lnTo>
                    <a:lnTo>
                      <a:pt x="96" y="52"/>
                    </a:lnTo>
                    <a:lnTo>
                      <a:pt x="100" y="48"/>
                    </a:lnTo>
                    <a:lnTo>
                      <a:pt x="104" y="46"/>
                    </a:lnTo>
                    <a:lnTo>
                      <a:pt x="110" y="44"/>
                    </a:lnTo>
                    <a:lnTo>
                      <a:pt x="114" y="42"/>
                    </a:lnTo>
                    <a:lnTo>
                      <a:pt x="128" y="38"/>
                    </a:lnTo>
                    <a:lnTo>
                      <a:pt x="132" y="34"/>
                    </a:lnTo>
                    <a:lnTo>
                      <a:pt x="134" y="32"/>
                    </a:lnTo>
                    <a:lnTo>
                      <a:pt x="140" y="30"/>
                    </a:lnTo>
                    <a:lnTo>
                      <a:pt x="148" y="22"/>
                    </a:lnTo>
                    <a:lnTo>
                      <a:pt x="150" y="22"/>
                    </a:lnTo>
                    <a:lnTo>
                      <a:pt x="154" y="20"/>
                    </a:lnTo>
                    <a:lnTo>
                      <a:pt x="160" y="14"/>
                    </a:lnTo>
                    <a:lnTo>
                      <a:pt x="162" y="8"/>
                    </a:lnTo>
                    <a:lnTo>
                      <a:pt x="168" y="0"/>
                    </a:lnTo>
                    <a:lnTo>
                      <a:pt x="162" y="24"/>
                    </a:lnTo>
                    <a:lnTo>
                      <a:pt x="156" y="36"/>
                    </a:lnTo>
                    <a:lnTo>
                      <a:pt x="150" y="44"/>
                    </a:lnTo>
                    <a:lnTo>
                      <a:pt x="144" y="48"/>
                    </a:lnTo>
                    <a:lnTo>
                      <a:pt x="142" y="52"/>
                    </a:lnTo>
                    <a:lnTo>
                      <a:pt x="138" y="54"/>
                    </a:lnTo>
                    <a:lnTo>
                      <a:pt x="134" y="56"/>
                    </a:lnTo>
                    <a:lnTo>
                      <a:pt x="128" y="58"/>
                    </a:lnTo>
                    <a:lnTo>
                      <a:pt x="124" y="58"/>
                    </a:lnTo>
                    <a:lnTo>
                      <a:pt x="112" y="60"/>
                    </a:lnTo>
                    <a:lnTo>
                      <a:pt x="104" y="64"/>
                    </a:lnTo>
                    <a:lnTo>
                      <a:pt x="102" y="64"/>
                    </a:lnTo>
                    <a:lnTo>
                      <a:pt x="98" y="68"/>
                    </a:lnTo>
                    <a:lnTo>
                      <a:pt x="90" y="74"/>
                    </a:lnTo>
                    <a:lnTo>
                      <a:pt x="84" y="78"/>
                    </a:lnTo>
                    <a:lnTo>
                      <a:pt x="74" y="90"/>
                    </a:lnTo>
                    <a:lnTo>
                      <a:pt x="72" y="96"/>
                    </a:lnTo>
                    <a:lnTo>
                      <a:pt x="66" y="102"/>
                    </a:lnTo>
                    <a:lnTo>
                      <a:pt x="58" y="110"/>
                    </a:lnTo>
                    <a:lnTo>
                      <a:pt x="46" y="122"/>
                    </a:lnTo>
                    <a:lnTo>
                      <a:pt x="38" y="128"/>
                    </a:lnTo>
                    <a:lnTo>
                      <a:pt x="24" y="134"/>
                    </a:lnTo>
                    <a:lnTo>
                      <a:pt x="18" y="136"/>
                    </a:lnTo>
                    <a:lnTo>
                      <a:pt x="10" y="136"/>
                    </a:lnTo>
                    <a:lnTo>
                      <a:pt x="6" y="136"/>
                    </a:lnTo>
                    <a:lnTo>
                      <a:pt x="0" y="134"/>
                    </a:lnTo>
                    <a:close/>
                  </a:path>
                </a:pathLst>
              </a:custGeom>
              <a:grpFill/>
              <a:ln w="3175">
                <a:solidFill>
                  <a:schemeClr val="tx1"/>
                </a:solidFill>
                <a:round/>
                <a:headEnd/>
                <a:tailEnd/>
              </a:ln>
            </p:spPr>
            <p:txBody>
              <a:bodyPr/>
              <a:lstStyle/>
              <a:p>
                <a:endParaRPr lang="en-US"/>
              </a:p>
            </p:txBody>
          </p:sp>
          <p:sp>
            <p:nvSpPr>
              <p:cNvPr id="136" name="Freeform 18"/>
              <p:cNvSpPr>
                <a:spLocks/>
              </p:cNvSpPr>
              <p:nvPr/>
            </p:nvSpPr>
            <p:spPr bwMode="auto">
              <a:xfrm>
                <a:off x="8181976" y="3514746"/>
                <a:ext cx="98425" cy="107887"/>
              </a:xfrm>
              <a:custGeom>
                <a:avLst/>
                <a:gdLst>
                  <a:gd name="T0" fmla="*/ 2147483647 w 62"/>
                  <a:gd name="T1" fmla="*/ 2147483647 h 68"/>
                  <a:gd name="T2" fmla="*/ 2147483647 w 62"/>
                  <a:gd name="T3" fmla="*/ 2147483647 h 68"/>
                  <a:gd name="T4" fmla="*/ 2147483647 w 62"/>
                  <a:gd name="T5" fmla="*/ 2147483647 h 68"/>
                  <a:gd name="T6" fmla="*/ 2147483647 w 62"/>
                  <a:gd name="T7" fmla="*/ 2147483647 h 68"/>
                  <a:gd name="T8" fmla="*/ 2147483647 w 62"/>
                  <a:gd name="T9" fmla="*/ 2147483647 h 68"/>
                  <a:gd name="T10" fmla="*/ 2147483647 w 62"/>
                  <a:gd name="T11" fmla="*/ 2147483647 h 68"/>
                  <a:gd name="T12" fmla="*/ 2147483647 w 62"/>
                  <a:gd name="T13" fmla="*/ 2147483647 h 68"/>
                  <a:gd name="T14" fmla="*/ 2147483647 w 62"/>
                  <a:gd name="T15" fmla="*/ 2147483647 h 68"/>
                  <a:gd name="T16" fmla="*/ 2147483647 w 62"/>
                  <a:gd name="T17" fmla="*/ 2147483647 h 68"/>
                  <a:gd name="T18" fmla="*/ 2147483647 w 62"/>
                  <a:gd name="T19" fmla="*/ 2147483647 h 68"/>
                  <a:gd name="T20" fmla="*/ 2147483647 w 62"/>
                  <a:gd name="T21" fmla="*/ 2147483647 h 68"/>
                  <a:gd name="T22" fmla="*/ 2147483647 w 62"/>
                  <a:gd name="T23" fmla="*/ 2147483647 h 68"/>
                  <a:gd name="T24" fmla="*/ 2147483647 w 62"/>
                  <a:gd name="T25" fmla="*/ 2147483647 h 68"/>
                  <a:gd name="T26" fmla="*/ 2147483647 w 62"/>
                  <a:gd name="T27" fmla="*/ 2147483647 h 68"/>
                  <a:gd name="T28" fmla="*/ 2147483647 w 62"/>
                  <a:gd name="T29" fmla="*/ 2147483647 h 68"/>
                  <a:gd name="T30" fmla="*/ 2147483647 w 62"/>
                  <a:gd name="T31" fmla="*/ 0 h 68"/>
                  <a:gd name="T32" fmla="*/ 2147483647 w 62"/>
                  <a:gd name="T33" fmla="*/ 0 h 68"/>
                  <a:gd name="T34" fmla="*/ 2147483647 w 62"/>
                  <a:gd name="T35" fmla="*/ 2147483647 h 68"/>
                  <a:gd name="T36" fmla="*/ 2147483647 w 62"/>
                  <a:gd name="T37" fmla="*/ 2147483647 h 68"/>
                  <a:gd name="T38" fmla="*/ 2147483647 w 62"/>
                  <a:gd name="T39" fmla="*/ 2147483647 h 68"/>
                  <a:gd name="T40" fmla="*/ 2147483647 w 62"/>
                  <a:gd name="T41" fmla="*/ 2147483647 h 68"/>
                  <a:gd name="T42" fmla="*/ 2147483647 w 62"/>
                  <a:gd name="T43" fmla="*/ 2147483647 h 68"/>
                  <a:gd name="T44" fmla="*/ 2147483647 w 62"/>
                  <a:gd name="T45" fmla="*/ 2147483647 h 68"/>
                  <a:gd name="T46" fmla="*/ 2147483647 w 62"/>
                  <a:gd name="T47" fmla="*/ 2147483647 h 68"/>
                  <a:gd name="T48" fmla="*/ 2147483647 w 62"/>
                  <a:gd name="T49" fmla="*/ 2147483647 h 68"/>
                  <a:gd name="T50" fmla="*/ 2147483647 w 62"/>
                  <a:gd name="T51" fmla="*/ 2147483647 h 68"/>
                  <a:gd name="T52" fmla="*/ 2147483647 w 62"/>
                  <a:gd name="T53" fmla="*/ 2147483647 h 68"/>
                  <a:gd name="T54" fmla="*/ 2147483647 w 62"/>
                  <a:gd name="T55" fmla="*/ 2147483647 h 68"/>
                  <a:gd name="T56" fmla="*/ 2147483647 w 62"/>
                  <a:gd name="T57" fmla="*/ 2147483647 h 68"/>
                  <a:gd name="T58" fmla="*/ 2147483647 w 62"/>
                  <a:gd name="T59" fmla="*/ 2147483647 h 68"/>
                  <a:gd name="T60" fmla="*/ 2147483647 w 62"/>
                  <a:gd name="T61" fmla="*/ 2147483647 h 68"/>
                  <a:gd name="T62" fmla="*/ 2147483647 w 62"/>
                  <a:gd name="T63" fmla="*/ 2147483647 h 68"/>
                  <a:gd name="T64" fmla="*/ 2147483647 w 62"/>
                  <a:gd name="T65" fmla="*/ 2147483647 h 68"/>
                  <a:gd name="T66" fmla="*/ 2147483647 w 62"/>
                  <a:gd name="T67" fmla="*/ 2147483647 h 68"/>
                  <a:gd name="T68" fmla="*/ 2147483647 w 62"/>
                  <a:gd name="T69" fmla="*/ 2147483647 h 68"/>
                  <a:gd name="T70" fmla="*/ 2147483647 w 62"/>
                  <a:gd name="T71" fmla="*/ 2147483647 h 68"/>
                  <a:gd name="T72" fmla="*/ 2147483647 w 62"/>
                  <a:gd name="T73" fmla="*/ 2147483647 h 68"/>
                  <a:gd name="T74" fmla="*/ 2147483647 w 62"/>
                  <a:gd name="T75" fmla="*/ 2147483647 h 68"/>
                  <a:gd name="T76" fmla="*/ 2147483647 w 62"/>
                  <a:gd name="T77" fmla="*/ 2147483647 h 68"/>
                  <a:gd name="T78" fmla="*/ 2147483647 w 62"/>
                  <a:gd name="T79" fmla="*/ 2147483647 h 68"/>
                  <a:gd name="T80" fmla="*/ 2147483647 w 62"/>
                  <a:gd name="T81" fmla="*/ 2147483647 h 68"/>
                  <a:gd name="T82" fmla="*/ 2147483647 w 62"/>
                  <a:gd name="T83" fmla="*/ 2147483647 h 68"/>
                  <a:gd name="T84" fmla="*/ 2147483647 w 62"/>
                  <a:gd name="T85" fmla="*/ 2147483647 h 68"/>
                  <a:gd name="T86" fmla="*/ 2147483647 w 62"/>
                  <a:gd name="T87" fmla="*/ 2147483647 h 68"/>
                  <a:gd name="T88" fmla="*/ 2147483647 w 62"/>
                  <a:gd name="T89" fmla="*/ 2147483647 h 68"/>
                  <a:gd name="T90" fmla="*/ 2147483647 w 62"/>
                  <a:gd name="T91" fmla="*/ 2147483647 h 68"/>
                  <a:gd name="T92" fmla="*/ 2147483647 w 62"/>
                  <a:gd name="T93" fmla="*/ 2147483647 h 68"/>
                  <a:gd name="T94" fmla="*/ 2147483647 w 62"/>
                  <a:gd name="T95" fmla="*/ 2147483647 h 68"/>
                  <a:gd name="T96" fmla="*/ 0 w 62"/>
                  <a:gd name="T97" fmla="*/ 2147483647 h 68"/>
                  <a:gd name="T98" fmla="*/ 0 w 62"/>
                  <a:gd name="T99" fmla="*/ 2147483647 h 68"/>
                  <a:gd name="T100" fmla="*/ 2147483647 w 62"/>
                  <a:gd name="T101" fmla="*/ 2147483647 h 68"/>
                  <a:gd name="T102" fmla="*/ 2147483647 w 62"/>
                  <a:gd name="T103" fmla="*/ 2147483647 h 68"/>
                  <a:gd name="T104" fmla="*/ 2147483647 w 62"/>
                  <a:gd name="T105" fmla="*/ 2147483647 h 68"/>
                  <a:gd name="T106" fmla="*/ 2147483647 w 62"/>
                  <a:gd name="T107" fmla="*/ 2147483647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68"/>
                  <a:gd name="T164" fmla="*/ 62 w 62"/>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68">
                    <a:moveTo>
                      <a:pt x="6" y="68"/>
                    </a:moveTo>
                    <a:lnTo>
                      <a:pt x="12" y="62"/>
                    </a:lnTo>
                    <a:lnTo>
                      <a:pt x="26" y="54"/>
                    </a:lnTo>
                    <a:lnTo>
                      <a:pt x="42" y="44"/>
                    </a:lnTo>
                    <a:lnTo>
                      <a:pt x="48" y="40"/>
                    </a:lnTo>
                    <a:lnTo>
                      <a:pt x="46" y="40"/>
                    </a:lnTo>
                    <a:lnTo>
                      <a:pt x="58" y="32"/>
                    </a:lnTo>
                    <a:lnTo>
                      <a:pt x="62" y="22"/>
                    </a:lnTo>
                    <a:lnTo>
                      <a:pt x="62" y="20"/>
                    </a:lnTo>
                    <a:lnTo>
                      <a:pt x="62" y="16"/>
                    </a:lnTo>
                    <a:lnTo>
                      <a:pt x="60" y="14"/>
                    </a:lnTo>
                    <a:lnTo>
                      <a:pt x="54" y="6"/>
                    </a:lnTo>
                    <a:lnTo>
                      <a:pt x="52" y="0"/>
                    </a:lnTo>
                    <a:lnTo>
                      <a:pt x="40" y="0"/>
                    </a:lnTo>
                    <a:lnTo>
                      <a:pt x="30" y="8"/>
                    </a:lnTo>
                    <a:lnTo>
                      <a:pt x="30" y="12"/>
                    </a:lnTo>
                    <a:lnTo>
                      <a:pt x="34" y="12"/>
                    </a:lnTo>
                    <a:lnTo>
                      <a:pt x="34" y="14"/>
                    </a:lnTo>
                    <a:lnTo>
                      <a:pt x="30" y="16"/>
                    </a:lnTo>
                    <a:lnTo>
                      <a:pt x="28" y="18"/>
                    </a:lnTo>
                    <a:lnTo>
                      <a:pt x="22" y="20"/>
                    </a:lnTo>
                    <a:lnTo>
                      <a:pt x="14" y="26"/>
                    </a:lnTo>
                    <a:lnTo>
                      <a:pt x="10" y="34"/>
                    </a:lnTo>
                    <a:lnTo>
                      <a:pt x="8" y="40"/>
                    </a:lnTo>
                    <a:lnTo>
                      <a:pt x="8" y="44"/>
                    </a:lnTo>
                    <a:lnTo>
                      <a:pt x="8" y="42"/>
                    </a:lnTo>
                    <a:lnTo>
                      <a:pt x="8" y="40"/>
                    </a:lnTo>
                    <a:lnTo>
                      <a:pt x="8" y="44"/>
                    </a:lnTo>
                    <a:lnTo>
                      <a:pt x="6" y="48"/>
                    </a:lnTo>
                    <a:lnTo>
                      <a:pt x="8" y="48"/>
                    </a:lnTo>
                    <a:lnTo>
                      <a:pt x="6" y="52"/>
                    </a:lnTo>
                    <a:lnTo>
                      <a:pt x="4" y="54"/>
                    </a:lnTo>
                    <a:lnTo>
                      <a:pt x="6" y="52"/>
                    </a:lnTo>
                    <a:lnTo>
                      <a:pt x="2" y="54"/>
                    </a:lnTo>
                    <a:lnTo>
                      <a:pt x="2" y="56"/>
                    </a:lnTo>
                    <a:lnTo>
                      <a:pt x="0" y="60"/>
                    </a:lnTo>
                    <a:lnTo>
                      <a:pt x="2" y="64"/>
                    </a:lnTo>
                    <a:lnTo>
                      <a:pt x="2" y="66"/>
                    </a:lnTo>
                    <a:lnTo>
                      <a:pt x="6" y="68"/>
                    </a:lnTo>
                    <a:close/>
                  </a:path>
                </a:pathLst>
              </a:custGeom>
              <a:grpFill/>
              <a:ln w="3175">
                <a:solidFill>
                  <a:schemeClr val="tx1"/>
                </a:solidFill>
                <a:round/>
                <a:headEnd/>
                <a:tailEnd/>
              </a:ln>
            </p:spPr>
            <p:txBody>
              <a:bodyPr/>
              <a:lstStyle/>
              <a:p>
                <a:endParaRPr lang="en-US"/>
              </a:p>
            </p:txBody>
          </p:sp>
          <p:sp>
            <p:nvSpPr>
              <p:cNvPr id="137" name="Freeform 19"/>
              <p:cNvSpPr>
                <a:spLocks/>
              </p:cNvSpPr>
              <p:nvPr/>
            </p:nvSpPr>
            <p:spPr bwMode="auto">
              <a:xfrm>
                <a:off x="8026401" y="3181565"/>
                <a:ext cx="76200" cy="47597"/>
              </a:xfrm>
              <a:custGeom>
                <a:avLst/>
                <a:gdLst>
                  <a:gd name="T0" fmla="*/ 2147483647 w 48"/>
                  <a:gd name="T1" fmla="*/ 2147483647 h 30"/>
                  <a:gd name="T2" fmla="*/ 2147483647 w 48"/>
                  <a:gd name="T3" fmla="*/ 2147483647 h 30"/>
                  <a:gd name="T4" fmla="*/ 2147483647 w 48"/>
                  <a:gd name="T5" fmla="*/ 2147483647 h 30"/>
                  <a:gd name="T6" fmla="*/ 2147483647 w 48"/>
                  <a:gd name="T7" fmla="*/ 2147483647 h 30"/>
                  <a:gd name="T8" fmla="*/ 0 w 48"/>
                  <a:gd name="T9" fmla="*/ 2147483647 h 30"/>
                  <a:gd name="T10" fmla="*/ 0 w 48"/>
                  <a:gd name="T11" fmla="*/ 2147483647 h 30"/>
                  <a:gd name="T12" fmla="*/ 0 w 48"/>
                  <a:gd name="T13" fmla="*/ 2147483647 h 30"/>
                  <a:gd name="T14" fmla="*/ 2147483647 w 48"/>
                  <a:gd name="T15" fmla="*/ 2147483647 h 30"/>
                  <a:gd name="T16" fmla="*/ 2147483647 w 48"/>
                  <a:gd name="T17" fmla="*/ 2147483647 h 30"/>
                  <a:gd name="T18" fmla="*/ 2147483647 w 48"/>
                  <a:gd name="T19" fmla="*/ 2147483647 h 30"/>
                  <a:gd name="T20" fmla="*/ 2147483647 w 48"/>
                  <a:gd name="T21" fmla="*/ 0 h 30"/>
                  <a:gd name="T22" fmla="*/ 2147483647 w 48"/>
                  <a:gd name="T23" fmla="*/ 0 h 30"/>
                  <a:gd name="T24" fmla="*/ 2147483647 w 48"/>
                  <a:gd name="T25" fmla="*/ 0 h 30"/>
                  <a:gd name="T26" fmla="*/ 2147483647 w 48"/>
                  <a:gd name="T27" fmla="*/ 2147483647 h 30"/>
                  <a:gd name="T28" fmla="*/ 2147483647 w 48"/>
                  <a:gd name="T29" fmla="*/ 2147483647 h 30"/>
                  <a:gd name="T30" fmla="*/ 2147483647 w 48"/>
                  <a:gd name="T31" fmla="*/ 2147483647 h 30"/>
                  <a:gd name="T32" fmla="*/ 2147483647 w 48"/>
                  <a:gd name="T33" fmla="*/ 2147483647 h 30"/>
                  <a:gd name="T34" fmla="*/ 2147483647 w 48"/>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4" y="30"/>
                    </a:moveTo>
                    <a:lnTo>
                      <a:pt x="6" y="24"/>
                    </a:lnTo>
                    <a:lnTo>
                      <a:pt x="2" y="20"/>
                    </a:lnTo>
                    <a:lnTo>
                      <a:pt x="0" y="16"/>
                    </a:lnTo>
                    <a:lnTo>
                      <a:pt x="0" y="14"/>
                    </a:lnTo>
                    <a:lnTo>
                      <a:pt x="6" y="8"/>
                    </a:lnTo>
                    <a:lnTo>
                      <a:pt x="14" y="2"/>
                    </a:lnTo>
                    <a:lnTo>
                      <a:pt x="32" y="0"/>
                    </a:lnTo>
                    <a:lnTo>
                      <a:pt x="34" y="0"/>
                    </a:lnTo>
                    <a:lnTo>
                      <a:pt x="38" y="4"/>
                    </a:lnTo>
                    <a:lnTo>
                      <a:pt x="42" y="10"/>
                    </a:lnTo>
                    <a:lnTo>
                      <a:pt x="48" y="22"/>
                    </a:lnTo>
                    <a:lnTo>
                      <a:pt x="40" y="30"/>
                    </a:lnTo>
                    <a:lnTo>
                      <a:pt x="24" y="30"/>
                    </a:lnTo>
                    <a:close/>
                  </a:path>
                </a:pathLst>
              </a:custGeom>
              <a:grpFill/>
              <a:ln w="3175">
                <a:solidFill>
                  <a:schemeClr val="tx1"/>
                </a:solidFill>
                <a:round/>
                <a:headEnd/>
                <a:tailEnd/>
              </a:ln>
            </p:spPr>
            <p:txBody>
              <a:bodyPr/>
              <a:lstStyle/>
              <a:p>
                <a:endParaRPr lang="en-US"/>
              </a:p>
            </p:txBody>
          </p:sp>
          <p:sp>
            <p:nvSpPr>
              <p:cNvPr id="138" name="Freeform 20"/>
              <p:cNvSpPr>
                <a:spLocks/>
              </p:cNvSpPr>
              <p:nvPr/>
            </p:nvSpPr>
            <p:spPr bwMode="auto">
              <a:xfrm>
                <a:off x="7683501" y="2769056"/>
                <a:ext cx="698500" cy="422028"/>
              </a:xfrm>
              <a:custGeom>
                <a:avLst/>
                <a:gdLst>
                  <a:gd name="T0" fmla="*/ 2147483647 w 440"/>
                  <a:gd name="T1" fmla="*/ 2147483647 h 266"/>
                  <a:gd name="T2" fmla="*/ 2147483647 w 440"/>
                  <a:gd name="T3" fmla="*/ 2147483647 h 266"/>
                  <a:gd name="T4" fmla="*/ 2147483647 w 440"/>
                  <a:gd name="T5" fmla="*/ 2147483647 h 266"/>
                  <a:gd name="T6" fmla="*/ 2147483647 w 440"/>
                  <a:gd name="T7" fmla="*/ 2147483647 h 266"/>
                  <a:gd name="T8" fmla="*/ 2147483647 w 440"/>
                  <a:gd name="T9" fmla="*/ 2147483647 h 266"/>
                  <a:gd name="T10" fmla="*/ 2147483647 w 440"/>
                  <a:gd name="T11" fmla="*/ 2147483647 h 266"/>
                  <a:gd name="T12" fmla="*/ 2147483647 w 440"/>
                  <a:gd name="T13" fmla="*/ 2147483647 h 266"/>
                  <a:gd name="T14" fmla="*/ 2147483647 w 440"/>
                  <a:gd name="T15" fmla="*/ 2147483647 h 266"/>
                  <a:gd name="T16" fmla="*/ 2147483647 w 440"/>
                  <a:gd name="T17" fmla="*/ 2147483647 h 266"/>
                  <a:gd name="T18" fmla="*/ 2147483647 w 440"/>
                  <a:gd name="T19" fmla="*/ 2147483647 h 266"/>
                  <a:gd name="T20" fmla="*/ 2147483647 w 440"/>
                  <a:gd name="T21" fmla="*/ 2147483647 h 266"/>
                  <a:gd name="T22" fmla="*/ 2147483647 w 440"/>
                  <a:gd name="T23" fmla="*/ 2147483647 h 266"/>
                  <a:gd name="T24" fmla="*/ 2147483647 w 440"/>
                  <a:gd name="T25" fmla="*/ 2147483647 h 266"/>
                  <a:gd name="T26" fmla="*/ 2147483647 w 440"/>
                  <a:gd name="T27" fmla="*/ 2147483647 h 266"/>
                  <a:gd name="T28" fmla="*/ 2147483647 w 440"/>
                  <a:gd name="T29" fmla="*/ 2147483647 h 266"/>
                  <a:gd name="T30" fmla="*/ 2147483647 w 440"/>
                  <a:gd name="T31" fmla="*/ 2147483647 h 266"/>
                  <a:gd name="T32" fmla="*/ 2147483647 w 440"/>
                  <a:gd name="T33" fmla="*/ 2147483647 h 266"/>
                  <a:gd name="T34" fmla="*/ 2147483647 w 440"/>
                  <a:gd name="T35" fmla="*/ 2147483647 h 266"/>
                  <a:gd name="T36" fmla="*/ 2147483647 w 440"/>
                  <a:gd name="T37" fmla="*/ 2147483647 h 266"/>
                  <a:gd name="T38" fmla="*/ 2147483647 w 440"/>
                  <a:gd name="T39" fmla="*/ 2147483647 h 266"/>
                  <a:gd name="T40" fmla="*/ 2147483647 w 440"/>
                  <a:gd name="T41" fmla="*/ 2147483647 h 266"/>
                  <a:gd name="T42" fmla="*/ 2147483647 w 440"/>
                  <a:gd name="T43" fmla="*/ 2147483647 h 266"/>
                  <a:gd name="T44" fmla="*/ 2147483647 w 440"/>
                  <a:gd name="T45" fmla="*/ 2147483647 h 266"/>
                  <a:gd name="T46" fmla="*/ 2147483647 w 440"/>
                  <a:gd name="T47" fmla="*/ 2147483647 h 266"/>
                  <a:gd name="T48" fmla="*/ 2147483647 w 440"/>
                  <a:gd name="T49" fmla="*/ 2147483647 h 266"/>
                  <a:gd name="T50" fmla="*/ 2147483647 w 440"/>
                  <a:gd name="T51" fmla="*/ 2147483647 h 266"/>
                  <a:gd name="T52" fmla="*/ 2147483647 w 440"/>
                  <a:gd name="T53" fmla="*/ 2147483647 h 266"/>
                  <a:gd name="T54" fmla="*/ 2147483647 w 440"/>
                  <a:gd name="T55" fmla="*/ 2147483647 h 266"/>
                  <a:gd name="T56" fmla="*/ 2147483647 w 440"/>
                  <a:gd name="T57" fmla="*/ 2147483647 h 266"/>
                  <a:gd name="T58" fmla="*/ 2147483647 w 440"/>
                  <a:gd name="T59" fmla="*/ 2147483647 h 266"/>
                  <a:gd name="T60" fmla="*/ 2147483647 w 440"/>
                  <a:gd name="T61" fmla="*/ 2147483647 h 266"/>
                  <a:gd name="T62" fmla="*/ 2147483647 w 440"/>
                  <a:gd name="T63" fmla="*/ 2147483647 h 266"/>
                  <a:gd name="T64" fmla="*/ 2147483647 w 440"/>
                  <a:gd name="T65" fmla="*/ 2147483647 h 266"/>
                  <a:gd name="T66" fmla="*/ 2147483647 w 440"/>
                  <a:gd name="T67" fmla="*/ 2147483647 h 266"/>
                  <a:gd name="T68" fmla="*/ 2147483647 w 440"/>
                  <a:gd name="T69" fmla="*/ 2147483647 h 266"/>
                  <a:gd name="T70" fmla="*/ 2147483647 w 440"/>
                  <a:gd name="T71" fmla="*/ 2147483647 h 266"/>
                  <a:gd name="T72" fmla="*/ 2147483647 w 440"/>
                  <a:gd name="T73" fmla="*/ 2147483647 h 266"/>
                  <a:gd name="T74" fmla="*/ 2147483647 w 440"/>
                  <a:gd name="T75" fmla="*/ 2147483647 h 266"/>
                  <a:gd name="T76" fmla="*/ 2147483647 w 440"/>
                  <a:gd name="T77" fmla="*/ 2147483647 h 266"/>
                  <a:gd name="T78" fmla="*/ 2147483647 w 440"/>
                  <a:gd name="T79" fmla="*/ 2147483647 h 266"/>
                  <a:gd name="T80" fmla="*/ 2147483647 w 440"/>
                  <a:gd name="T81" fmla="*/ 2147483647 h 266"/>
                  <a:gd name="T82" fmla="*/ 2147483647 w 440"/>
                  <a:gd name="T83" fmla="*/ 2147483647 h 266"/>
                  <a:gd name="T84" fmla="*/ 2147483647 w 440"/>
                  <a:gd name="T85" fmla="*/ 2147483647 h 266"/>
                  <a:gd name="T86" fmla="*/ 2147483647 w 440"/>
                  <a:gd name="T87" fmla="*/ 2147483647 h 266"/>
                  <a:gd name="T88" fmla="*/ 2147483647 w 440"/>
                  <a:gd name="T89" fmla="*/ 2147483647 h 266"/>
                  <a:gd name="T90" fmla="*/ 2147483647 w 440"/>
                  <a:gd name="T91" fmla="*/ 2147483647 h 266"/>
                  <a:gd name="T92" fmla="*/ 2147483647 w 440"/>
                  <a:gd name="T93" fmla="*/ 2147483647 h 266"/>
                  <a:gd name="T94" fmla="*/ 2147483647 w 440"/>
                  <a:gd name="T95" fmla="*/ 2147483647 h 266"/>
                  <a:gd name="T96" fmla="*/ 2147483647 w 440"/>
                  <a:gd name="T97" fmla="*/ 2147483647 h 266"/>
                  <a:gd name="T98" fmla="*/ 2147483647 w 440"/>
                  <a:gd name="T99" fmla="*/ 2147483647 h 266"/>
                  <a:gd name="T100" fmla="*/ 2147483647 w 440"/>
                  <a:gd name="T101" fmla="*/ 2147483647 h 266"/>
                  <a:gd name="T102" fmla="*/ 2147483647 w 440"/>
                  <a:gd name="T103" fmla="*/ 2147483647 h 266"/>
                  <a:gd name="T104" fmla="*/ 2147483647 w 440"/>
                  <a:gd name="T105" fmla="*/ 2147483647 h 266"/>
                  <a:gd name="T106" fmla="*/ 2147483647 w 440"/>
                  <a:gd name="T107" fmla="*/ 2147483647 h 2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0"/>
                  <a:gd name="T163" fmla="*/ 0 h 266"/>
                  <a:gd name="T164" fmla="*/ 440 w 440"/>
                  <a:gd name="T165" fmla="*/ 266 h 2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0" h="266">
                    <a:moveTo>
                      <a:pt x="156" y="264"/>
                    </a:moveTo>
                    <a:lnTo>
                      <a:pt x="172" y="254"/>
                    </a:lnTo>
                    <a:lnTo>
                      <a:pt x="184" y="244"/>
                    </a:lnTo>
                    <a:lnTo>
                      <a:pt x="196" y="248"/>
                    </a:lnTo>
                    <a:lnTo>
                      <a:pt x="208" y="252"/>
                    </a:lnTo>
                    <a:lnTo>
                      <a:pt x="216" y="248"/>
                    </a:lnTo>
                    <a:lnTo>
                      <a:pt x="226" y="240"/>
                    </a:lnTo>
                    <a:lnTo>
                      <a:pt x="234" y="238"/>
                    </a:lnTo>
                    <a:lnTo>
                      <a:pt x="242" y="236"/>
                    </a:lnTo>
                    <a:lnTo>
                      <a:pt x="250" y="236"/>
                    </a:lnTo>
                    <a:lnTo>
                      <a:pt x="262" y="240"/>
                    </a:lnTo>
                    <a:lnTo>
                      <a:pt x="262" y="246"/>
                    </a:lnTo>
                    <a:lnTo>
                      <a:pt x="268" y="260"/>
                    </a:lnTo>
                    <a:lnTo>
                      <a:pt x="274" y="262"/>
                    </a:lnTo>
                    <a:lnTo>
                      <a:pt x="278" y="264"/>
                    </a:lnTo>
                    <a:lnTo>
                      <a:pt x="282" y="264"/>
                    </a:lnTo>
                    <a:lnTo>
                      <a:pt x="284" y="262"/>
                    </a:lnTo>
                    <a:lnTo>
                      <a:pt x="290" y="252"/>
                    </a:lnTo>
                    <a:lnTo>
                      <a:pt x="296" y="242"/>
                    </a:lnTo>
                    <a:lnTo>
                      <a:pt x="296" y="236"/>
                    </a:lnTo>
                    <a:lnTo>
                      <a:pt x="298" y="232"/>
                    </a:lnTo>
                    <a:lnTo>
                      <a:pt x="304" y="228"/>
                    </a:lnTo>
                    <a:lnTo>
                      <a:pt x="310" y="228"/>
                    </a:lnTo>
                    <a:lnTo>
                      <a:pt x="322" y="226"/>
                    </a:lnTo>
                    <a:lnTo>
                      <a:pt x="330" y="224"/>
                    </a:lnTo>
                    <a:lnTo>
                      <a:pt x="338" y="224"/>
                    </a:lnTo>
                    <a:lnTo>
                      <a:pt x="348" y="216"/>
                    </a:lnTo>
                    <a:lnTo>
                      <a:pt x="356" y="206"/>
                    </a:lnTo>
                    <a:lnTo>
                      <a:pt x="362" y="202"/>
                    </a:lnTo>
                    <a:lnTo>
                      <a:pt x="364" y="198"/>
                    </a:lnTo>
                    <a:lnTo>
                      <a:pt x="366" y="194"/>
                    </a:lnTo>
                    <a:lnTo>
                      <a:pt x="368" y="186"/>
                    </a:lnTo>
                    <a:lnTo>
                      <a:pt x="374" y="182"/>
                    </a:lnTo>
                    <a:lnTo>
                      <a:pt x="382" y="184"/>
                    </a:lnTo>
                    <a:lnTo>
                      <a:pt x="388" y="178"/>
                    </a:lnTo>
                    <a:lnTo>
                      <a:pt x="392" y="170"/>
                    </a:lnTo>
                    <a:lnTo>
                      <a:pt x="398" y="152"/>
                    </a:lnTo>
                    <a:lnTo>
                      <a:pt x="400" y="140"/>
                    </a:lnTo>
                    <a:lnTo>
                      <a:pt x="400" y="134"/>
                    </a:lnTo>
                    <a:lnTo>
                      <a:pt x="402" y="132"/>
                    </a:lnTo>
                    <a:lnTo>
                      <a:pt x="402" y="128"/>
                    </a:lnTo>
                    <a:lnTo>
                      <a:pt x="404" y="120"/>
                    </a:lnTo>
                    <a:lnTo>
                      <a:pt x="410" y="112"/>
                    </a:lnTo>
                    <a:lnTo>
                      <a:pt x="418" y="102"/>
                    </a:lnTo>
                    <a:lnTo>
                      <a:pt x="426" y="98"/>
                    </a:lnTo>
                    <a:lnTo>
                      <a:pt x="424" y="82"/>
                    </a:lnTo>
                    <a:lnTo>
                      <a:pt x="426" y="70"/>
                    </a:lnTo>
                    <a:lnTo>
                      <a:pt x="428" y="64"/>
                    </a:lnTo>
                    <a:lnTo>
                      <a:pt x="428" y="60"/>
                    </a:lnTo>
                    <a:lnTo>
                      <a:pt x="430" y="54"/>
                    </a:lnTo>
                    <a:lnTo>
                      <a:pt x="430" y="50"/>
                    </a:lnTo>
                    <a:lnTo>
                      <a:pt x="434" y="42"/>
                    </a:lnTo>
                    <a:lnTo>
                      <a:pt x="440" y="30"/>
                    </a:lnTo>
                    <a:lnTo>
                      <a:pt x="440" y="12"/>
                    </a:lnTo>
                    <a:lnTo>
                      <a:pt x="406" y="14"/>
                    </a:lnTo>
                    <a:lnTo>
                      <a:pt x="368" y="14"/>
                    </a:lnTo>
                    <a:lnTo>
                      <a:pt x="366" y="24"/>
                    </a:lnTo>
                    <a:lnTo>
                      <a:pt x="356" y="32"/>
                    </a:lnTo>
                    <a:lnTo>
                      <a:pt x="342" y="40"/>
                    </a:lnTo>
                    <a:lnTo>
                      <a:pt x="326" y="24"/>
                    </a:lnTo>
                    <a:lnTo>
                      <a:pt x="314" y="14"/>
                    </a:lnTo>
                    <a:lnTo>
                      <a:pt x="296" y="0"/>
                    </a:lnTo>
                    <a:lnTo>
                      <a:pt x="280" y="0"/>
                    </a:lnTo>
                    <a:lnTo>
                      <a:pt x="266" y="8"/>
                    </a:lnTo>
                    <a:lnTo>
                      <a:pt x="264" y="14"/>
                    </a:lnTo>
                    <a:lnTo>
                      <a:pt x="268" y="28"/>
                    </a:lnTo>
                    <a:lnTo>
                      <a:pt x="270" y="48"/>
                    </a:lnTo>
                    <a:lnTo>
                      <a:pt x="272" y="62"/>
                    </a:lnTo>
                    <a:lnTo>
                      <a:pt x="266" y="74"/>
                    </a:lnTo>
                    <a:lnTo>
                      <a:pt x="252" y="84"/>
                    </a:lnTo>
                    <a:lnTo>
                      <a:pt x="230" y="92"/>
                    </a:lnTo>
                    <a:lnTo>
                      <a:pt x="212" y="90"/>
                    </a:lnTo>
                    <a:lnTo>
                      <a:pt x="194" y="84"/>
                    </a:lnTo>
                    <a:lnTo>
                      <a:pt x="188" y="76"/>
                    </a:lnTo>
                    <a:lnTo>
                      <a:pt x="188" y="56"/>
                    </a:lnTo>
                    <a:lnTo>
                      <a:pt x="186" y="46"/>
                    </a:lnTo>
                    <a:lnTo>
                      <a:pt x="180" y="38"/>
                    </a:lnTo>
                    <a:lnTo>
                      <a:pt x="176" y="32"/>
                    </a:lnTo>
                    <a:lnTo>
                      <a:pt x="174" y="28"/>
                    </a:lnTo>
                    <a:lnTo>
                      <a:pt x="174" y="26"/>
                    </a:lnTo>
                    <a:lnTo>
                      <a:pt x="170" y="24"/>
                    </a:lnTo>
                    <a:lnTo>
                      <a:pt x="164" y="18"/>
                    </a:lnTo>
                    <a:lnTo>
                      <a:pt x="162" y="6"/>
                    </a:lnTo>
                    <a:lnTo>
                      <a:pt x="112" y="2"/>
                    </a:lnTo>
                    <a:lnTo>
                      <a:pt x="0" y="12"/>
                    </a:lnTo>
                    <a:lnTo>
                      <a:pt x="12" y="32"/>
                    </a:lnTo>
                    <a:lnTo>
                      <a:pt x="22" y="40"/>
                    </a:lnTo>
                    <a:lnTo>
                      <a:pt x="26" y="44"/>
                    </a:lnTo>
                    <a:lnTo>
                      <a:pt x="28" y="46"/>
                    </a:lnTo>
                    <a:lnTo>
                      <a:pt x="28" y="48"/>
                    </a:lnTo>
                    <a:lnTo>
                      <a:pt x="30" y="50"/>
                    </a:lnTo>
                    <a:lnTo>
                      <a:pt x="30" y="54"/>
                    </a:lnTo>
                    <a:lnTo>
                      <a:pt x="34" y="56"/>
                    </a:lnTo>
                    <a:lnTo>
                      <a:pt x="38" y="66"/>
                    </a:lnTo>
                    <a:lnTo>
                      <a:pt x="52" y="80"/>
                    </a:lnTo>
                    <a:lnTo>
                      <a:pt x="62" y="82"/>
                    </a:lnTo>
                    <a:lnTo>
                      <a:pt x="72" y="84"/>
                    </a:lnTo>
                    <a:lnTo>
                      <a:pt x="76" y="92"/>
                    </a:lnTo>
                    <a:lnTo>
                      <a:pt x="78" y="102"/>
                    </a:lnTo>
                    <a:lnTo>
                      <a:pt x="82" y="112"/>
                    </a:lnTo>
                    <a:lnTo>
                      <a:pt x="96" y="110"/>
                    </a:lnTo>
                    <a:lnTo>
                      <a:pt x="100" y="114"/>
                    </a:lnTo>
                    <a:lnTo>
                      <a:pt x="100" y="122"/>
                    </a:lnTo>
                    <a:lnTo>
                      <a:pt x="102" y="120"/>
                    </a:lnTo>
                    <a:lnTo>
                      <a:pt x="104" y="124"/>
                    </a:lnTo>
                    <a:lnTo>
                      <a:pt x="106" y="134"/>
                    </a:lnTo>
                    <a:lnTo>
                      <a:pt x="100" y="144"/>
                    </a:lnTo>
                    <a:lnTo>
                      <a:pt x="92" y="150"/>
                    </a:lnTo>
                    <a:lnTo>
                      <a:pt x="76" y="152"/>
                    </a:lnTo>
                    <a:lnTo>
                      <a:pt x="68" y="160"/>
                    </a:lnTo>
                    <a:lnTo>
                      <a:pt x="62" y="172"/>
                    </a:lnTo>
                    <a:lnTo>
                      <a:pt x="54" y="178"/>
                    </a:lnTo>
                    <a:lnTo>
                      <a:pt x="58" y="190"/>
                    </a:lnTo>
                    <a:lnTo>
                      <a:pt x="56" y="200"/>
                    </a:lnTo>
                    <a:lnTo>
                      <a:pt x="54" y="208"/>
                    </a:lnTo>
                    <a:lnTo>
                      <a:pt x="54" y="214"/>
                    </a:lnTo>
                    <a:lnTo>
                      <a:pt x="56" y="218"/>
                    </a:lnTo>
                    <a:lnTo>
                      <a:pt x="62" y="232"/>
                    </a:lnTo>
                    <a:lnTo>
                      <a:pt x="66" y="236"/>
                    </a:lnTo>
                    <a:lnTo>
                      <a:pt x="68" y="240"/>
                    </a:lnTo>
                    <a:lnTo>
                      <a:pt x="82" y="244"/>
                    </a:lnTo>
                    <a:lnTo>
                      <a:pt x="92" y="250"/>
                    </a:lnTo>
                    <a:lnTo>
                      <a:pt x="94" y="252"/>
                    </a:lnTo>
                    <a:lnTo>
                      <a:pt x="104" y="260"/>
                    </a:lnTo>
                    <a:lnTo>
                      <a:pt x="116" y="250"/>
                    </a:lnTo>
                    <a:lnTo>
                      <a:pt x="124" y="236"/>
                    </a:lnTo>
                    <a:lnTo>
                      <a:pt x="126" y="230"/>
                    </a:lnTo>
                    <a:lnTo>
                      <a:pt x="128" y="226"/>
                    </a:lnTo>
                    <a:lnTo>
                      <a:pt x="130" y="224"/>
                    </a:lnTo>
                    <a:lnTo>
                      <a:pt x="142" y="232"/>
                    </a:lnTo>
                    <a:lnTo>
                      <a:pt x="140" y="248"/>
                    </a:lnTo>
                    <a:lnTo>
                      <a:pt x="136" y="262"/>
                    </a:lnTo>
                    <a:lnTo>
                      <a:pt x="148" y="266"/>
                    </a:lnTo>
                    <a:lnTo>
                      <a:pt x="156" y="264"/>
                    </a:lnTo>
                    <a:close/>
                  </a:path>
                </a:pathLst>
              </a:custGeom>
              <a:grpFill/>
              <a:ln w="3175">
                <a:solidFill>
                  <a:schemeClr val="tx1"/>
                </a:solidFill>
                <a:round/>
                <a:headEnd/>
                <a:tailEnd/>
              </a:ln>
            </p:spPr>
            <p:txBody>
              <a:bodyPr/>
              <a:lstStyle/>
              <a:p>
                <a:endParaRPr lang="en-US"/>
              </a:p>
            </p:txBody>
          </p:sp>
          <p:sp>
            <p:nvSpPr>
              <p:cNvPr id="139" name="Freeform 21"/>
              <p:cNvSpPr>
                <a:spLocks/>
              </p:cNvSpPr>
              <p:nvPr/>
            </p:nvSpPr>
            <p:spPr bwMode="auto">
              <a:xfrm>
                <a:off x="7115176" y="2759537"/>
                <a:ext cx="733425" cy="583859"/>
              </a:xfrm>
              <a:custGeom>
                <a:avLst/>
                <a:gdLst>
                  <a:gd name="T0" fmla="*/ 2147483647 w 462"/>
                  <a:gd name="T1" fmla="*/ 2147483647 h 368"/>
                  <a:gd name="T2" fmla="*/ 2147483647 w 462"/>
                  <a:gd name="T3" fmla="*/ 2147483647 h 368"/>
                  <a:gd name="T4" fmla="*/ 2147483647 w 462"/>
                  <a:gd name="T5" fmla="*/ 2147483647 h 368"/>
                  <a:gd name="T6" fmla="*/ 2147483647 w 462"/>
                  <a:gd name="T7" fmla="*/ 2147483647 h 368"/>
                  <a:gd name="T8" fmla="*/ 2147483647 w 462"/>
                  <a:gd name="T9" fmla="*/ 2147483647 h 368"/>
                  <a:gd name="T10" fmla="*/ 2147483647 w 462"/>
                  <a:gd name="T11" fmla="*/ 2147483647 h 368"/>
                  <a:gd name="T12" fmla="*/ 2147483647 w 462"/>
                  <a:gd name="T13" fmla="*/ 2147483647 h 368"/>
                  <a:gd name="T14" fmla="*/ 2147483647 w 462"/>
                  <a:gd name="T15" fmla="*/ 2147483647 h 368"/>
                  <a:gd name="T16" fmla="*/ 2147483647 w 462"/>
                  <a:gd name="T17" fmla="*/ 2147483647 h 368"/>
                  <a:gd name="T18" fmla="*/ 2147483647 w 462"/>
                  <a:gd name="T19" fmla="*/ 2147483647 h 368"/>
                  <a:gd name="T20" fmla="*/ 2147483647 w 462"/>
                  <a:gd name="T21" fmla="*/ 2147483647 h 368"/>
                  <a:gd name="T22" fmla="*/ 2147483647 w 462"/>
                  <a:gd name="T23" fmla="*/ 2147483647 h 368"/>
                  <a:gd name="T24" fmla="*/ 2147483647 w 462"/>
                  <a:gd name="T25" fmla="*/ 2147483647 h 368"/>
                  <a:gd name="T26" fmla="*/ 2147483647 w 462"/>
                  <a:gd name="T27" fmla="*/ 2147483647 h 368"/>
                  <a:gd name="T28" fmla="*/ 2147483647 w 462"/>
                  <a:gd name="T29" fmla="*/ 2147483647 h 368"/>
                  <a:gd name="T30" fmla="*/ 2147483647 w 462"/>
                  <a:gd name="T31" fmla="*/ 2147483647 h 368"/>
                  <a:gd name="T32" fmla="*/ 2147483647 w 462"/>
                  <a:gd name="T33" fmla="*/ 2147483647 h 368"/>
                  <a:gd name="T34" fmla="*/ 2147483647 w 462"/>
                  <a:gd name="T35" fmla="*/ 2147483647 h 368"/>
                  <a:gd name="T36" fmla="*/ 2147483647 w 462"/>
                  <a:gd name="T37" fmla="*/ 2147483647 h 368"/>
                  <a:gd name="T38" fmla="*/ 2147483647 w 462"/>
                  <a:gd name="T39" fmla="*/ 2147483647 h 368"/>
                  <a:gd name="T40" fmla="*/ 2147483647 w 462"/>
                  <a:gd name="T41" fmla="*/ 2147483647 h 368"/>
                  <a:gd name="T42" fmla="*/ 2147483647 w 462"/>
                  <a:gd name="T43" fmla="*/ 2147483647 h 368"/>
                  <a:gd name="T44" fmla="*/ 2147483647 w 462"/>
                  <a:gd name="T45" fmla="*/ 2147483647 h 368"/>
                  <a:gd name="T46" fmla="*/ 2147483647 w 462"/>
                  <a:gd name="T47" fmla="*/ 2147483647 h 368"/>
                  <a:gd name="T48" fmla="*/ 2147483647 w 462"/>
                  <a:gd name="T49" fmla="*/ 2147483647 h 368"/>
                  <a:gd name="T50" fmla="*/ 2147483647 w 462"/>
                  <a:gd name="T51" fmla="*/ 2147483647 h 368"/>
                  <a:gd name="T52" fmla="*/ 2147483647 w 462"/>
                  <a:gd name="T53" fmla="*/ 2147483647 h 368"/>
                  <a:gd name="T54" fmla="*/ 2147483647 w 462"/>
                  <a:gd name="T55" fmla="*/ 2147483647 h 368"/>
                  <a:gd name="T56" fmla="*/ 2147483647 w 462"/>
                  <a:gd name="T57" fmla="*/ 2147483647 h 368"/>
                  <a:gd name="T58" fmla="*/ 2147483647 w 462"/>
                  <a:gd name="T59" fmla="*/ 2147483647 h 368"/>
                  <a:gd name="T60" fmla="*/ 2147483647 w 462"/>
                  <a:gd name="T61" fmla="*/ 2147483647 h 368"/>
                  <a:gd name="T62" fmla="*/ 2147483647 w 462"/>
                  <a:gd name="T63" fmla="*/ 2147483647 h 368"/>
                  <a:gd name="T64" fmla="*/ 2147483647 w 462"/>
                  <a:gd name="T65" fmla="*/ 2147483647 h 368"/>
                  <a:gd name="T66" fmla="*/ 2147483647 w 462"/>
                  <a:gd name="T67" fmla="*/ 2147483647 h 368"/>
                  <a:gd name="T68" fmla="*/ 2147483647 w 462"/>
                  <a:gd name="T69" fmla="*/ 2147483647 h 368"/>
                  <a:gd name="T70" fmla="*/ 2147483647 w 462"/>
                  <a:gd name="T71" fmla="*/ 2147483647 h 368"/>
                  <a:gd name="T72" fmla="*/ 2147483647 w 462"/>
                  <a:gd name="T73" fmla="*/ 2147483647 h 368"/>
                  <a:gd name="T74" fmla="*/ 2147483647 w 462"/>
                  <a:gd name="T75" fmla="*/ 2147483647 h 368"/>
                  <a:gd name="T76" fmla="*/ 2147483647 w 462"/>
                  <a:gd name="T77" fmla="*/ 2147483647 h 368"/>
                  <a:gd name="T78" fmla="*/ 2147483647 w 462"/>
                  <a:gd name="T79" fmla="*/ 2147483647 h 368"/>
                  <a:gd name="T80" fmla="*/ 2147483647 w 462"/>
                  <a:gd name="T81" fmla="*/ 2147483647 h 368"/>
                  <a:gd name="T82" fmla="*/ 2147483647 w 462"/>
                  <a:gd name="T83" fmla="*/ 0 h 368"/>
                  <a:gd name="T84" fmla="*/ 0 w 462"/>
                  <a:gd name="T85" fmla="*/ 2147483647 h 368"/>
                  <a:gd name="T86" fmla="*/ 2147483647 w 462"/>
                  <a:gd name="T87" fmla="*/ 2147483647 h 368"/>
                  <a:gd name="T88" fmla="*/ 2147483647 w 462"/>
                  <a:gd name="T89" fmla="*/ 2147483647 h 368"/>
                  <a:gd name="T90" fmla="*/ 2147483647 w 462"/>
                  <a:gd name="T91" fmla="*/ 2147483647 h 368"/>
                  <a:gd name="T92" fmla="*/ 2147483647 w 462"/>
                  <a:gd name="T93" fmla="*/ 2147483647 h 368"/>
                  <a:gd name="T94" fmla="*/ 2147483647 w 462"/>
                  <a:gd name="T95" fmla="*/ 2147483647 h 368"/>
                  <a:gd name="T96" fmla="*/ 2147483647 w 462"/>
                  <a:gd name="T97" fmla="*/ 2147483647 h 368"/>
                  <a:gd name="T98" fmla="*/ 2147483647 w 462"/>
                  <a:gd name="T99" fmla="*/ 2147483647 h 368"/>
                  <a:gd name="T100" fmla="*/ 2147483647 w 462"/>
                  <a:gd name="T101" fmla="*/ 2147483647 h 3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2"/>
                  <a:gd name="T154" fmla="*/ 0 h 368"/>
                  <a:gd name="T155" fmla="*/ 462 w 462"/>
                  <a:gd name="T156" fmla="*/ 368 h 3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2" h="368">
                    <a:moveTo>
                      <a:pt x="16" y="234"/>
                    </a:moveTo>
                    <a:lnTo>
                      <a:pt x="16" y="234"/>
                    </a:lnTo>
                    <a:lnTo>
                      <a:pt x="38" y="228"/>
                    </a:lnTo>
                    <a:lnTo>
                      <a:pt x="62" y="242"/>
                    </a:lnTo>
                    <a:lnTo>
                      <a:pt x="80" y="250"/>
                    </a:lnTo>
                    <a:lnTo>
                      <a:pt x="90" y="256"/>
                    </a:lnTo>
                    <a:lnTo>
                      <a:pt x="94" y="258"/>
                    </a:lnTo>
                    <a:lnTo>
                      <a:pt x="94" y="260"/>
                    </a:lnTo>
                    <a:lnTo>
                      <a:pt x="96" y="264"/>
                    </a:lnTo>
                    <a:lnTo>
                      <a:pt x="108" y="270"/>
                    </a:lnTo>
                    <a:lnTo>
                      <a:pt x="124" y="280"/>
                    </a:lnTo>
                    <a:lnTo>
                      <a:pt x="152" y="296"/>
                    </a:lnTo>
                    <a:lnTo>
                      <a:pt x="168" y="316"/>
                    </a:lnTo>
                    <a:lnTo>
                      <a:pt x="190" y="332"/>
                    </a:lnTo>
                    <a:lnTo>
                      <a:pt x="214" y="352"/>
                    </a:lnTo>
                    <a:lnTo>
                      <a:pt x="228" y="368"/>
                    </a:lnTo>
                    <a:lnTo>
                      <a:pt x="258" y="356"/>
                    </a:lnTo>
                    <a:lnTo>
                      <a:pt x="300" y="338"/>
                    </a:lnTo>
                    <a:lnTo>
                      <a:pt x="330" y="320"/>
                    </a:lnTo>
                    <a:lnTo>
                      <a:pt x="352" y="312"/>
                    </a:lnTo>
                    <a:lnTo>
                      <a:pt x="350" y="296"/>
                    </a:lnTo>
                    <a:lnTo>
                      <a:pt x="344" y="280"/>
                    </a:lnTo>
                    <a:lnTo>
                      <a:pt x="324" y="280"/>
                    </a:lnTo>
                    <a:lnTo>
                      <a:pt x="304" y="286"/>
                    </a:lnTo>
                    <a:lnTo>
                      <a:pt x="300" y="278"/>
                    </a:lnTo>
                    <a:lnTo>
                      <a:pt x="298" y="274"/>
                    </a:lnTo>
                    <a:lnTo>
                      <a:pt x="296" y="264"/>
                    </a:lnTo>
                    <a:lnTo>
                      <a:pt x="298" y="264"/>
                    </a:lnTo>
                    <a:lnTo>
                      <a:pt x="300" y="264"/>
                    </a:lnTo>
                    <a:lnTo>
                      <a:pt x="300" y="266"/>
                    </a:lnTo>
                    <a:lnTo>
                      <a:pt x="296" y="264"/>
                    </a:lnTo>
                    <a:lnTo>
                      <a:pt x="288" y="262"/>
                    </a:lnTo>
                    <a:lnTo>
                      <a:pt x="286" y="262"/>
                    </a:lnTo>
                    <a:lnTo>
                      <a:pt x="284" y="260"/>
                    </a:lnTo>
                    <a:lnTo>
                      <a:pt x="282" y="258"/>
                    </a:lnTo>
                    <a:lnTo>
                      <a:pt x="280" y="256"/>
                    </a:lnTo>
                    <a:lnTo>
                      <a:pt x="276" y="254"/>
                    </a:lnTo>
                    <a:lnTo>
                      <a:pt x="266" y="252"/>
                    </a:lnTo>
                    <a:lnTo>
                      <a:pt x="256" y="250"/>
                    </a:lnTo>
                    <a:lnTo>
                      <a:pt x="254" y="250"/>
                    </a:lnTo>
                    <a:lnTo>
                      <a:pt x="252" y="242"/>
                    </a:lnTo>
                    <a:lnTo>
                      <a:pt x="240" y="240"/>
                    </a:lnTo>
                    <a:lnTo>
                      <a:pt x="234" y="248"/>
                    </a:lnTo>
                    <a:lnTo>
                      <a:pt x="232" y="252"/>
                    </a:lnTo>
                    <a:lnTo>
                      <a:pt x="230" y="252"/>
                    </a:lnTo>
                    <a:lnTo>
                      <a:pt x="220" y="258"/>
                    </a:lnTo>
                    <a:lnTo>
                      <a:pt x="218" y="260"/>
                    </a:lnTo>
                    <a:lnTo>
                      <a:pt x="210" y="256"/>
                    </a:lnTo>
                    <a:lnTo>
                      <a:pt x="210" y="250"/>
                    </a:lnTo>
                    <a:lnTo>
                      <a:pt x="212" y="246"/>
                    </a:lnTo>
                    <a:lnTo>
                      <a:pt x="216" y="242"/>
                    </a:lnTo>
                    <a:lnTo>
                      <a:pt x="216" y="238"/>
                    </a:lnTo>
                    <a:lnTo>
                      <a:pt x="218" y="232"/>
                    </a:lnTo>
                    <a:lnTo>
                      <a:pt x="220" y="226"/>
                    </a:lnTo>
                    <a:lnTo>
                      <a:pt x="220" y="220"/>
                    </a:lnTo>
                    <a:lnTo>
                      <a:pt x="218" y="218"/>
                    </a:lnTo>
                    <a:lnTo>
                      <a:pt x="214" y="216"/>
                    </a:lnTo>
                    <a:lnTo>
                      <a:pt x="206" y="214"/>
                    </a:lnTo>
                    <a:lnTo>
                      <a:pt x="190" y="216"/>
                    </a:lnTo>
                    <a:lnTo>
                      <a:pt x="184" y="216"/>
                    </a:lnTo>
                    <a:lnTo>
                      <a:pt x="172" y="220"/>
                    </a:lnTo>
                    <a:lnTo>
                      <a:pt x="174" y="206"/>
                    </a:lnTo>
                    <a:lnTo>
                      <a:pt x="164" y="210"/>
                    </a:lnTo>
                    <a:lnTo>
                      <a:pt x="160" y="220"/>
                    </a:lnTo>
                    <a:lnTo>
                      <a:pt x="144" y="232"/>
                    </a:lnTo>
                    <a:lnTo>
                      <a:pt x="134" y="228"/>
                    </a:lnTo>
                    <a:lnTo>
                      <a:pt x="136" y="208"/>
                    </a:lnTo>
                    <a:lnTo>
                      <a:pt x="136" y="198"/>
                    </a:lnTo>
                    <a:lnTo>
                      <a:pt x="126" y="188"/>
                    </a:lnTo>
                    <a:lnTo>
                      <a:pt x="108" y="182"/>
                    </a:lnTo>
                    <a:lnTo>
                      <a:pt x="90" y="182"/>
                    </a:lnTo>
                    <a:lnTo>
                      <a:pt x="74" y="180"/>
                    </a:lnTo>
                    <a:lnTo>
                      <a:pt x="62" y="178"/>
                    </a:lnTo>
                    <a:lnTo>
                      <a:pt x="60" y="178"/>
                    </a:lnTo>
                    <a:lnTo>
                      <a:pt x="58" y="176"/>
                    </a:lnTo>
                    <a:lnTo>
                      <a:pt x="62" y="174"/>
                    </a:lnTo>
                    <a:lnTo>
                      <a:pt x="70" y="174"/>
                    </a:lnTo>
                    <a:lnTo>
                      <a:pt x="80" y="172"/>
                    </a:lnTo>
                    <a:lnTo>
                      <a:pt x="100" y="174"/>
                    </a:lnTo>
                    <a:lnTo>
                      <a:pt x="110" y="174"/>
                    </a:lnTo>
                    <a:lnTo>
                      <a:pt x="122" y="172"/>
                    </a:lnTo>
                    <a:lnTo>
                      <a:pt x="146" y="166"/>
                    </a:lnTo>
                    <a:lnTo>
                      <a:pt x="150" y="174"/>
                    </a:lnTo>
                    <a:lnTo>
                      <a:pt x="150" y="184"/>
                    </a:lnTo>
                    <a:lnTo>
                      <a:pt x="164" y="186"/>
                    </a:lnTo>
                    <a:lnTo>
                      <a:pt x="190" y="194"/>
                    </a:lnTo>
                    <a:lnTo>
                      <a:pt x="192" y="196"/>
                    </a:lnTo>
                    <a:lnTo>
                      <a:pt x="194" y="198"/>
                    </a:lnTo>
                    <a:lnTo>
                      <a:pt x="196" y="198"/>
                    </a:lnTo>
                    <a:lnTo>
                      <a:pt x="206" y="198"/>
                    </a:lnTo>
                    <a:lnTo>
                      <a:pt x="214" y="196"/>
                    </a:lnTo>
                    <a:lnTo>
                      <a:pt x="224" y="196"/>
                    </a:lnTo>
                    <a:lnTo>
                      <a:pt x="228" y="196"/>
                    </a:lnTo>
                    <a:lnTo>
                      <a:pt x="228" y="210"/>
                    </a:lnTo>
                    <a:lnTo>
                      <a:pt x="238" y="212"/>
                    </a:lnTo>
                    <a:lnTo>
                      <a:pt x="248" y="214"/>
                    </a:lnTo>
                    <a:lnTo>
                      <a:pt x="260" y="216"/>
                    </a:lnTo>
                    <a:lnTo>
                      <a:pt x="276" y="218"/>
                    </a:lnTo>
                    <a:lnTo>
                      <a:pt x="290" y="226"/>
                    </a:lnTo>
                    <a:lnTo>
                      <a:pt x="298" y="228"/>
                    </a:lnTo>
                    <a:lnTo>
                      <a:pt x="312" y="224"/>
                    </a:lnTo>
                    <a:lnTo>
                      <a:pt x="320" y="228"/>
                    </a:lnTo>
                    <a:lnTo>
                      <a:pt x="330" y="236"/>
                    </a:lnTo>
                    <a:lnTo>
                      <a:pt x="342" y="242"/>
                    </a:lnTo>
                    <a:lnTo>
                      <a:pt x="358" y="244"/>
                    </a:lnTo>
                    <a:lnTo>
                      <a:pt x="372" y="238"/>
                    </a:lnTo>
                    <a:lnTo>
                      <a:pt x="382" y="232"/>
                    </a:lnTo>
                    <a:lnTo>
                      <a:pt x="386" y="226"/>
                    </a:lnTo>
                    <a:lnTo>
                      <a:pt x="388" y="216"/>
                    </a:lnTo>
                    <a:lnTo>
                      <a:pt x="388" y="212"/>
                    </a:lnTo>
                    <a:lnTo>
                      <a:pt x="388" y="208"/>
                    </a:lnTo>
                    <a:lnTo>
                      <a:pt x="386" y="206"/>
                    </a:lnTo>
                    <a:lnTo>
                      <a:pt x="384" y="194"/>
                    </a:lnTo>
                    <a:lnTo>
                      <a:pt x="384" y="186"/>
                    </a:lnTo>
                    <a:lnTo>
                      <a:pt x="376" y="178"/>
                    </a:lnTo>
                    <a:lnTo>
                      <a:pt x="372" y="168"/>
                    </a:lnTo>
                    <a:lnTo>
                      <a:pt x="378" y="160"/>
                    </a:lnTo>
                    <a:lnTo>
                      <a:pt x="388" y="158"/>
                    </a:lnTo>
                    <a:lnTo>
                      <a:pt x="400" y="160"/>
                    </a:lnTo>
                    <a:lnTo>
                      <a:pt x="416" y="160"/>
                    </a:lnTo>
                    <a:lnTo>
                      <a:pt x="424" y="152"/>
                    </a:lnTo>
                    <a:lnTo>
                      <a:pt x="440" y="150"/>
                    </a:lnTo>
                    <a:lnTo>
                      <a:pt x="446" y="156"/>
                    </a:lnTo>
                    <a:lnTo>
                      <a:pt x="462" y="146"/>
                    </a:lnTo>
                    <a:lnTo>
                      <a:pt x="462" y="132"/>
                    </a:lnTo>
                    <a:lnTo>
                      <a:pt x="458" y="126"/>
                    </a:lnTo>
                    <a:lnTo>
                      <a:pt x="454" y="116"/>
                    </a:lnTo>
                    <a:lnTo>
                      <a:pt x="442" y="120"/>
                    </a:lnTo>
                    <a:lnTo>
                      <a:pt x="436" y="108"/>
                    </a:lnTo>
                    <a:lnTo>
                      <a:pt x="432" y="96"/>
                    </a:lnTo>
                    <a:lnTo>
                      <a:pt x="422" y="88"/>
                    </a:lnTo>
                    <a:lnTo>
                      <a:pt x="410" y="86"/>
                    </a:lnTo>
                    <a:lnTo>
                      <a:pt x="396" y="72"/>
                    </a:lnTo>
                    <a:lnTo>
                      <a:pt x="392" y="62"/>
                    </a:lnTo>
                    <a:lnTo>
                      <a:pt x="386" y="52"/>
                    </a:lnTo>
                    <a:lnTo>
                      <a:pt x="370" y="38"/>
                    </a:lnTo>
                    <a:lnTo>
                      <a:pt x="358" y="18"/>
                    </a:lnTo>
                    <a:lnTo>
                      <a:pt x="62" y="24"/>
                    </a:lnTo>
                    <a:lnTo>
                      <a:pt x="48" y="10"/>
                    </a:lnTo>
                    <a:lnTo>
                      <a:pt x="28" y="2"/>
                    </a:lnTo>
                    <a:lnTo>
                      <a:pt x="10" y="0"/>
                    </a:lnTo>
                    <a:lnTo>
                      <a:pt x="4" y="4"/>
                    </a:lnTo>
                    <a:lnTo>
                      <a:pt x="2" y="8"/>
                    </a:lnTo>
                    <a:lnTo>
                      <a:pt x="0" y="12"/>
                    </a:lnTo>
                    <a:lnTo>
                      <a:pt x="0" y="20"/>
                    </a:lnTo>
                    <a:lnTo>
                      <a:pt x="0" y="26"/>
                    </a:lnTo>
                    <a:lnTo>
                      <a:pt x="6" y="34"/>
                    </a:lnTo>
                    <a:lnTo>
                      <a:pt x="8" y="40"/>
                    </a:lnTo>
                    <a:lnTo>
                      <a:pt x="12" y="54"/>
                    </a:lnTo>
                    <a:lnTo>
                      <a:pt x="14" y="60"/>
                    </a:lnTo>
                    <a:lnTo>
                      <a:pt x="30" y="74"/>
                    </a:lnTo>
                    <a:lnTo>
                      <a:pt x="34" y="90"/>
                    </a:lnTo>
                    <a:lnTo>
                      <a:pt x="46" y="96"/>
                    </a:lnTo>
                    <a:lnTo>
                      <a:pt x="58" y="98"/>
                    </a:lnTo>
                    <a:lnTo>
                      <a:pt x="70" y="108"/>
                    </a:lnTo>
                    <a:lnTo>
                      <a:pt x="72" y="114"/>
                    </a:lnTo>
                    <a:lnTo>
                      <a:pt x="74" y="122"/>
                    </a:lnTo>
                    <a:lnTo>
                      <a:pt x="74" y="134"/>
                    </a:lnTo>
                    <a:lnTo>
                      <a:pt x="68" y="140"/>
                    </a:lnTo>
                    <a:lnTo>
                      <a:pt x="64" y="132"/>
                    </a:lnTo>
                    <a:lnTo>
                      <a:pt x="54" y="134"/>
                    </a:lnTo>
                    <a:lnTo>
                      <a:pt x="50" y="134"/>
                    </a:lnTo>
                    <a:lnTo>
                      <a:pt x="38" y="144"/>
                    </a:lnTo>
                    <a:lnTo>
                      <a:pt x="30" y="152"/>
                    </a:lnTo>
                    <a:lnTo>
                      <a:pt x="26" y="160"/>
                    </a:lnTo>
                    <a:lnTo>
                      <a:pt x="28" y="170"/>
                    </a:lnTo>
                    <a:lnTo>
                      <a:pt x="28" y="180"/>
                    </a:lnTo>
                    <a:lnTo>
                      <a:pt x="26" y="190"/>
                    </a:lnTo>
                    <a:lnTo>
                      <a:pt x="26" y="192"/>
                    </a:lnTo>
                    <a:lnTo>
                      <a:pt x="24" y="202"/>
                    </a:lnTo>
                    <a:lnTo>
                      <a:pt x="18" y="214"/>
                    </a:lnTo>
                    <a:lnTo>
                      <a:pt x="14" y="226"/>
                    </a:lnTo>
                    <a:lnTo>
                      <a:pt x="6" y="238"/>
                    </a:lnTo>
                    <a:lnTo>
                      <a:pt x="16" y="234"/>
                    </a:lnTo>
                    <a:close/>
                  </a:path>
                </a:pathLst>
              </a:custGeom>
              <a:grpFill/>
              <a:ln w="3175">
                <a:solidFill>
                  <a:schemeClr val="tx1"/>
                </a:solidFill>
                <a:round/>
                <a:headEnd/>
                <a:tailEnd/>
              </a:ln>
            </p:spPr>
            <p:txBody>
              <a:bodyPr/>
              <a:lstStyle/>
              <a:p>
                <a:endParaRPr lang="en-US"/>
              </a:p>
            </p:txBody>
          </p:sp>
          <p:sp>
            <p:nvSpPr>
              <p:cNvPr id="140" name="Freeform 22"/>
              <p:cNvSpPr>
                <a:spLocks/>
              </p:cNvSpPr>
              <p:nvPr/>
            </p:nvSpPr>
            <p:spPr bwMode="auto">
              <a:xfrm>
                <a:off x="7366001" y="3219643"/>
                <a:ext cx="454025" cy="409336"/>
              </a:xfrm>
              <a:custGeom>
                <a:avLst/>
                <a:gdLst>
                  <a:gd name="T0" fmla="*/ 2147483647 w 286"/>
                  <a:gd name="T1" fmla="*/ 2147483647 h 258"/>
                  <a:gd name="T2" fmla="*/ 2147483647 w 286"/>
                  <a:gd name="T3" fmla="*/ 2147483647 h 258"/>
                  <a:gd name="T4" fmla="*/ 2147483647 w 286"/>
                  <a:gd name="T5" fmla="*/ 2147483647 h 258"/>
                  <a:gd name="T6" fmla="*/ 2147483647 w 286"/>
                  <a:gd name="T7" fmla="*/ 2147483647 h 258"/>
                  <a:gd name="T8" fmla="*/ 2147483647 w 286"/>
                  <a:gd name="T9" fmla="*/ 2147483647 h 258"/>
                  <a:gd name="T10" fmla="*/ 2147483647 w 286"/>
                  <a:gd name="T11" fmla="*/ 2147483647 h 258"/>
                  <a:gd name="T12" fmla="*/ 2147483647 w 286"/>
                  <a:gd name="T13" fmla="*/ 2147483647 h 258"/>
                  <a:gd name="T14" fmla="*/ 2147483647 w 286"/>
                  <a:gd name="T15" fmla="*/ 2147483647 h 258"/>
                  <a:gd name="T16" fmla="*/ 2147483647 w 286"/>
                  <a:gd name="T17" fmla="*/ 2147483647 h 258"/>
                  <a:gd name="T18" fmla="*/ 2147483647 w 286"/>
                  <a:gd name="T19" fmla="*/ 2147483647 h 258"/>
                  <a:gd name="T20" fmla="*/ 2147483647 w 286"/>
                  <a:gd name="T21" fmla="*/ 2147483647 h 258"/>
                  <a:gd name="T22" fmla="*/ 2147483647 w 286"/>
                  <a:gd name="T23" fmla="*/ 2147483647 h 258"/>
                  <a:gd name="T24" fmla="*/ 2147483647 w 286"/>
                  <a:gd name="T25" fmla="*/ 2147483647 h 258"/>
                  <a:gd name="T26" fmla="*/ 2147483647 w 286"/>
                  <a:gd name="T27" fmla="*/ 2147483647 h 258"/>
                  <a:gd name="T28" fmla="*/ 2147483647 w 286"/>
                  <a:gd name="T29" fmla="*/ 2147483647 h 258"/>
                  <a:gd name="T30" fmla="*/ 2147483647 w 286"/>
                  <a:gd name="T31" fmla="*/ 2147483647 h 258"/>
                  <a:gd name="T32" fmla="*/ 2147483647 w 286"/>
                  <a:gd name="T33" fmla="*/ 2147483647 h 258"/>
                  <a:gd name="T34" fmla="*/ 2147483647 w 286"/>
                  <a:gd name="T35" fmla="*/ 2147483647 h 258"/>
                  <a:gd name="T36" fmla="*/ 2147483647 w 286"/>
                  <a:gd name="T37" fmla="*/ 2147483647 h 258"/>
                  <a:gd name="T38" fmla="*/ 2147483647 w 286"/>
                  <a:gd name="T39" fmla="*/ 2147483647 h 258"/>
                  <a:gd name="T40" fmla="*/ 2147483647 w 286"/>
                  <a:gd name="T41" fmla="*/ 2147483647 h 258"/>
                  <a:gd name="T42" fmla="*/ 2147483647 w 286"/>
                  <a:gd name="T43" fmla="*/ 2147483647 h 258"/>
                  <a:gd name="T44" fmla="*/ 2147483647 w 286"/>
                  <a:gd name="T45" fmla="*/ 2147483647 h 258"/>
                  <a:gd name="T46" fmla="*/ 2147483647 w 286"/>
                  <a:gd name="T47" fmla="*/ 2147483647 h 258"/>
                  <a:gd name="T48" fmla="*/ 2147483647 w 286"/>
                  <a:gd name="T49" fmla="*/ 2147483647 h 258"/>
                  <a:gd name="T50" fmla="*/ 2147483647 w 286"/>
                  <a:gd name="T51" fmla="*/ 2147483647 h 258"/>
                  <a:gd name="T52" fmla="*/ 2147483647 w 286"/>
                  <a:gd name="T53" fmla="*/ 2147483647 h 258"/>
                  <a:gd name="T54" fmla="*/ 2147483647 w 286"/>
                  <a:gd name="T55" fmla="*/ 2147483647 h 258"/>
                  <a:gd name="T56" fmla="*/ 2147483647 w 286"/>
                  <a:gd name="T57" fmla="*/ 2147483647 h 258"/>
                  <a:gd name="T58" fmla="*/ 2147483647 w 286"/>
                  <a:gd name="T59" fmla="*/ 2147483647 h 258"/>
                  <a:gd name="T60" fmla="*/ 2147483647 w 286"/>
                  <a:gd name="T61" fmla="*/ 2147483647 h 258"/>
                  <a:gd name="T62" fmla="*/ 2147483647 w 286"/>
                  <a:gd name="T63" fmla="*/ 0 h 258"/>
                  <a:gd name="T64" fmla="*/ 2147483647 w 286"/>
                  <a:gd name="T65" fmla="*/ 2147483647 h 258"/>
                  <a:gd name="T66" fmla="*/ 2147483647 w 286"/>
                  <a:gd name="T67" fmla="*/ 2147483647 h 258"/>
                  <a:gd name="T68" fmla="*/ 2147483647 w 286"/>
                  <a:gd name="T69" fmla="*/ 2147483647 h 258"/>
                  <a:gd name="T70" fmla="*/ 2147483647 w 286"/>
                  <a:gd name="T71" fmla="*/ 2147483647 h 258"/>
                  <a:gd name="T72" fmla="*/ 2147483647 w 286"/>
                  <a:gd name="T73" fmla="*/ 2147483647 h 258"/>
                  <a:gd name="T74" fmla="*/ 2147483647 w 286"/>
                  <a:gd name="T75" fmla="*/ 2147483647 h 258"/>
                  <a:gd name="T76" fmla="*/ 2147483647 w 286"/>
                  <a:gd name="T77" fmla="*/ 2147483647 h 258"/>
                  <a:gd name="T78" fmla="*/ 2147483647 w 286"/>
                  <a:gd name="T79" fmla="*/ 2147483647 h 258"/>
                  <a:gd name="T80" fmla="*/ 2147483647 w 286"/>
                  <a:gd name="T81" fmla="*/ 2147483647 h 258"/>
                  <a:gd name="T82" fmla="*/ 2147483647 w 286"/>
                  <a:gd name="T83" fmla="*/ 2147483647 h 258"/>
                  <a:gd name="T84" fmla="*/ 0 w 286"/>
                  <a:gd name="T85" fmla="*/ 2147483647 h 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6"/>
                  <a:gd name="T130" fmla="*/ 0 h 258"/>
                  <a:gd name="T131" fmla="*/ 286 w 286"/>
                  <a:gd name="T132" fmla="*/ 258 h 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6" h="258">
                    <a:moveTo>
                      <a:pt x="0" y="180"/>
                    </a:moveTo>
                    <a:lnTo>
                      <a:pt x="10" y="200"/>
                    </a:lnTo>
                    <a:lnTo>
                      <a:pt x="14" y="206"/>
                    </a:lnTo>
                    <a:lnTo>
                      <a:pt x="18" y="210"/>
                    </a:lnTo>
                    <a:lnTo>
                      <a:pt x="22" y="210"/>
                    </a:lnTo>
                    <a:lnTo>
                      <a:pt x="28" y="208"/>
                    </a:lnTo>
                    <a:lnTo>
                      <a:pt x="34" y="208"/>
                    </a:lnTo>
                    <a:lnTo>
                      <a:pt x="48" y="218"/>
                    </a:lnTo>
                    <a:lnTo>
                      <a:pt x="50" y="226"/>
                    </a:lnTo>
                    <a:lnTo>
                      <a:pt x="50" y="232"/>
                    </a:lnTo>
                    <a:lnTo>
                      <a:pt x="50" y="236"/>
                    </a:lnTo>
                    <a:lnTo>
                      <a:pt x="52" y="238"/>
                    </a:lnTo>
                    <a:lnTo>
                      <a:pt x="56" y="242"/>
                    </a:lnTo>
                    <a:lnTo>
                      <a:pt x="64" y="248"/>
                    </a:lnTo>
                    <a:lnTo>
                      <a:pt x="72" y="252"/>
                    </a:lnTo>
                    <a:lnTo>
                      <a:pt x="82" y="256"/>
                    </a:lnTo>
                    <a:lnTo>
                      <a:pt x="90" y="258"/>
                    </a:lnTo>
                    <a:lnTo>
                      <a:pt x="104" y="256"/>
                    </a:lnTo>
                    <a:lnTo>
                      <a:pt x="114" y="254"/>
                    </a:lnTo>
                    <a:lnTo>
                      <a:pt x="122" y="248"/>
                    </a:lnTo>
                    <a:lnTo>
                      <a:pt x="132" y="240"/>
                    </a:lnTo>
                    <a:lnTo>
                      <a:pt x="134" y="230"/>
                    </a:lnTo>
                    <a:lnTo>
                      <a:pt x="136" y="226"/>
                    </a:lnTo>
                    <a:lnTo>
                      <a:pt x="138" y="224"/>
                    </a:lnTo>
                    <a:lnTo>
                      <a:pt x="140" y="222"/>
                    </a:lnTo>
                    <a:lnTo>
                      <a:pt x="140" y="218"/>
                    </a:lnTo>
                    <a:lnTo>
                      <a:pt x="142" y="214"/>
                    </a:lnTo>
                    <a:lnTo>
                      <a:pt x="154" y="206"/>
                    </a:lnTo>
                    <a:lnTo>
                      <a:pt x="164" y="206"/>
                    </a:lnTo>
                    <a:lnTo>
                      <a:pt x="176" y="206"/>
                    </a:lnTo>
                    <a:lnTo>
                      <a:pt x="184" y="206"/>
                    </a:lnTo>
                    <a:lnTo>
                      <a:pt x="192" y="198"/>
                    </a:lnTo>
                    <a:lnTo>
                      <a:pt x="202" y="196"/>
                    </a:lnTo>
                    <a:lnTo>
                      <a:pt x="208" y="196"/>
                    </a:lnTo>
                    <a:lnTo>
                      <a:pt x="210" y="196"/>
                    </a:lnTo>
                    <a:lnTo>
                      <a:pt x="218" y="192"/>
                    </a:lnTo>
                    <a:lnTo>
                      <a:pt x="220" y="182"/>
                    </a:lnTo>
                    <a:lnTo>
                      <a:pt x="224" y="174"/>
                    </a:lnTo>
                    <a:lnTo>
                      <a:pt x="226" y="166"/>
                    </a:lnTo>
                    <a:lnTo>
                      <a:pt x="236" y="162"/>
                    </a:lnTo>
                    <a:lnTo>
                      <a:pt x="240" y="164"/>
                    </a:lnTo>
                    <a:lnTo>
                      <a:pt x="242" y="164"/>
                    </a:lnTo>
                    <a:lnTo>
                      <a:pt x="248" y="160"/>
                    </a:lnTo>
                    <a:lnTo>
                      <a:pt x="254" y="152"/>
                    </a:lnTo>
                    <a:lnTo>
                      <a:pt x="256" y="142"/>
                    </a:lnTo>
                    <a:lnTo>
                      <a:pt x="252" y="132"/>
                    </a:lnTo>
                    <a:lnTo>
                      <a:pt x="250" y="128"/>
                    </a:lnTo>
                    <a:lnTo>
                      <a:pt x="246" y="122"/>
                    </a:lnTo>
                    <a:lnTo>
                      <a:pt x="240" y="118"/>
                    </a:lnTo>
                    <a:lnTo>
                      <a:pt x="238" y="116"/>
                    </a:lnTo>
                    <a:lnTo>
                      <a:pt x="234" y="116"/>
                    </a:lnTo>
                    <a:lnTo>
                      <a:pt x="218" y="130"/>
                    </a:lnTo>
                    <a:lnTo>
                      <a:pt x="208" y="138"/>
                    </a:lnTo>
                    <a:lnTo>
                      <a:pt x="196" y="132"/>
                    </a:lnTo>
                    <a:lnTo>
                      <a:pt x="190" y="120"/>
                    </a:lnTo>
                    <a:lnTo>
                      <a:pt x="192" y="116"/>
                    </a:lnTo>
                    <a:lnTo>
                      <a:pt x="194" y="112"/>
                    </a:lnTo>
                    <a:lnTo>
                      <a:pt x="198" y="108"/>
                    </a:lnTo>
                    <a:lnTo>
                      <a:pt x="208" y="100"/>
                    </a:lnTo>
                    <a:lnTo>
                      <a:pt x="216" y="96"/>
                    </a:lnTo>
                    <a:lnTo>
                      <a:pt x="232" y="92"/>
                    </a:lnTo>
                    <a:lnTo>
                      <a:pt x="240" y="94"/>
                    </a:lnTo>
                    <a:lnTo>
                      <a:pt x="244" y="104"/>
                    </a:lnTo>
                    <a:lnTo>
                      <a:pt x="256" y="102"/>
                    </a:lnTo>
                    <a:lnTo>
                      <a:pt x="260" y="92"/>
                    </a:lnTo>
                    <a:lnTo>
                      <a:pt x="264" y="84"/>
                    </a:lnTo>
                    <a:lnTo>
                      <a:pt x="266" y="82"/>
                    </a:lnTo>
                    <a:lnTo>
                      <a:pt x="276" y="76"/>
                    </a:lnTo>
                    <a:lnTo>
                      <a:pt x="278" y="74"/>
                    </a:lnTo>
                    <a:lnTo>
                      <a:pt x="282" y="72"/>
                    </a:lnTo>
                    <a:lnTo>
                      <a:pt x="284" y="68"/>
                    </a:lnTo>
                    <a:lnTo>
                      <a:pt x="284" y="62"/>
                    </a:lnTo>
                    <a:lnTo>
                      <a:pt x="286" y="54"/>
                    </a:lnTo>
                    <a:lnTo>
                      <a:pt x="284" y="44"/>
                    </a:lnTo>
                    <a:lnTo>
                      <a:pt x="278" y="30"/>
                    </a:lnTo>
                    <a:lnTo>
                      <a:pt x="276" y="8"/>
                    </a:lnTo>
                    <a:lnTo>
                      <a:pt x="264" y="12"/>
                    </a:lnTo>
                    <a:lnTo>
                      <a:pt x="248" y="22"/>
                    </a:lnTo>
                    <a:lnTo>
                      <a:pt x="240" y="14"/>
                    </a:lnTo>
                    <a:lnTo>
                      <a:pt x="240" y="0"/>
                    </a:lnTo>
                    <a:lnTo>
                      <a:pt x="222" y="2"/>
                    </a:lnTo>
                    <a:lnTo>
                      <a:pt x="210" y="18"/>
                    </a:lnTo>
                    <a:lnTo>
                      <a:pt x="194" y="22"/>
                    </a:lnTo>
                    <a:lnTo>
                      <a:pt x="176" y="30"/>
                    </a:lnTo>
                    <a:lnTo>
                      <a:pt x="148" y="46"/>
                    </a:lnTo>
                    <a:lnTo>
                      <a:pt x="128" y="54"/>
                    </a:lnTo>
                    <a:lnTo>
                      <a:pt x="94" y="68"/>
                    </a:lnTo>
                    <a:lnTo>
                      <a:pt x="70" y="78"/>
                    </a:lnTo>
                    <a:lnTo>
                      <a:pt x="60" y="66"/>
                    </a:lnTo>
                    <a:lnTo>
                      <a:pt x="44" y="56"/>
                    </a:lnTo>
                    <a:lnTo>
                      <a:pt x="36" y="46"/>
                    </a:lnTo>
                    <a:lnTo>
                      <a:pt x="28" y="42"/>
                    </a:lnTo>
                    <a:lnTo>
                      <a:pt x="28" y="56"/>
                    </a:lnTo>
                    <a:lnTo>
                      <a:pt x="28" y="66"/>
                    </a:lnTo>
                    <a:lnTo>
                      <a:pt x="24" y="68"/>
                    </a:lnTo>
                    <a:lnTo>
                      <a:pt x="20" y="74"/>
                    </a:lnTo>
                    <a:lnTo>
                      <a:pt x="16" y="82"/>
                    </a:lnTo>
                    <a:lnTo>
                      <a:pt x="10" y="94"/>
                    </a:lnTo>
                    <a:lnTo>
                      <a:pt x="12" y="106"/>
                    </a:lnTo>
                    <a:lnTo>
                      <a:pt x="12" y="120"/>
                    </a:lnTo>
                    <a:lnTo>
                      <a:pt x="12" y="132"/>
                    </a:lnTo>
                    <a:lnTo>
                      <a:pt x="12" y="144"/>
                    </a:lnTo>
                    <a:lnTo>
                      <a:pt x="12" y="154"/>
                    </a:lnTo>
                    <a:lnTo>
                      <a:pt x="12" y="164"/>
                    </a:lnTo>
                    <a:lnTo>
                      <a:pt x="6" y="174"/>
                    </a:lnTo>
                    <a:lnTo>
                      <a:pt x="0" y="180"/>
                    </a:lnTo>
                    <a:close/>
                  </a:path>
                </a:pathLst>
              </a:custGeom>
              <a:grpFill/>
              <a:ln w="3175">
                <a:solidFill>
                  <a:schemeClr val="tx1"/>
                </a:solidFill>
                <a:round/>
                <a:headEnd/>
                <a:tailEnd/>
              </a:ln>
              <a:extLst/>
            </p:spPr>
            <p:txBody>
              <a:bodyPr/>
              <a:lstStyle/>
              <a:p>
                <a:endParaRPr lang="en-US"/>
              </a:p>
            </p:txBody>
          </p:sp>
          <p:sp>
            <p:nvSpPr>
              <p:cNvPr id="141" name="Freeform 23"/>
              <p:cNvSpPr>
                <a:spLocks/>
              </p:cNvSpPr>
              <p:nvPr/>
            </p:nvSpPr>
            <p:spPr bwMode="auto">
              <a:xfrm>
                <a:off x="6883401" y="3121275"/>
                <a:ext cx="777875" cy="675881"/>
              </a:xfrm>
              <a:custGeom>
                <a:avLst/>
                <a:gdLst>
                  <a:gd name="T0" fmla="*/ 2147483647 w 490"/>
                  <a:gd name="T1" fmla="*/ 2147483647 h 426"/>
                  <a:gd name="T2" fmla="*/ 2147483647 w 490"/>
                  <a:gd name="T3" fmla="*/ 2147483647 h 426"/>
                  <a:gd name="T4" fmla="*/ 2147483647 w 490"/>
                  <a:gd name="T5" fmla="*/ 2147483647 h 426"/>
                  <a:gd name="T6" fmla="*/ 2147483647 w 490"/>
                  <a:gd name="T7" fmla="*/ 2147483647 h 426"/>
                  <a:gd name="T8" fmla="*/ 2147483647 w 490"/>
                  <a:gd name="T9" fmla="*/ 2147483647 h 426"/>
                  <a:gd name="T10" fmla="*/ 2147483647 w 490"/>
                  <a:gd name="T11" fmla="*/ 2147483647 h 426"/>
                  <a:gd name="T12" fmla="*/ 2147483647 w 490"/>
                  <a:gd name="T13" fmla="*/ 2147483647 h 426"/>
                  <a:gd name="T14" fmla="*/ 2147483647 w 490"/>
                  <a:gd name="T15" fmla="*/ 2147483647 h 426"/>
                  <a:gd name="T16" fmla="*/ 2147483647 w 490"/>
                  <a:gd name="T17" fmla="*/ 2147483647 h 426"/>
                  <a:gd name="T18" fmla="*/ 2147483647 w 490"/>
                  <a:gd name="T19" fmla="*/ 2147483647 h 426"/>
                  <a:gd name="T20" fmla="*/ 2147483647 w 490"/>
                  <a:gd name="T21" fmla="*/ 2147483647 h 426"/>
                  <a:gd name="T22" fmla="*/ 2147483647 w 490"/>
                  <a:gd name="T23" fmla="*/ 2147483647 h 426"/>
                  <a:gd name="T24" fmla="*/ 2147483647 w 490"/>
                  <a:gd name="T25" fmla="*/ 2147483647 h 426"/>
                  <a:gd name="T26" fmla="*/ 2147483647 w 490"/>
                  <a:gd name="T27" fmla="*/ 2147483647 h 426"/>
                  <a:gd name="T28" fmla="*/ 2147483647 w 490"/>
                  <a:gd name="T29" fmla="*/ 2147483647 h 426"/>
                  <a:gd name="T30" fmla="*/ 2147483647 w 490"/>
                  <a:gd name="T31" fmla="*/ 2147483647 h 426"/>
                  <a:gd name="T32" fmla="*/ 2147483647 w 490"/>
                  <a:gd name="T33" fmla="*/ 2147483647 h 426"/>
                  <a:gd name="T34" fmla="*/ 2147483647 w 490"/>
                  <a:gd name="T35" fmla="*/ 2147483647 h 426"/>
                  <a:gd name="T36" fmla="*/ 2147483647 w 490"/>
                  <a:gd name="T37" fmla="*/ 2147483647 h 426"/>
                  <a:gd name="T38" fmla="*/ 2147483647 w 490"/>
                  <a:gd name="T39" fmla="*/ 2147483647 h 426"/>
                  <a:gd name="T40" fmla="*/ 2147483647 w 490"/>
                  <a:gd name="T41" fmla="*/ 2147483647 h 426"/>
                  <a:gd name="T42" fmla="*/ 2147483647 w 490"/>
                  <a:gd name="T43" fmla="*/ 2147483647 h 426"/>
                  <a:gd name="T44" fmla="*/ 2147483647 w 490"/>
                  <a:gd name="T45" fmla="*/ 2147483647 h 426"/>
                  <a:gd name="T46" fmla="*/ 2147483647 w 490"/>
                  <a:gd name="T47" fmla="*/ 2147483647 h 426"/>
                  <a:gd name="T48" fmla="*/ 2147483647 w 490"/>
                  <a:gd name="T49" fmla="*/ 2147483647 h 426"/>
                  <a:gd name="T50" fmla="*/ 2147483647 w 490"/>
                  <a:gd name="T51" fmla="*/ 2147483647 h 426"/>
                  <a:gd name="T52" fmla="*/ 2147483647 w 490"/>
                  <a:gd name="T53" fmla="*/ 2147483647 h 426"/>
                  <a:gd name="T54" fmla="*/ 2147483647 w 490"/>
                  <a:gd name="T55" fmla="*/ 2147483647 h 426"/>
                  <a:gd name="T56" fmla="*/ 2147483647 w 490"/>
                  <a:gd name="T57" fmla="*/ 2147483647 h 426"/>
                  <a:gd name="T58" fmla="*/ 2147483647 w 490"/>
                  <a:gd name="T59" fmla="*/ 2147483647 h 426"/>
                  <a:gd name="T60" fmla="*/ 2147483647 w 490"/>
                  <a:gd name="T61" fmla="*/ 2147483647 h 426"/>
                  <a:gd name="T62" fmla="*/ 2147483647 w 490"/>
                  <a:gd name="T63" fmla="*/ 2147483647 h 426"/>
                  <a:gd name="T64" fmla="*/ 2147483647 w 490"/>
                  <a:gd name="T65" fmla="*/ 2147483647 h 426"/>
                  <a:gd name="T66" fmla="*/ 2147483647 w 490"/>
                  <a:gd name="T67" fmla="*/ 2147483647 h 426"/>
                  <a:gd name="T68" fmla="*/ 2147483647 w 490"/>
                  <a:gd name="T69" fmla="*/ 2147483647 h 426"/>
                  <a:gd name="T70" fmla="*/ 2147483647 w 490"/>
                  <a:gd name="T71" fmla="*/ 2147483647 h 426"/>
                  <a:gd name="T72" fmla="*/ 2147483647 w 490"/>
                  <a:gd name="T73" fmla="*/ 2147483647 h 426"/>
                  <a:gd name="T74" fmla="*/ 2147483647 w 490"/>
                  <a:gd name="T75" fmla="*/ 2147483647 h 426"/>
                  <a:gd name="T76" fmla="*/ 2147483647 w 490"/>
                  <a:gd name="T77" fmla="*/ 2147483647 h 426"/>
                  <a:gd name="T78" fmla="*/ 2147483647 w 490"/>
                  <a:gd name="T79" fmla="*/ 2147483647 h 426"/>
                  <a:gd name="T80" fmla="*/ 2147483647 w 490"/>
                  <a:gd name="T81" fmla="*/ 2147483647 h 426"/>
                  <a:gd name="T82" fmla="*/ 2147483647 w 490"/>
                  <a:gd name="T83" fmla="*/ 2147483647 h 426"/>
                  <a:gd name="T84" fmla="*/ 2147483647 w 490"/>
                  <a:gd name="T85" fmla="*/ 2147483647 h 426"/>
                  <a:gd name="T86" fmla="*/ 2147483647 w 490"/>
                  <a:gd name="T87" fmla="*/ 2147483647 h 426"/>
                  <a:gd name="T88" fmla="*/ 2147483647 w 490"/>
                  <a:gd name="T89" fmla="*/ 2147483647 h 426"/>
                  <a:gd name="T90" fmla="*/ 2147483647 w 490"/>
                  <a:gd name="T91" fmla="*/ 2147483647 h 426"/>
                  <a:gd name="T92" fmla="*/ 2147483647 w 490"/>
                  <a:gd name="T93" fmla="*/ 2147483647 h 426"/>
                  <a:gd name="T94" fmla="*/ 2147483647 w 490"/>
                  <a:gd name="T95" fmla="*/ 2147483647 h 426"/>
                  <a:gd name="T96" fmla="*/ 2147483647 w 490"/>
                  <a:gd name="T97" fmla="*/ 2147483647 h 426"/>
                  <a:gd name="T98" fmla="*/ 2147483647 w 490"/>
                  <a:gd name="T99" fmla="*/ 2147483647 h 426"/>
                  <a:gd name="T100" fmla="*/ 2147483647 w 490"/>
                  <a:gd name="T101" fmla="*/ 2147483647 h 426"/>
                  <a:gd name="T102" fmla="*/ 2147483647 w 490"/>
                  <a:gd name="T103" fmla="*/ 2147483647 h 4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0"/>
                  <a:gd name="T157" fmla="*/ 0 h 426"/>
                  <a:gd name="T158" fmla="*/ 490 w 490"/>
                  <a:gd name="T159" fmla="*/ 426 h 4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0" h="426">
                    <a:moveTo>
                      <a:pt x="214" y="426"/>
                    </a:moveTo>
                    <a:lnTo>
                      <a:pt x="446" y="416"/>
                    </a:lnTo>
                    <a:lnTo>
                      <a:pt x="466" y="404"/>
                    </a:lnTo>
                    <a:lnTo>
                      <a:pt x="478" y="392"/>
                    </a:lnTo>
                    <a:lnTo>
                      <a:pt x="482" y="392"/>
                    </a:lnTo>
                    <a:lnTo>
                      <a:pt x="488" y="388"/>
                    </a:lnTo>
                    <a:lnTo>
                      <a:pt x="490" y="382"/>
                    </a:lnTo>
                    <a:lnTo>
                      <a:pt x="490" y="378"/>
                    </a:lnTo>
                    <a:lnTo>
                      <a:pt x="488" y="376"/>
                    </a:lnTo>
                    <a:lnTo>
                      <a:pt x="474" y="376"/>
                    </a:lnTo>
                    <a:lnTo>
                      <a:pt x="474" y="366"/>
                    </a:lnTo>
                    <a:lnTo>
                      <a:pt x="472" y="356"/>
                    </a:lnTo>
                    <a:lnTo>
                      <a:pt x="464" y="344"/>
                    </a:lnTo>
                    <a:lnTo>
                      <a:pt x="452" y="340"/>
                    </a:lnTo>
                    <a:lnTo>
                      <a:pt x="442" y="346"/>
                    </a:lnTo>
                    <a:lnTo>
                      <a:pt x="436" y="356"/>
                    </a:lnTo>
                    <a:lnTo>
                      <a:pt x="432" y="368"/>
                    </a:lnTo>
                    <a:lnTo>
                      <a:pt x="418" y="382"/>
                    </a:lnTo>
                    <a:lnTo>
                      <a:pt x="402" y="372"/>
                    </a:lnTo>
                    <a:lnTo>
                      <a:pt x="394" y="364"/>
                    </a:lnTo>
                    <a:lnTo>
                      <a:pt x="386" y="356"/>
                    </a:lnTo>
                    <a:lnTo>
                      <a:pt x="372" y="354"/>
                    </a:lnTo>
                    <a:lnTo>
                      <a:pt x="352" y="358"/>
                    </a:lnTo>
                    <a:lnTo>
                      <a:pt x="338" y="348"/>
                    </a:lnTo>
                    <a:lnTo>
                      <a:pt x="288" y="314"/>
                    </a:lnTo>
                    <a:lnTo>
                      <a:pt x="278" y="294"/>
                    </a:lnTo>
                    <a:lnTo>
                      <a:pt x="264" y="256"/>
                    </a:lnTo>
                    <a:lnTo>
                      <a:pt x="246" y="244"/>
                    </a:lnTo>
                    <a:lnTo>
                      <a:pt x="246" y="240"/>
                    </a:lnTo>
                    <a:lnTo>
                      <a:pt x="242" y="234"/>
                    </a:lnTo>
                    <a:lnTo>
                      <a:pt x="238" y="224"/>
                    </a:lnTo>
                    <a:lnTo>
                      <a:pt x="236" y="220"/>
                    </a:lnTo>
                    <a:lnTo>
                      <a:pt x="234" y="218"/>
                    </a:lnTo>
                    <a:lnTo>
                      <a:pt x="232" y="212"/>
                    </a:lnTo>
                    <a:lnTo>
                      <a:pt x="228" y="202"/>
                    </a:lnTo>
                    <a:lnTo>
                      <a:pt x="224" y="186"/>
                    </a:lnTo>
                    <a:lnTo>
                      <a:pt x="208" y="172"/>
                    </a:lnTo>
                    <a:lnTo>
                      <a:pt x="194" y="158"/>
                    </a:lnTo>
                    <a:lnTo>
                      <a:pt x="164" y="142"/>
                    </a:lnTo>
                    <a:lnTo>
                      <a:pt x="152" y="136"/>
                    </a:lnTo>
                    <a:lnTo>
                      <a:pt x="154" y="118"/>
                    </a:lnTo>
                    <a:lnTo>
                      <a:pt x="166" y="110"/>
                    </a:lnTo>
                    <a:lnTo>
                      <a:pt x="176" y="120"/>
                    </a:lnTo>
                    <a:lnTo>
                      <a:pt x="186" y="122"/>
                    </a:lnTo>
                    <a:lnTo>
                      <a:pt x="200" y="126"/>
                    </a:lnTo>
                    <a:lnTo>
                      <a:pt x="206" y="130"/>
                    </a:lnTo>
                    <a:lnTo>
                      <a:pt x="210" y="134"/>
                    </a:lnTo>
                    <a:lnTo>
                      <a:pt x="212" y="140"/>
                    </a:lnTo>
                    <a:lnTo>
                      <a:pt x="218" y="146"/>
                    </a:lnTo>
                    <a:lnTo>
                      <a:pt x="228" y="154"/>
                    </a:lnTo>
                    <a:lnTo>
                      <a:pt x="232" y="160"/>
                    </a:lnTo>
                    <a:lnTo>
                      <a:pt x="236" y="170"/>
                    </a:lnTo>
                    <a:lnTo>
                      <a:pt x="240" y="178"/>
                    </a:lnTo>
                    <a:lnTo>
                      <a:pt x="250" y="190"/>
                    </a:lnTo>
                    <a:lnTo>
                      <a:pt x="252" y="204"/>
                    </a:lnTo>
                    <a:lnTo>
                      <a:pt x="258" y="210"/>
                    </a:lnTo>
                    <a:lnTo>
                      <a:pt x="264" y="218"/>
                    </a:lnTo>
                    <a:lnTo>
                      <a:pt x="272" y="228"/>
                    </a:lnTo>
                    <a:lnTo>
                      <a:pt x="276" y="232"/>
                    </a:lnTo>
                    <a:lnTo>
                      <a:pt x="278" y="234"/>
                    </a:lnTo>
                    <a:lnTo>
                      <a:pt x="280" y="236"/>
                    </a:lnTo>
                    <a:lnTo>
                      <a:pt x="294" y="240"/>
                    </a:lnTo>
                    <a:lnTo>
                      <a:pt x="304" y="242"/>
                    </a:lnTo>
                    <a:lnTo>
                      <a:pt x="312" y="230"/>
                    </a:lnTo>
                    <a:lnTo>
                      <a:pt x="316" y="216"/>
                    </a:lnTo>
                    <a:lnTo>
                      <a:pt x="316" y="194"/>
                    </a:lnTo>
                    <a:lnTo>
                      <a:pt x="316" y="168"/>
                    </a:lnTo>
                    <a:lnTo>
                      <a:pt x="314" y="156"/>
                    </a:lnTo>
                    <a:lnTo>
                      <a:pt x="320" y="144"/>
                    </a:lnTo>
                    <a:lnTo>
                      <a:pt x="328" y="130"/>
                    </a:lnTo>
                    <a:lnTo>
                      <a:pt x="332" y="118"/>
                    </a:lnTo>
                    <a:lnTo>
                      <a:pt x="332" y="104"/>
                    </a:lnTo>
                    <a:lnTo>
                      <a:pt x="320" y="92"/>
                    </a:lnTo>
                    <a:lnTo>
                      <a:pt x="302" y="72"/>
                    </a:lnTo>
                    <a:lnTo>
                      <a:pt x="274" y="54"/>
                    </a:lnTo>
                    <a:lnTo>
                      <a:pt x="248" y="40"/>
                    </a:lnTo>
                    <a:lnTo>
                      <a:pt x="240" y="32"/>
                    </a:lnTo>
                    <a:lnTo>
                      <a:pt x="214" y="16"/>
                    </a:lnTo>
                    <a:lnTo>
                      <a:pt x="184" y="0"/>
                    </a:lnTo>
                    <a:lnTo>
                      <a:pt x="170" y="4"/>
                    </a:lnTo>
                    <a:lnTo>
                      <a:pt x="152" y="10"/>
                    </a:lnTo>
                    <a:lnTo>
                      <a:pt x="146" y="18"/>
                    </a:lnTo>
                    <a:lnTo>
                      <a:pt x="140" y="28"/>
                    </a:lnTo>
                    <a:lnTo>
                      <a:pt x="136" y="36"/>
                    </a:lnTo>
                    <a:lnTo>
                      <a:pt x="130" y="38"/>
                    </a:lnTo>
                    <a:lnTo>
                      <a:pt x="126" y="38"/>
                    </a:lnTo>
                    <a:lnTo>
                      <a:pt x="122" y="36"/>
                    </a:lnTo>
                    <a:lnTo>
                      <a:pt x="118" y="30"/>
                    </a:lnTo>
                    <a:lnTo>
                      <a:pt x="114" y="24"/>
                    </a:lnTo>
                    <a:lnTo>
                      <a:pt x="112" y="22"/>
                    </a:lnTo>
                    <a:lnTo>
                      <a:pt x="102" y="22"/>
                    </a:lnTo>
                    <a:lnTo>
                      <a:pt x="90" y="34"/>
                    </a:lnTo>
                    <a:lnTo>
                      <a:pt x="80" y="48"/>
                    </a:lnTo>
                    <a:lnTo>
                      <a:pt x="70" y="54"/>
                    </a:lnTo>
                    <a:lnTo>
                      <a:pt x="68" y="56"/>
                    </a:lnTo>
                    <a:lnTo>
                      <a:pt x="66" y="54"/>
                    </a:lnTo>
                    <a:lnTo>
                      <a:pt x="52" y="44"/>
                    </a:lnTo>
                    <a:lnTo>
                      <a:pt x="42" y="38"/>
                    </a:lnTo>
                    <a:lnTo>
                      <a:pt x="28" y="36"/>
                    </a:lnTo>
                    <a:lnTo>
                      <a:pt x="28" y="52"/>
                    </a:lnTo>
                    <a:lnTo>
                      <a:pt x="20" y="60"/>
                    </a:lnTo>
                    <a:lnTo>
                      <a:pt x="10" y="70"/>
                    </a:lnTo>
                    <a:lnTo>
                      <a:pt x="6" y="80"/>
                    </a:lnTo>
                    <a:lnTo>
                      <a:pt x="14" y="94"/>
                    </a:lnTo>
                    <a:lnTo>
                      <a:pt x="16" y="104"/>
                    </a:lnTo>
                    <a:lnTo>
                      <a:pt x="16" y="110"/>
                    </a:lnTo>
                    <a:lnTo>
                      <a:pt x="6" y="122"/>
                    </a:lnTo>
                    <a:lnTo>
                      <a:pt x="0" y="132"/>
                    </a:lnTo>
                    <a:lnTo>
                      <a:pt x="14" y="146"/>
                    </a:lnTo>
                    <a:lnTo>
                      <a:pt x="24" y="154"/>
                    </a:lnTo>
                    <a:lnTo>
                      <a:pt x="30" y="160"/>
                    </a:lnTo>
                    <a:lnTo>
                      <a:pt x="38" y="166"/>
                    </a:lnTo>
                    <a:lnTo>
                      <a:pt x="54" y="176"/>
                    </a:lnTo>
                    <a:lnTo>
                      <a:pt x="72" y="186"/>
                    </a:lnTo>
                    <a:lnTo>
                      <a:pt x="82" y="188"/>
                    </a:lnTo>
                    <a:lnTo>
                      <a:pt x="92" y="190"/>
                    </a:lnTo>
                    <a:lnTo>
                      <a:pt x="110" y="194"/>
                    </a:lnTo>
                    <a:lnTo>
                      <a:pt x="136" y="202"/>
                    </a:lnTo>
                    <a:lnTo>
                      <a:pt x="158" y="210"/>
                    </a:lnTo>
                    <a:lnTo>
                      <a:pt x="166" y="222"/>
                    </a:lnTo>
                    <a:lnTo>
                      <a:pt x="174" y="240"/>
                    </a:lnTo>
                    <a:lnTo>
                      <a:pt x="188" y="244"/>
                    </a:lnTo>
                    <a:lnTo>
                      <a:pt x="198" y="236"/>
                    </a:lnTo>
                    <a:lnTo>
                      <a:pt x="206" y="236"/>
                    </a:lnTo>
                    <a:lnTo>
                      <a:pt x="212" y="240"/>
                    </a:lnTo>
                    <a:lnTo>
                      <a:pt x="214" y="244"/>
                    </a:lnTo>
                    <a:lnTo>
                      <a:pt x="216" y="248"/>
                    </a:lnTo>
                    <a:lnTo>
                      <a:pt x="216" y="252"/>
                    </a:lnTo>
                    <a:lnTo>
                      <a:pt x="218" y="256"/>
                    </a:lnTo>
                    <a:lnTo>
                      <a:pt x="220" y="260"/>
                    </a:lnTo>
                    <a:lnTo>
                      <a:pt x="222" y="272"/>
                    </a:lnTo>
                    <a:lnTo>
                      <a:pt x="214" y="280"/>
                    </a:lnTo>
                    <a:lnTo>
                      <a:pt x="212" y="300"/>
                    </a:lnTo>
                    <a:lnTo>
                      <a:pt x="214" y="354"/>
                    </a:lnTo>
                    <a:lnTo>
                      <a:pt x="214" y="426"/>
                    </a:lnTo>
                    <a:close/>
                  </a:path>
                </a:pathLst>
              </a:custGeom>
              <a:grpFill/>
              <a:ln w="3175">
                <a:solidFill>
                  <a:schemeClr val="tx1"/>
                </a:solidFill>
                <a:round/>
                <a:headEnd/>
                <a:tailEnd/>
              </a:ln>
            </p:spPr>
            <p:txBody>
              <a:bodyPr/>
              <a:lstStyle/>
              <a:p>
                <a:endParaRPr lang="en-US"/>
              </a:p>
            </p:txBody>
          </p:sp>
          <p:sp>
            <p:nvSpPr>
              <p:cNvPr id="142" name="Freeform 24"/>
              <p:cNvSpPr>
                <a:spLocks/>
              </p:cNvSpPr>
              <p:nvPr/>
            </p:nvSpPr>
            <p:spPr bwMode="auto">
              <a:xfrm>
                <a:off x="7162801" y="3502053"/>
                <a:ext cx="873125" cy="472799"/>
              </a:xfrm>
              <a:custGeom>
                <a:avLst/>
                <a:gdLst>
                  <a:gd name="T0" fmla="*/ 2147483647 w 550"/>
                  <a:gd name="T1" fmla="*/ 2147483647 h 298"/>
                  <a:gd name="T2" fmla="*/ 2147483647 w 550"/>
                  <a:gd name="T3" fmla="*/ 2147483647 h 298"/>
                  <a:gd name="T4" fmla="*/ 2147483647 w 550"/>
                  <a:gd name="T5" fmla="*/ 2147483647 h 298"/>
                  <a:gd name="T6" fmla="*/ 2147483647 w 550"/>
                  <a:gd name="T7" fmla="*/ 2147483647 h 298"/>
                  <a:gd name="T8" fmla="*/ 2147483647 w 550"/>
                  <a:gd name="T9" fmla="*/ 2147483647 h 298"/>
                  <a:gd name="T10" fmla="*/ 2147483647 w 550"/>
                  <a:gd name="T11" fmla="*/ 2147483647 h 298"/>
                  <a:gd name="T12" fmla="*/ 2147483647 w 550"/>
                  <a:gd name="T13" fmla="*/ 2147483647 h 298"/>
                  <a:gd name="T14" fmla="*/ 2147483647 w 550"/>
                  <a:gd name="T15" fmla="*/ 2147483647 h 298"/>
                  <a:gd name="T16" fmla="*/ 2147483647 w 550"/>
                  <a:gd name="T17" fmla="*/ 2147483647 h 298"/>
                  <a:gd name="T18" fmla="*/ 2147483647 w 550"/>
                  <a:gd name="T19" fmla="*/ 2147483647 h 298"/>
                  <a:gd name="T20" fmla="*/ 2147483647 w 550"/>
                  <a:gd name="T21" fmla="*/ 2147483647 h 298"/>
                  <a:gd name="T22" fmla="*/ 2147483647 w 550"/>
                  <a:gd name="T23" fmla="*/ 2147483647 h 298"/>
                  <a:gd name="T24" fmla="*/ 2147483647 w 550"/>
                  <a:gd name="T25" fmla="*/ 2147483647 h 298"/>
                  <a:gd name="T26" fmla="*/ 2147483647 w 550"/>
                  <a:gd name="T27" fmla="*/ 2147483647 h 298"/>
                  <a:gd name="T28" fmla="*/ 2147483647 w 550"/>
                  <a:gd name="T29" fmla="*/ 2147483647 h 298"/>
                  <a:gd name="T30" fmla="*/ 2147483647 w 550"/>
                  <a:gd name="T31" fmla="*/ 2147483647 h 298"/>
                  <a:gd name="T32" fmla="*/ 2147483647 w 550"/>
                  <a:gd name="T33" fmla="*/ 2147483647 h 298"/>
                  <a:gd name="T34" fmla="*/ 2147483647 w 550"/>
                  <a:gd name="T35" fmla="*/ 2147483647 h 298"/>
                  <a:gd name="T36" fmla="*/ 2147483647 w 550"/>
                  <a:gd name="T37" fmla="*/ 2147483647 h 298"/>
                  <a:gd name="T38" fmla="*/ 2147483647 w 550"/>
                  <a:gd name="T39" fmla="*/ 2147483647 h 298"/>
                  <a:gd name="T40" fmla="*/ 2147483647 w 550"/>
                  <a:gd name="T41" fmla="*/ 2147483647 h 298"/>
                  <a:gd name="T42" fmla="*/ 2147483647 w 550"/>
                  <a:gd name="T43" fmla="*/ 2147483647 h 298"/>
                  <a:gd name="T44" fmla="*/ 2147483647 w 550"/>
                  <a:gd name="T45" fmla="*/ 2147483647 h 298"/>
                  <a:gd name="T46" fmla="*/ 2147483647 w 550"/>
                  <a:gd name="T47" fmla="*/ 2147483647 h 298"/>
                  <a:gd name="T48" fmla="*/ 2147483647 w 550"/>
                  <a:gd name="T49" fmla="*/ 2147483647 h 298"/>
                  <a:gd name="T50" fmla="*/ 2147483647 w 550"/>
                  <a:gd name="T51" fmla="*/ 2147483647 h 298"/>
                  <a:gd name="T52" fmla="*/ 2147483647 w 550"/>
                  <a:gd name="T53" fmla="*/ 2147483647 h 298"/>
                  <a:gd name="T54" fmla="*/ 2147483647 w 550"/>
                  <a:gd name="T55" fmla="*/ 2147483647 h 298"/>
                  <a:gd name="T56" fmla="*/ 2147483647 w 550"/>
                  <a:gd name="T57" fmla="*/ 2147483647 h 298"/>
                  <a:gd name="T58" fmla="*/ 2147483647 w 550"/>
                  <a:gd name="T59" fmla="*/ 2147483647 h 298"/>
                  <a:gd name="T60" fmla="*/ 2147483647 w 550"/>
                  <a:gd name="T61" fmla="*/ 2147483647 h 298"/>
                  <a:gd name="T62" fmla="*/ 2147483647 w 550"/>
                  <a:gd name="T63" fmla="*/ 2147483647 h 298"/>
                  <a:gd name="T64" fmla="*/ 2147483647 w 550"/>
                  <a:gd name="T65" fmla="*/ 2147483647 h 298"/>
                  <a:gd name="T66" fmla="*/ 2147483647 w 550"/>
                  <a:gd name="T67" fmla="*/ 2147483647 h 298"/>
                  <a:gd name="T68" fmla="*/ 2147483647 w 550"/>
                  <a:gd name="T69" fmla="*/ 2147483647 h 298"/>
                  <a:gd name="T70" fmla="*/ 2147483647 w 550"/>
                  <a:gd name="T71" fmla="*/ 0 h 298"/>
                  <a:gd name="T72" fmla="*/ 2147483647 w 550"/>
                  <a:gd name="T73" fmla="*/ 2147483647 h 298"/>
                  <a:gd name="T74" fmla="*/ 2147483647 w 550"/>
                  <a:gd name="T75" fmla="*/ 2147483647 h 298"/>
                  <a:gd name="T76" fmla="*/ 2147483647 w 550"/>
                  <a:gd name="T77" fmla="*/ 2147483647 h 298"/>
                  <a:gd name="T78" fmla="*/ 2147483647 w 550"/>
                  <a:gd name="T79" fmla="*/ 2147483647 h 298"/>
                  <a:gd name="T80" fmla="*/ 2147483647 w 550"/>
                  <a:gd name="T81" fmla="*/ 2147483647 h 298"/>
                  <a:gd name="T82" fmla="*/ 2147483647 w 550"/>
                  <a:gd name="T83" fmla="*/ 2147483647 h 298"/>
                  <a:gd name="T84" fmla="*/ 2147483647 w 550"/>
                  <a:gd name="T85" fmla="*/ 2147483647 h 298"/>
                  <a:gd name="T86" fmla="*/ 2147483647 w 550"/>
                  <a:gd name="T87" fmla="*/ 2147483647 h 298"/>
                  <a:gd name="T88" fmla="*/ 2147483647 w 550"/>
                  <a:gd name="T89" fmla="*/ 2147483647 h 298"/>
                  <a:gd name="T90" fmla="*/ 2147483647 w 550"/>
                  <a:gd name="T91" fmla="*/ 2147483647 h 298"/>
                  <a:gd name="T92" fmla="*/ 2147483647 w 550"/>
                  <a:gd name="T93" fmla="*/ 2147483647 h 298"/>
                  <a:gd name="T94" fmla="*/ 2147483647 w 550"/>
                  <a:gd name="T95" fmla="*/ 2147483647 h 298"/>
                  <a:gd name="T96" fmla="*/ 2147483647 w 550"/>
                  <a:gd name="T97" fmla="*/ 2147483647 h 298"/>
                  <a:gd name="T98" fmla="*/ 2147483647 w 550"/>
                  <a:gd name="T99" fmla="*/ 2147483647 h 2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
                  <a:gd name="T151" fmla="*/ 0 h 298"/>
                  <a:gd name="T152" fmla="*/ 550 w 550"/>
                  <a:gd name="T153" fmla="*/ 298 h 2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 h="298">
                    <a:moveTo>
                      <a:pt x="156" y="254"/>
                    </a:moveTo>
                    <a:lnTo>
                      <a:pt x="174" y="264"/>
                    </a:lnTo>
                    <a:lnTo>
                      <a:pt x="186" y="268"/>
                    </a:lnTo>
                    <a:lnTo>
                      <a:pt x="198" y="264"/>
                    </a:lnTo>
                    <a:lnTo>
                      <a:pt x="204" y="262"/>
                    </a:lnTo>
                    <a:lnTo>
                      <a:pt x="230" y="266"/>
                    </a:lnTo>
                    <a:lnTo>
                      <a:pt x="248" y="274"/>
                    </a:lnTo>
                    <a:lnTo>
                      <a:pt x="268" y="268"/>
                    </a:lnTo>
                    <a:lnTo>
                      <a:pt x="274" y="266"/>
                    </a:lnTo>
                    <a:lnTo>
                      <a:pt x="280" y="262"/>
                    </a:lnTo>
                    <a:lnTo>
                      <a:pt x="282" y="260"/>
                    </a:lnTo>
                    <a:lnTo>
                      <a:pt x="282" y="252"/>
                    </a:lnTo>
                    <a:lnTo>
                      <a:pt x="282" y="248"/>
                    </a:lnTo>
                    <a:lnTo>
                      <a:pt x="280" y="246"/>
                    </a:lnTo>
                    <a:lnTo>
                      <a:pt x="270" y="244"/>
                    </a:lnTo>
                    <a:lnTo>
                      <a:pt x="264" y="240"/>
                    </a:lnTo>
                    <a:lnTo>
                      <a:pt x="256" y="236"/>
                    </a:lnTo>
                    <a:lnTo>
                      <a:pt x="252" y="232"/>
                    </a:lnTo>
                    <a:lnTo>
                      <a:pt x="252" y="230"/>
                    </a:lnTo>
                    <a:lnTo>
                      <a:pt x="252" y="228"/>
                    </a:lnTo>
                    <a:lnTo>
                      <a:pt x="258" y="226"/>
                    </a:lnTo>
                    <a:lnTo>
                      <a:pt x="262" y="224"/>
                    </a:lnTo>
                    <a:lnTo>
                      <a:pt x="268" y="222"/>
                    </a:lnTo>
                    <a:lnTo>
                      <a:pt x="278" y="226"/>
                    </a:lnTo>
                    <a:lnTo>
                      <a:pt x="284" y="226"/>
                    </a:lnTo>
                    <a:lnTo>
                      <a:pt x="288" y="226"/>
                    </a:lnTo>
                    <a:lnTo>
                      <a:pt x="290" y="224"/>
                    </a:lnTo>
                    <a:lnTo>
                      <a:pt x="300" y="218"/>
                    </a:lnTo>
                    <a:lnTo>
                      <a:pt x="308" y="218"/>
                    </a:lnTo>
                    <a:lnTo>
                      <a:pt x="316" y="232"/>
                    </a:lnTo>
                    <a:lnTo>
                      <a:pt x="312" y="246"/>
                    </a:lnTo>
                    <a:lnTo>
                      <a:pt x="324" y="252"/>
                    </a:lnTo>
                    <a:lnTo>
                      <a:pt x="330" y="252"/>
                    </a:lnTo>
                    <a:lnTo>
                      <a:pt x="332" y="250"/>
                    </a:lnTo>
                    <a:lnTo>
                      <a:pt x="336" y="248"/>
                    </a:lnTo>
                    <a:lnTo>
                      <a:pt x="342" y="232"/>
                    </a:lnTo>
                    <a:lnTo>
                      <a:pt x="342" y="226"/>
                    </a:lnTo>
                    <a:lnTo>
                      <a:pt x="344" y="222"/>
                    </a:lnTo>
                    <a:lnTo>
                      <a:pt x="346" y="218"/>
                    </a:lnTo>
                    <a:lnTo>
                      <a:pt x="354" y="210"/>
                    </a:lnTo>
                    <a:lnTo>
                      <a:pt x="364" y="220"/>
                    </a:lnTo>
                    <a:lnTo>
                      <a:pt x="368" y="224"/>
                    </a:lnTo>
                    <a:lnTo>
                      <a:pt x="370" y="236"/>
                    </a:lnTo>
                    <a:lnTo>
                      <a:pt x="372" y="242"/>
                    </a:lnTo>
                    <a:lnTo>
                      <a:pt x="374" y="244"/>
                    </a:lnTo>
                    <a:lnTo>
                      <a:pt x="378" y="246"/>
                    </a:lnTo>
                    <a:lnTo>
                      <a:pt x="386" y="248"/>
                    </a:lnTo>
                    <a:lnTo>
                      <a:pt x="388" y="250"/>
                    </a:lnTo>
                    <a:lnTo>
                      <a:pt x="390" y="248"/>
                    </a:lnTo>
                    <a:lnTo>
                      <a:pt x="404" y="234"/>
                    </a:lnTo>
                    <a:lnTo>
                      <a:pt x="418" y="214"/>
                    </a:lnTo>
                    <a:lnTo>
                      <a:pt x="428" y="204"/>
                    </a:lnTo>
                    <a:lnTo>
                      <a:pt x="438" y="208"/>
                    </a:lnTo>
                    <a:lnTo>
                      <a:pt x="450" y="202"/>
                    </a:lnTo>
                    <a:lnTo>
                      <a:pt x="456" y="186"/>
                    </a:lnTo>
                    <a:lnTo>
                      <a:pt x="460" y="182"/>
                    </a:lnTo>
                    <a:lnTo>
                      <a:pt x="470" y="176"/>
                    </a:lnTo>
                    <a:lnTo>
                      <a:pt x="476" y="172"/>
                    </a:lnTo>
                    <a:lnTo>
                      <a:pt x="478" y="166"/>
                    </a:lnTo>
                    <a:lnTo>
                      <a:pt x="482" y="158"/>
                    </a:lnTo>
                    <a:lnTo>
                      <a:pt x="484" y="156"/>
                    </a:lnTo>
                    <a:lnTo>
                      <a:pt x="484" y="152"/>
                    </a:lnTo>
                    <a:lnTo>
                      <a:pt x="484" y="150"/>
                    </a:lnTo>
                    <a:lnTo>
                      <a:pt x="484" y="144"/>
                    </a:lnTo>
                    <a:lnTo>
                      <a:pt x="486" y="140"/>
                    </a:lnTo>
                    <a:lnTo>
                      <a:pt x="488" y="138"/>
                    </a:lnTo>
                    <a:lnTo>
                      <a:pt x="504" y="138"/>
                    </a:lnTo>
                    <a:lnTo>
                      <a:pt x="520" y="134"/>
                    </a:lnTo>
                    <a:lnTo>
                      <a:pt x="522" y="130"/>
                    </a:lnTo>
                    <a:lnTo>
                      <a:pt x="524" y="124"/>
                    </a:lnTo>
                    <a:lnTo>
                      <a:pt x="524" y="120"/>
                    </a:lnTo>
                    <a:lnTo>
                      <a:pt x="528" y="116"/>
                    </a:lnTo>
                    <a:lnTo>
                      <a:pt x="532" y="112"/>
                    </a:lnTo>
                    <a:lnTo>
                      <a:pt x="548" y="108"/>
                    </a:lnTo>
                    <a:lnTo>
                      <a:pt x="550" y="96"/>
                    </a:lnTo>
                    <a:lnTo>
                      <a:pt x="550" y="82"/>
                    </a:lnTo>
                    <a:lnTo>
                      <a:pt x="548" y="80"/>
                    </a:lnTo>
                    <a:lnTo>
                      <a:pt x="542" y="76"/>
                    </a:lnTo>
                    <a:lnTo>
                      <a:pt x="540" y="72"/>
                    </a:lnTo>
                    <a:lnTo>
                      <a:pt x="540" y="66"/>
                    </a:lnTo>
                    <a:lnTo>
                      <a:pt x="540" y="58"/>
                    </a:lnTo>
                    <a:lnTo>
                      <a:pt x="538" y="50"/>
                    </a:lnTo>
                    <a:lnTo>
                      <a:pt x="536" y="46"/>
                    </a:lnTo>
                    <a:lnTo>
                      <a:pt x="532" y="42"/>
                    </a:lnTo>
                    <a:lnTo>
                      <a:pt x="510" y="44"/>
                    </a:lnTo>
                    <a:lnTo>
                      <a:pt x="504" y="48"/>
                    </a:lnTo>
                    <a:lnTo>
                      <a:pt x="500" y="50"/>
                    </a:lnTo>
                    <a:lnTo>
                      <a:pt x="500" y="52"/>
                    </a:lnTo>
                    <a:lnTo>
                      <a:pt x="512" y="64"/>
                    </a:lnTo>
                    <a:lnTo>
                      <a:pt x="512" y="72"/>
                    </a:lnTo>
                    <a:lnTo>
                      <a:pt x="510" y="76"/>
                    </a:lnTo>
                    <a:lnTo>
                      <a:pt x="506" y="80"/>
                    </a:lnTo>
                    <a:lnTo>
                      <a:pt x="502" y="84"/>
                    </a:lnTo>
                    <a:lnTo>
                      <a:pt x="494" y="86"/>
                    </a:lnTo>
                    <a:lnTo>
                      <a:pt x="490" y="88"/>
                    </a:lnTo>
                    <a:lnTo>
                      <a:pt x="486" y="88"/>
                    </a:lnTo>
                    <a:lnTo>
                      <a:pt x="482" y="82"/>
                    </a:lnTo>
                    <a:lnTo>
                      <a:pt x="478" y="76"/>
                    </a:lnTo>
                    <a:lnTo>
                      <a:pt x="466" y="74"/>
                    </a:lnTo>
                    <a:lnTo>
                      <a:pt x="454" y="82"/>
                    </a:lnTo>
                    <a:lnTo>
                      <a:pt x="440" y="94"/>
                    </a:lnTo>
                    <a:lnTo>
                      <a:pt x="430" y="96"/>
                    </a:lnTo>
                    <a:lnTo>
                      <a:pt x="428" y="82"/>
                    </a:lnTo>
                    <a:lnTo>
                      <a:pt x="446" y="72"/>
                    </a:lnTo>
                    <a:lnTo>
                      <a:pt x="450" y="66"/>
                    </a:lnTo>
                    <a:lnTo>
                      <a:pt x="452" y="60"/>
                    </a:lnTo>
                    <a:lnTo>
                      <a:pt x="448" y="36"/>
                    </a:lnTo>
                    <a:lnTo>
                      <a:pt x="448" y="14"/>
                    </a:lnTo>
                    <a:lnTo>
                      <a:pt x="442" y="0"/>
                    </a:lnTo>
                    <a:lnTo>
                      <a:pt x="426" y="0"/>
                    </a:lnTo>
                    <a:lnTo>
                      <a:pt x="418" y="10"/>
                    </a:lnTo>
                    <a:lnTo>
                      <a:pt x="418" y="24"/>
                    </a:lnTo>
                    <a:lnTo>
                      <a:pt x="426" y="30"/>
                    </a:lnTo>
                    <a:lnTo>
                      <a:pt x="420" y="44"/>
                    </a:lnTo>
                    <a:lnTo>
                      <a:pt x="408" y="58"/>
                    </a:lnTo>
                    <a:lnTo>
                      <a:pt x="394" y="62"/>
                    </a:lnTo>
                    <a:lnTo>
                      <a:pt x="372" y="64"/>
                    </a:lnTo>
                    <a:lnTo>
                      <a:pt x="358" y="64"/>
                    </a:lnTo>
                    <a:lnTo>
                      <a:pt x="352" y="68"/>
                    </a:lnTo>
                    <a:lnTo>
                      <a:pt x="342" y="72"/>
                    </a:lnTo>
                    <a:lnTo>
                      <a:pt x="332" y="72"/>
                    </a:lnTo>
                    <a:lnTo>
                      <a:pt x="324" y="72"/>
                    </a:lnTo>
                    <a:lnTo>
                      <a:pt x="310" y="74"/>
                    </a:lnTo>
                    <a:lnTo>
                      <a:pt x="304" y="80"/>
                    </a:lnTo>
                    <a:lnTo>
                      <a:pt x="306" y="90"/>
                    </a:lnTo>
                    <a:lnTo>
                      <a:pt x="318" y="92"/>
                    </a:lnTo>
                    <a:lnTo>
                      <a:pt x="336" y="86"/>
                    </a:lnTo>
                    <a:lnTo>
                      <a:pt x="342" y="86"/>
                    </a:lnTo>
                    <a:lnTo>
                      <a:pt x="350" y="86"/>
                    </a:lnTo>
                    <a:lnTo>
                      <a:pt x="348" y="92"/>
                    </a:lnTo>
                    <a:lnTo>
                      <a:pt x="346" y="96"/>
                    </a:lnTo>
                    <a:lnTo>
                      <a:pt x="342" y="98"/>
                    </a:lnTo>
                    <a:lnTo>
                      <a:pt x="338" y="98"/>
                    </a:lnTo>
                    <a:lnTo>
                      <a:pt x="332" y="100"/>
                    </a:lnTo>
                    <a:lnTo>
                      <a:pt x="328" y="102"/>
                    </a:lnTo>
                    <a:lnTo>
                      <a:pt x="320" y="110"/>
                    </a:lnTo>
                    <a:lnTo>
                      <a:pt x="322" y="120"/>
                    </a:lnTo>
                    <a:lnTo>
                      <a:pt x="318" y="130"/>
                    </a:lnTo>
                    <a:lnTo>
                      <a:pt x="314" y="142"/>
                    </a:lnTo>
                    <a:lnTo>
                      <a:pt x="304" y="150"/>
                    </a:lnTo>
                    <a:lnTo>
                      <a:pt x="272" y="174"/>
                    </a:lnTo>
                    <a:lnTo>
                      <a:pt x="260" y="176"/>
                    </a:lnTo>
                    <a:lnTo>
                      <a:pt x="214" y="178"/>
                    </a:lnTo>
                    <a:lnTo>
                      <a:pt x="144" y="182"/>
                    </a:lnTo>
                    <a:lnTo>
                      <a:pt x="98" y="184"/>
                    </a:lnTo>
                    <a:lnTo>
                      <a:pt x="38" y="186"/>
                    </a:lnTo>
                    <a:lnTo>
                      <a:pt x="40" y="206"/>
                    </a:lnTo>
                    <a:lnTo>
                      <a:pt x="22" y="204"/>
                    </a:lnTo>
                    <a:lnTo>
                      <a:pt x="12" y="212"/>
                    </a:lnTo>
                    <a:lnTo>
                      <a:pt x="0" y="222"/>
                    </a:lnTo>
                    <a:lnTo>
                      <a:pt x="6" y="236"/>
                    </a:lnTo>
                    <a:lnTo>
                      <a:pt x="14" y="244"/>
                    </a:lnTo>
                    <a:lnTo>
                      <a:pt x="28" y="254"/>
                    </a:lnTo>
                    <a:lnTo>
                      <a:pt x="36" y="258"/>
                    </a:lnTo>
                    <a:lnTo>
                      <a:pt x="42" y="270"/>
                    </a:lnTo>
                    <a:lnTo>
                      <a:pt x="46" y="280"/>
                    </a:lnTo>
                    <a:lnTo>
                      <a:pt x="48" y="288"/>
                    </a:lnTo>
                    <a:lnTo>
                      <a:pt x="52" y="298"/>
                    </a:lnTo>
                    <a:lnTo>
                      <a:pt x="82" y="284"/>
                    </a:lnTo>
                    <a:lnTo>
                      <a:pt x="112" y="276"/>
                    </a:lnTo>
                    <a:lnTo>
                      <a:pt x="132" y="264"/>
                    </a:lnTo>
                    <a:lnTo>
                      <a:pt x="156" y="254"/>
                    </a:lnTo>
                    <a:close/>
                  </a:path>
                </a:pathLst>
              </a:custGeom>
              <a:grpFill/>
              <a:ln w="3175">
                <a:solidFill>
                  <a:schemeClr val="tx1"/>
                </a:solidFill>
                <a:round/>
                <a:headEnd/>
                <a:tailEnd/>
              </a:ln>
            </p:spPr>
            <p:txBody>
              <a:bodyPr/>
              <a:lstStyle/>
              <a:p>
                <a:endParaRPr lang="en-US"/>
              </a:p>
            </p:txBody>
          </p:sp>
          <p:sp>
            <p:nvSpPr>
              <p:cNvPr id="143" name="Freeform 25"/>
              <p:cNvSpPr>
                <a:spLocks/>
              </p:cNvSpPr>
              <p:nvPr/>
            </p:nvSpPr>
            <p:spPr bwMode="auto">
              <a:xfrm>
                <a:off x="7667626" y="3603594"/>
                <a:ext cx="485775" cy="469625"/>
              </a:xfrm>
              <a:custGeom>
                <a:avLst/>
                <a:gdLst>
                  <a:gd name="T0" fmla="*/ 2147483647 w 306"/>
                  <a:gd name="T1" fmla="*/ 2147483647 h 296"/>
                  <a:gd name="T2" fmla="*/ 2147483647 w 306"/>
                  <a:gd name="T3" fmla="*/ 2147483647 h 296"/>
                  <a:gd name="T4" fmla="*/ 2147483647 w 306"/>
                  <a:gd name="T5" fmla="*/ 2147483647 h 296"/>
                  <a:gd name="T6" fmla="*/ 2147483647 w 306"/>
                  <a:gd name="T7" fmla="*/ 2147483647 h 296"/>
                  <a:gd name="T8" fmla="*/ 2147483647 w 306"/>
                  <a:gd name="T9" fmla="*/ 2147483647 h 296"/>
                  <a:gd name="T10" fmla="*/ 2147483647 w 306"/>
                  <a:gd name="T11" fmla="*/ 0 h 296"/>
                  <a:gd name="T12" fmla="*/ 2147483647 w 306"/>
                  <a:gd name="T13" fmla="*/ 2147483647 h 296"/>
                  <a:gd name="T14" fmla="*/ 2147483647 w 306"/>
                  <a:gd name="T15" fmla="*/ 2147483647 h 296"/>
                  <a:gd name="T16" fmla="*/ 2147483647 w 306"/>
                  <a:gd name="T17" fmla="*/ 2147483647 h 296"/>
                  <a:gd name="T18" fmla="*/ 2147483647 w 306"/>
                  <a:gd name="T19" fmla="*/ 2147483647 h 296"/>
                  <a:gd name="T20" fmla="*/ 2147483647 w 306"/>
                  <a:gd name="T21" fmla="*/ 2147483647 h 296"/>
                  <a:gd name="T22" fmla="*/ 2147483647 w 306"/>
                  <a:gd name="T23" fmla="*/ 2147483647 h 296"/>
                  <a:gd name="T24" fmla="*/ 2147483647 w 306"/>
                  <a:gd name="T25" fmla="*/ 2147483647 h 296"/>
                  <a:gd name="T26" fmla="*/ 2147483647 w 306"/>
                  <a:gd name="T27" fmla="*/ 2147483647 h 296"/>
                  <a:gd name="T28" fmla="*/ 2147483647 w 306"/>
                  <a:gd name="T29" fmla="*/ 2147483647 h 296"/>
                  <a:gd name="T30" fmla="*/ 2147483647 w 306"/>
                  <a:gd name="T31" fmla="*/ 2147483647 h 296"/>
                  <a:gd name="T32" fmla="*/ 2147483647 w 306"/>
                  <a:gd name="T33" fmla="*/ 2147483647 h 296"/>
                  <a:gd name="T34" fmla="*/ 2147483647 w 306"/>
                  <a:gd name="T35" fmla="*/ 2147483647 h 296"/>
                  <a:gd name="T36" fmla="*/ 0 w 306"/>
                  <a:gd name="T37" fmla="*/ 2147483647 h 296"/>
                  <a:gd name="T38" fmla="*/ 2147483647 w 306"/>
                  <a:gd name="T39" fmla="*/ 2147483647 h 296"/>
                  <a:gd name="T40" fmla="*/ 2147483647 w 306"/>
                  <a:gd name="T41" fmla="*/ 2147483647 h 296"/>
                  <a:gd name="T42" fmla="*/ 2147483647 w 306"/>
                  <a:gd name="T43" fmla="*/ 2147483647 h 296"/>
                  <a:gd name="T44" fmla="*/ 2147483647 w 306"/>
                  <a:gd name="T45" fmla="*/ 2147483647 h 296"/>
                  <a:gd name="T46" fmla="*/ 2147483647 w 306"/>
                  <a:gd name="T47" fmla="*/ 2147483647 h 296"/>
                  <a:gd name="T48" fmla="*/ 2147483647 w 306"/>
                  <a:gd name="T49" fmla="*/ 2147483647 h 296"/>
                  <a:gd name="T50" fmla="*/ 2147483647 w 306"/>
                  <a:gd name="T51" fmla="*/ 2147483647 h 296"/>
                  <a:gd name="T52" fmla="*/ 2147483647 w 306"/>
                  <a:gd name="T53" fmla="*/ 2147483647 h 296"/>
                  <a:gd name="T54" fmla="*/ 2147483647 w 306"/>
                  <a:gd name="T55" fmla="*/ 2147483647 h 296"/>
                  <a:gd name="T56" fmla="*/ 2147483647 w 306"/>
                  <a:gd name="T57" fmla="*/ 2147483647 h 296"/>
                  <a:gd name="T58" fmla="*/ 2147483647 w 306"/>
                  <a:gd name="T59" fmla="*/ 2147483647 h 296"/>
                  <a:gd name="T60" fmla="*/ 2147483647 w 306"/>
                  <a:gd name="T61" fmla="*/ 2147483647 h 296"/>
                  <a:gd name="T62" fmla="*/ 2147483647 w 306"/>
                  <a:gd name="T63" fmla="*/ 2147483647 h 296"/>
                  <a:gd name="T64" fmla="*/ 2147483647 w 306"/>
                  <a:gd name="T65" fmla="*/ 2147483647 h 296"/>
                  <a:gd name="T66" fmla="*/ 2147483647 w 306"/>
                  <a:gd name="T67" fmla="*/ 2147483647 h 296"/>
                  <a:gd name="T68" fmla="*/ 2147483647 w 306"/>
                  <a:gd name="T69" fmla="*/ 2147483647 h 296"/>
                  <a:gd name="T70" fmla="*/ 2147483647 w 306"/>
                  <a:gd name="T71" fmla="*/ 2147483647 h 296"/>
                  <a:gd name="T72" fmla="*/ 2147483647 w 306"/>
                  <a:gd name="T73" fmla="*/ 2147483647 h 296"/>
                  <a:gd name="T74" fmla="*/ 2147483647 w 306"/>
                  <a:gd name="T75" fmla="*/ 2147483647 h 296"/>
                  <a:gd name="T76" fmla="*/ 2147483647 w 306"/>
                  <a:gd name="T77" fmla="*/ 2147483647 h 296"/>
                  <a:gd name="T78" fmla="*/ 2147483647 w 306"/>
                  <a:gd name="T79" fmla="*/ 2147483647 h 296"/>
                  <a:gd name="T80" fmla="*/ 2147483647 w 306"/>
                  <a:gd name="T81" fmla="*/ 2147483647 h 296"/>
                  <a:gd name="T82" fmla="*/ 2147483647 w 306"/>
                  <a:gd name="T83" fmla="*/ 2147483647 h 296"/>
                  <a:gd name="T84" fmla="*/ 2147483647 w 306"/>
                  <a:gd name="T85" fmla="*/ 2147483647 h 296"/>
                  <a:gd name="T86" fmla="*/ 2147483647 w 306"/>
                  <a:gd name="T87" fmla="*/ 2147483647 h 296"/>
                  <a:gd name="T88" fmla="*/ 2147483647 w 306"/>
                  <a:gd name="T89" fmla="*/ 2147483647 h 296"/>
                  <a:gd name="T90" fmla="*/ 2147483647 w 306"/>
                  <a:gd name="T91" fmla="*/ 2147483647 h 296"/>
                  <a:gd name="T92" fmla="*/ 2147483647 w 306"/>
                  <a:gd name="T93" fmla="*/ 2147483647 h 296"/>
                  <a:gd name="T94" fmla="*/ 2147483647 w 306"/>
                  <a:gd name="T95" fmla="*/ 2147483647 h 296"/>
                  <a:gd name="T96" fmla="*/ 2147483647 w 306"/>
                  <a:gd name="T97" fmla="*/ 2147483647 h 296"/>
                  <a:gd name="T98" fmla="*/ 2147483647 w 306"/>
                  <a:gd name="T99" fmla="*/ 2147483647 h 296"/>
                  <a:gd name="T100" fmla="*/ 2147483647 w 306"/>
                  <a:gd name="T101" fmla="*/ 2147483647 h 296"/>
                  <a:gd name="T102" fmla="*/ 2147483647 w 306"/>
                  <a:gd name="T103" fmla="*/ 2147483647 h 296"/>
                  <a:gd name="T104" fmla="*/ 2147483647 w 306"/>
                  <a:gd name="T105" fmla="*/ 2147483647 h 296"/>
                  <a:gd name="T106" fmla="*/ 2147483647 w 306"/>
                  <a:gd name="T107" fmla="*/ 2147483647 h 2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296"/>
                  <a:gd name="T164" fmla="*/ 306 w 306"/>
                  <a:gd name="T165" fmla="*/ 296 h 2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296">
                    <a:moveTo>
                      <a:pt x="246" y="80"/>
                    </a:moveTo>
                    <a:lnTo>
                      <a:pt x="262" y="70"/>
                    </a:lnTo>
                    <a:lnTo>
                      <a:pt x="282" y="60"/>
                    </a:lnTo>
                    <a:lnTo>
                      <a:pt x="288" y="54"/>
                    </a:lnTo>
                    <a:lnTo>
                      <a:pt x="294" y="48"/>
                    </a:lnTo>
                    <a:lnTo>
                      <a:pt x="298" y="42"/>
                    </a:lnTo>
                    <a:lnTo>
                      <a:pt x="300" y="40"/>
                    </a:lnTo>
                    <a:lnTo>
                      <a:pt x="306" y="26"/>
                    </a:lnTo>
                    <a:lnTo>
                      <a:pt x="302" y="8"/>
                    </a:lnTo>
                    <a:lnTo>
                      <a:pt x="292" y="0"/>
                    </a:lnTo>
                    <a:lnTo>
                      <a:pt x="274" y="18"/>
                    </a:lnTo>
                    <a:lnTo>
                      <a:pt x="268" y="30"/>
                    </a:lnTo>
                    <a:lnTo>
                      <a:pt x="262" y="34"/>
                    </a:lnTo>
                    <a:lnTo>
                      <a:pt x="254" y="40"/>
                    </a:lnTo>
                    <a:lnTo>
                      <a:pt x="252" y="40"/>
                    </a:lnTo>
                    <a:lnTo>
                      <a:pt x="250" y="44"/>
                    </a:lnTo>
                    <a:lnTo>
                      <a:pt x="250" y="48"/>
                    </a:lnTo>
                    <a:lnTo>
                      <a:pt x="246" y="50"/>
                    </a:lnTo>
                    <a:lnTo>
                      <a:pt x="232" y="60"/>
                    </a:lnTo>
                    <a:lnTo>
                      <a:pt x="216" y="74"/>
                    </a:lnTo>
                    <a:lnTo>
                      <a:pt x="202" y="90"/>
                    </a:lnTo>
                    <a:lnTo>
                      <a:pt x="188" y="106"/>
                    </a:lnTo>
                    <a:lnTo>
                      <a:pt x="170" y="130"/>
                    </a:lnTo>
                    <a:lnTo>
                      <a:pt x="146" y="150"/>
                    </a:lnTo>
                    <a:lnTo>
                      <a:pt x="128" y="172"/>
                    </a:lnTo>
                    <a:lnTo>
                      <a:pt x="106" y="206"/>
                    </a:lnTo>
                    <a:lnTo>
                      <a:pt x="90" y="230"/>
                    </a:lnTo>
                    <a:lnTo>
                      <a:pt x="74" y="240"/>
                    </a:lnTo>
                    <a:lnTo>
                      <a:pt x="46" y="234"/>
                    </a:lnTo>
                    <a:lnTo>
                      <a:pt x="18" y="226"/>
                    </a:lnTo>
                    <a:lnTo>
                      <a:pt x="0" y="224"/>
                    </a:lnTo>
                    <a:lnTo>
                      <a:pt x="0" y="234"/>
                    </a:lnTo>
                    <a:lnTo>
                      <a:pt x="12" y="236"/>
                    </a:lnTo>
                    <a:lnTo>
                      <a:pt x="34" y="242"/>
                    </a:lnTo>
                    <a:lnTo>
                      <a:pt x="52" y="246"/>
                    </a:lnTo>
                    <a:lnTo>
                      <a:pt x="64" y="254"/>
                    </a:lnTo>
                    <a:lnTo>
                      <a:pt x="68" y="254"/>
                    </a:lnTo>
                    <a:lnTo>
                      <a:pt x="70" y="254"/>
                    </a:lnTo>
                    <a:lnTo>
                      <a:pt x="72" y="256"/>
                    </a:lnTo>
                    <a:lnTo>
                      <a:pt x="72" y="260"/>
                    </a:lnTo>
                    <a:lnTo>
                      <a:pt x="74" y="262"/>
                    </a:lnTo>
                    <a:lnTo>
                      <a:pt x="76" y="266"/>
                    </a:lnTo>
                    <a:lnTo>
                      <a:pt x="66" y="274"/>
                    </a:lnTo>
                    <a:lnTo>
                      <a:pt x="58" y="284"/>
                    </a:lnTo>
                    <a:lnTo>
                      <a:pt x="60" y="290"/>
                    </a:lnTo>
                    <a:lnTo>
                      <a:pt x="62" y="294"/>
                    </a:lnTo>
                    <a:lnTo>
                      <a:pt x="66" y="296"/>
                    </a:lnTo>
                    <a:lnTo>
                      <a:pt x="74" y="296"/>
                    </a:lnTo>
                    <a:lnTo>
                      <a:pt x="76" y="296"/>
                    </a:lnTo>
                    <a:lnTo>
                      <a:pt x="78" y="294"/>
                    </a:lnTo>
                    <a:lnTo>
                      <a:pt x="80" y="290"/>
                    </a:lnTo>
                    <a:lnTo>
                      <a:pt x="84" y="288"/>
                    </a:lnTo>
                    <a:lnTo>
                      <a:pt x="88" y="284"/>
                    </a:lnTo>
                    <a:lnTo>
                      <a:pt x="90" y="280"/>
                    </a:lnTo>
                    <a:lnTo>
                      <a:pt x="94" y="272"/>
                    </a:lnTo>
                    <a:lnTo>
                      <a:pt x="98" y="266"/>
                    </a:lnTo>
                    <a:lnTo>
                      <a:pt x="100" y="262"/>
                    </a:lnTo>
                    <a:lnTo>
                      <a:pt x="102" y="256"/>
                    </a:lnTo>
                    <a:lnTo>
                      <a:pt x="104" y="248"/>
                    </a:lnTo>
                    <a:lnTo>
                      <a:pt x="106" y="242"/>
                    </a:lnTo>
                    <a:lnTo>
                      <a:pt x="108" y="238"/>
                    </a:lnTo>
                    <a:lnTo>
                      <a:pt x="110" y="232"/>
                    </a:lnTo>
                    <a:lnTo>
                      <a:pt x="114" y="226"/>
                    </a:lnTo>
                    <a:lnTo>
                      <a:pt x="118" y="222"/>
                    </a:lnTo>
                    <a:lnTo>
                      <a:pt x="120" y="216"/>
                    </a:lnTo>
                    <a:lnTo>
                      <a:pt x="122" y="212"/>
                    </a:lnTo>
                    <a:lnTo>
                      <a:pt x="128" y="204"/>
                    </a:lnTo>
                    <a:lnTo>
                      <a:pt x="138" y="192"/>
                    </a:lnTo>
                    <a:lnTo>
                      <a:pt x="156" y="168"/>
                    </a:lnTo>
                    <a:lnTo>
                      <a:pt x="164" y="158"/>
                    </a:lnTo>
                    <a:lnTo>
                      <a:pt x="172" y="150"/>
                    </a:lnTo>
                    <a:lnTo>
                      <a:pt x="186" y="134"/>
                    </a:lnTo>
                    <a:lnTo>
                      <a:pt x="194" y="126"/>
                    </a:lnTo>
                    <a:lnTo>
                      <a:pt x="198" y="120"/>
                    </a:lnTo>
                    <a:lnTo>
                      <a:pt x="204" y="114"/>
                    </a:lnTo>
                    <a:lnTo>
                      <a:pt x="208" y="108"/>
                    </a:lnTo>
                    <a:lnTo>
                      <a:pt x="214" y="102"/>
                    </a:lnTo>
                    <a:lnTo>
                      <a:pt x="226" y="94"/>
                    </a:lnTo>
                    <a:lnTo>
                      <a:pt x="232" y="86"/>
                    </a:lnTo>
                    <a:lnTo>
                      <a:pt x="246" y="80"/>
                    </a:lnTo>
                    <a:close/>
                  </a:path>
                </a:pathLst>
              </a:custGeom>
              <a:grpFill/>
              <a:ln w="3175">
                <a:solidFill>
                  <a:schemeClr val="tx1"/>
                </a:solidFill>
                <a:round/>
                <a:headEnd/>
                <a:tailEnd/>
              </a:ln>
            </p:spPr>
            <p:txBody>
              <a:bodyPr/>
              <a:lstStyle/>
              <a:p>
                <a:endParaRPr lang="en-US"/>
              </a:p>
            </p:txBody>
          </p:sp>
          <p:sp>
            <p:nvSpPr>
              <p:cNvPr id="144" name="Freeform 26"/>
              <p:cNvSpPr>
                <a:spLocks/>
              </p:cNvSpPr>
              <p:nvPr/>
            </p:nvSpPr>
            <p:spPr bwMode="auto">
              <a:xfrm>
                <a:off x="7264401" y="3981198"/>
                <a:ext cx="123825" cy="38078"/>
              </a:xfrm>
              <a:custGeom>
                <a:avLst/>
                <a:gdLst>
                  <a:gd name="T0" fmla="*/ 2147483647 w 78"/>
                  <a:gd name="T1" fmla="*/ 2147483647 h 24"/>
                  <a:gd name="T2" fmla="*/ 2147483647 w 78"/>
                  <a:gd name="T3" fmla="*/ 2147483647 h 24"/>
                  <a:gd name="T4" fmla="*/ 2147483647 w 78"/>
                  <a:gd name="T5" fmla="*/ 2147483647 h 24"/>
                  <a:gd name="T6" fmla="*/ 2147483647 w 78"/>
                  <a:gd name="T7" fmla="*/ 2147483647 h 24"/>
                  <a:gd name="T8" fmla="*/ 2147483647 w 78"/>
                  <a:gd name="T9" fmla="*/ 0 h 24"/>
                  <a:gd name="T10" fmla="*/ 2147483647 w 78"/>
                  <a:gd name="T11" fmla="*/ 0 h 24"/>
                  <a:gd name="T12" fmla="*/ 2147483647 w 78"/>
                  <a:gd name="T13" fmla="*/ 2147483647 h 24"/>
                  <a:gd name="T14" fmla="*/ 0 w 78"/>
                  <a:gd name="T15" fmla="*/ 2147483647 h 24"/>
                  <a:gd name="T16" fmla="*/ 2147483647 w 78"/>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28" y="24"/>
                    </a:moveTo>
                    <a:lnTo>
                      <a:pt x="56" y="22"/>
                    </a:lnTo>
                    <a:lnTo>
                      <a:pt x="78" y="12"/>
                    </a:lnTo>
                    <a:lnTo>
                      <a:pt x="68" y="2"/>
                    </a:lnTo>
                    <a:lnTo>
                      <a:pt x="52" y="0"/>
                    </a:lnTo>
                    <a:lnTo>
                      <a:pt x="24" y="0"/>
                    </a:lnTo>
                    <a:lnTo>
                      <a:pt x="4" y="10"/>
                    </a:lnTo>
                    <a:lnTo>
                      <a:pt x="0" y="24"/>
                    </a:lnTo>
                    <a:lnTo>
                      <a:pt x="28" y="24"/>
                    </a:lnTo>
                    <a:close/>
                  </a:path>
                </a:pathLst>
              </a:custGeom>
              <a:grpFill/>
              <a:ln w="3175">
                <a:solidFill>
                  <a:schemeClr val="tx1"/>
                </a:solidFill>
                <a:round/>
                <a:headEnd/>
                <a:tailEnd/>
              </a:ln>
            </p:spPr>
            <p:txBody>
              <a:bodyPr/>
              <a:lstStyle/>
              <a:p>
                <a:endParaRPr lang="en-US"/>
              </a:p>
            </p:txBody>
          </p:sp>
          <p:sp>
            <p:nvSpPr>
              <p:cNvPr id="145" name="Freeform 27"/>
              <p:cNvSpPr>
                <a:spLocks/>
              </p:cNvSpPr>
              <p:nvPr/>
            </p:nvSpPr>
            <p:spPr bwMode="auto">
              <a:xfrm>
                <a:off x="7407276" y="3946293"/>
                <a:ext cx="212725" cy="44424"/>
              </a:xfrm>
              <a:custGeom>
                <a:avLst/>
                <a:gdLst>
                  <a:gd name="T0" fmla="*/ 2147483647 w 134"/>
                  <a:gd name="T1" fmla="*/ 2147483647 h 28"/>
                  <a:gd name="T2" fmla="*/ 0 w 134"/>
                  <a:gd name="T3" fmla="*/ 2147483647 h 28"/>
                  <a:gd name="T4" fmla="*/ 0 w 134"/>
                  <a:gd name="T5" fmla="*/ 2147483647 h 28"/>
                  <a:gd name="T6" fmla="*/ 2147483647 w 134"/>
                  <a:gd name="T7" fmla="*/ 2147483647 h 28"/>
                  <a:gd name="T8" fmla="*/ 2147483647 w 134"/>
                  <a:gd name="T9" fmla="*/ 2147483647 h 28"/>
                  <a:gd name="T10" fmla="*/ 2147483647 w 134"/>
                  <a:gd name="T11" fmla="*/ 2147483647 h 28"/>
                  <a:gd name="T12" fmla="*/ 2147483647 w 134"/>
                  <a:gd name="T13" fmla="*/ 2147483647 h 28"/>
                  <a:gd name="T14" fmla="*/ 2147483647 w 134"/>
                  <a:gd name="T15" fmla="*/ 2147483647 h 28"/>
                  <a:gd name="T16" fmla="*/ 2147483647 w 134"/>
                  <a:gd name="T17" fmla="*/ 2147483647 h 28"/>
                  <a:gd name="T18" fmla="*/ 2147483647 w 134"/>
                  <a:gd name="T19" fmla="*/ 2147483647 h 28"/>
                  <a:gd name="T20" fmla="*/ 2147483647 w 134"/>
                  <a:gd name="T21" fmla="*/ 2147483647 h 28"/>
                  <a:gd name="T22" fmla="*/ 2147483647 w 134"/>
                  <a:gd name="T23" fmla="*/ 2147483647 h 28"/>
                  <a:gd name="T24" fmla="*/ 2147483647 w 134"/>
                  <a:gd name="T25" fmla="*/ 2147483647 h 28"/>
                  <a:gd name="T26" fmla="*/ 2147483647 w 134"/>
                  <a:gd name="T27" fmla="*/ 2147483647 h 28"/>
                  <a:gd name="T28" fmla="*/ 2147483647 w 134"/>
                  <a:gd name="T29" fmla="*/ 2147483647 h 28"/>
                  <a:gd name="T30" fmla="*/ 2147483647 w 134"/>
                  <a:gd name="T31" fmla="*/ 2147483647 h 28"/>
                  <a:gd name="T32" fmla="*/ 2147483647 w 134"/>
                  <a:gd name="T33" fmla="*/ 2147483647 h 28"/>
                  <a:gd name="T34" fmla="*/ 2147483647 w 134"/>
                  <a:gd name="T35" fmla="*/ 2147483647 h 28"/>
                  <a:gd name="T36" fmla="*/ 2147483647 w 134"/>
                  <a:gd name="T37" fmla="*/ 0 h 28"/>
                  <a:gd name="T38" fmla="*/ 2147483647 w 134"/>
                  <a:gd name="T39" fmla="*/ 2147483647 h 28"/>
                  <a:gd name="T40" fmla="*/ 2147483647 w 134"/>
                  <a:gd name="T41" fmla="*/ 2147483647 h 28"/>
                  <a:gd name="T42" fmla="*/ 2147483647 w 134"/>
                  <a:gd name="T43" fmla="*/ 2147483647 h 28"/>
                  <a:gd name="T44" fmla="*/ 2147483647 w 134"/>
                  <a:gd name="T45" fmla="*/ 2147483647 h 28"/>
                  <a:gd name="T46" fmla="*/ 2147483647 w 134"/>
                  <a:gd name="T47" fmla="*/ 2147483647 h 28"/>
                  <a:gd name="T48" fmla="*/ 2147483647 w 134"/>
                  <a:gd name="T49" fmla="*/ 2147483647 h 28"/>
                  <a:gd name="T50" fmla="*/ 2147483647 w 134"/>
                  <a:gd name="T51" fmla="*/ 2147483647 h 28"/>
                  <a:gd name="T52" fmla="*/ 2147483647 w 134"/>
                  <a:gd name="T53" fmla="*/ 2147483647 h 28"/>
                  <a:gd name="T54" fmla="*/ 2147483647 w 134"/>
                  <a:gd name="T55" fmla="*/ 2147483647 h 28"/>
                  <a:gd name="T56" fmla="*/ 2147483647 w 134"/>
                  <a:gd name="T57" fmla="*/ 2147483647 h 28"/>
                  <a:gd name="T58" fmla="*/ 2147483647 w 134"/>
                  <a:gd name="T59" fmla="*/ 2147483647 h 28"/>
                  <a:gd name="T60" fmla="*/ 2147483647 w 134"/>
                  <a:gd name="T61" fmla="*/ 2147483647 h 28"/>
                  <a:gd name="T62" fmla="*/ 2147483647 w 134"/>
                  <a:gd name="T63" fmla="*/ 2147483647 h 28"/>
                  <a:gd name="T64" fmla="*/ 2147483647 w 134"/>
                  <a:gd name="T65" fmla="*/ 2147483647 h 28"/>
                  <a:gd name="T66" fmla="*/ 2147483647 w 134"/>
                  <a:gd name="T67" fmla="*/ 2147483647 h 28"/>
                  <a:gd name="T68" fmla="*/ 2147483647 w 134"/>
                  <a:gd name="T69" fmla="*/ 2147483647 h 28"/>
                  <a:gd name="T70" fmla="*/ 2147483647 w 134"/>
                  <a:gd name="T71" fmla="*/ 2147483647 h 28"/>
                  <a:gd name="T72" fmla="*/ 2147483647 w 134"/>
                  <a:gd name="T73" fmla="*/ 2147483647 h 28"/>
                  <a:gd name="T74" fmla="*/ 2147483647 w 134"/>
                  <a:gd name="T75" fmla="*/ 2147483647 h 28"/>
                  <a:gd name="T76" fmla="*/ 2147483647 w 134"/>
                  <a:gd name="T77" fmla="*/ 2147483647 h 28"/>
                  <a:gd name="T78" fmla="*/ 2147483647 w 134"/>
                  <a:gd name="T79" fmla="*/ 2147483647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
                  <a:gd name="T121" fmla="*/ 0 h 28"/>
                  <a:gd name="T122" fmla="*/ 134 w 134"/>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 h="28">
                    <a:moveTo>
                      <a:pt x="10" y="28"/>
                    </a:moveTo>
                    <a:lnTo>
                      <a:pt x="0" y="20"/>
                    </a:lnTo>
                    <a:lnTo>
                      <a:pt x="2" y="16"/>
                    </a:lnTo>
                    <a:lnTo>
                      <a:pt x="4" y="14"/>
                    </a:lnTo>
                    <a:lnTo>
                      <a:pt x="6" y="12"/>
                    </a:lnTo>
                    <a:lnTo>
                      <a:pt x="28" y="14"/>
                    </a:lnTo>
                    <a:lnTo>
                      <a:pt x="52" y="12"/>
                    </a:lnTo>
                    <a:lnTo>
                      <a:pt x="66" y="8"/>
                    </a:lnTo>
                    <a:lnTo>
                      <a:pt x="82" y="2"/>
                    </a:lnTo>
                    <a:lnTo>
                      <a:pt x="92" y="4"/>
                    </a:lnTo>
                    <a:lnTo>
                      <a:pt x="106" y="2"/>
                    </a:lnTo>
                    <a:lnTo>
                      <a:pt x="104" y="2"/>
                    </a:lnTo>
                    <a:lnTo>
                      <a:pt x="108" y="2"/>
                    </a:lnTo>
                    <a:lnTo>
                      <a:pt x="120" y="0"/>
                    </a:lnTo>
                    <a:lnTo>
                      <a:pt x="128" y="2"/>
                    </a:lnTo>
                    <a:lnTo>
                      <a:pt x="132" y="12"/>
                    </a:lnTo>
                    <a:lnTo>
                      <a:pt x="134" y="18"/>
                    </a:lnTo>
                    <a:lnTo>
                      <a:pt x="116" y="20"/>
                    </a:lnTo>
                    <a:lnTo>
                      <a:pt x="110" y="20"/>
                    </a:lnTo>
                    <a:lnTo>
                      <a:pt x="102" y="20"/>
                    </a:lnTo>
                    <a:lnTo>
                      <a:pt x="92" y="20"/>
                    </a:lnTo>
                    <a:lnTo>
                      <a:pt x="80" y="22"/>
                    </a:lnTo>
                    <a:lnTo>
                      <a:pt x="70" y="22"/>
                    </a:lnTo>
                    <a:lnTo>
                      <a:pt x="62" y="22"/>
                    </a:lnTo>
                    <a:lnTo>
                      <a:pt x="54" y="22"/>
                    </a:lnTo>
                    <a:lnTo>
                      <a:pt x="48" y="22"/>
                    </a:lnTo>
                    <a:lnTo>
                      <a:pt x="30" y="28"/>
                    </a:lnTo>
                    <a:lnTo>
                      <a:pt x="10" y="28"/>
                    </a:lnTo>
                    <a:close/>
                  </a:path>
                </a:pathLst>
              </a:custGeom>
              <a:grpFill/>
              <a:ln w="3175">
                <a:solidFill>
                  <a:schemeClr val="tx1"/>
                </a:solidFill>
                <a:round/>
                <a:headEnd/>
                <a:tailEnd/>
              </a:ln>
            </p:spPr>
            <p:txBody>
              <a:bodyPr/>
              <a:lstStyle/>
              <a:p>
                <a:endParaRPr lang="en-US"/>
              </a:p>
            </p:txBody>
          </p:sp>
          <p:sp>
            <p:nvSpPr>
              <p:cNvPr id="146" name="Freeform 28"/>
              <p:cNvSpPr>
                <a:spLocks/>
              </p:cNvSpPr>
              <p:nvPr/>
            </p:nvSpPr>
            <p:spPr bwMode="auto">
              <a:xfrm>
                <a:off x="7740651" y="3927254"/>
                <a:ext cx="63500" cy="34904"/>
              </a:xfrm>
              <a:custGeom>
                <a:avLst/>
                <a:gdLst>
                  <a:gd name="T0" fmla="*/ 0 w 40"/>
                  <a:gd name="T1" fmla="*/ 2147483647 h 22"/>
                  <a:gd name="T2" fmla="*/ 2147483647 w 40"/>
                  <a:gd name="T3" fmla="*/ 2147483647 h 22"/>
                  <a:gd name="T4" fmla="*/ 2147483647 w 40"/>
                  <a:gd name="T5" fmla="*/ 2147483647 h 22"/>
                  <a:gd name="T6" fmla="*/ 2147483647 w 40"/>
                  <a:gd name="T7" fmla="*/ 2147483647 h 22"/>
                  <a:gd name="T8" fmla="*/ 2147483647 w 40"/>
                  <a:gd name="T9" fmla="*/ 0 h 22"/>
                  <a:gd name="T10" fmla="*/ 2147483647 w 40"/>
                  <a:gd name="T11" fmla="*/ 0 h 22"/>
                  <a:gd name="T12" fmla="*/ 2147483647 w 40"/>
                  <a:gd name="T13" fmla="*/ 2147483647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0 w 40"/>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2"/>
                  <a:gd name="T38" fmla="*/ 40 w 40"/>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2">
                    <a:moveTo>
                      <a:pt x="0" y="10"/>
                    </a:moveTo>
                    <a:lnTo>
                      <a:pt x="2" y="2"/>
                    </a:lnTo>
                    <a:lnTo>
                      <a:pt x="18" y="2"/>
                    </a:lnTo>
                    <a:lnTo>
                      <a:pt x="40" y="0"/>
                    </a:lnTo>
                    <a:lnTo>
                      <a:pt x="40" y="6"/>
                    </a:lnTo>
                    <a:lnTo>
                      <a:pt x="40" y="10"/>
                    </a:lnTo>
                    <a:lnTo>
                      <a:pt x="38" y="12"/>
                    </a:lnTo>
                    <a:lnTo>
                      <a:pt x="28" y="18"/>
                    </a:lnTo>
                    <a:lnTo>
                      <a:pt x="10" y="22"/>
                    </a:lnTo>
                    <a:lnTo>
                      <a:pt x="0" y="10"/>
                    </a:lnTo>
                    <a:close/>
                  </a:path>
                </a:pathLst>
              </a:custGeom>
              <a:grpFill/>
              <a:ln w="3175">
                <a:solidFill>
                  <a:schemeClr val="tx1"/>
                </a:solidFill>
                <a:round/>
                <a:headEnd/>
                <a:tailEnd/>
              </a:ln>
            </p:spPr>
            <p:txBody>
              <a:bodyPr/>
              <a:lstStyle/>
              <a:p>
                <a:endParaRPr lang="en-US"/>
              </a:p>
            </p:txBody>
          </p:sp>
          <p:sp>
            <p:nvSpPr>
              <p:cNvPr id="147" name="Freeform 29"/>
              <p:cNvSpPr>
                <a:spLocks/>
              </p:cNvSpPr>
              <p:nvPr/>
            </p:nvSpPr>
            <p:spPr bwMode="auto">
              <a:xfrm>
                <a:off x="6635751" y="3616286"/>
                <a:ext cx="571500" cy="640975"/>
              </a:xfrm>
              <a:custGeom>
                <a:avLst/>
                <a:gdLst>
                  <a:gd name="T0" fmla="*/ 2147483647 w 360"/>
                  <a:gd name="T1" fmla="*/ 2147483647 h 404"/>
                  <a:gd name="T2" fmla="*/ 2147483647 w 360"/>
                  <a:gd name="T3" fmla="*/ 2147483647 h 404"/>
                  <a:gd name="T4" fmla="*/ 2147483647 w 360"/>
                  <a:gd name="T5" fmla="*/ 2147483647 h 404"/>
                  <a:gd name="T6" fmla="*/ 2147483647 w 360"/>
                  <a:gd name="T7" fmla="*/ 2147483647 h 404"/>
                  <a:gd name="T8" fmla="*/ 2147483647 w 360"/>
                  <a:gd name="T9" fmla="*/ 2147483647 h 404"/>
                  <a:gd name="T10" fmla="*/ 2147483647 w 360"/>
                  <a:gd name="T11" fmla="*/ 2147483647 h 404"/>
                  <a:gd name="T12" fmla="*/ 2147483647 w 360"/>
                  <a:gd name="T13" fmla="*/ 2147483647 h 404"/>
                  <a:gd name="T14" fmla="*/ 2147483647 w 360"/>
                  <a:gd name="T15" fmla="*/ 2147483647 h 404"/>
                  <a:gd name="T16" fmla="*/ 2147483647 w 360"/>
                  <a:gd name="T17" fmla="*/ 2147483647 h 404"/>
                  <a:gd name="T18" fmla="*/ 2147483647 w 360"/>
                  <a:gd name="T19" fmla="*/ 2147483647 h 404"/>
                  <a:gd name="T20" fmla="*/ 2147483647 w 360"/>
                  <a:gd name="T21" fmla="*/ 2147483647 h 404"/>
                  <a:gd name="T22" fmla="*/ 2147483647 w 360"/>
                  <a:gd name="T23" fmla="*/ 2147483647 h 404"/>
                  <a:gd name="T24" fmla="*/ 2147483647 w 360"/>
                  <a:gd name="T25" fmla="*/ 2147483647 h 404"/>
                  <a:gd name="T26" fmla="*/ 2147483647 w 360"/>
                  <a:gd name="T27" fmla="*/ 2147483647 h 404"/>
                  <a:gd name="T28" fmla="*/ 2147483647 w 360"/>
                  <a:gd name="T29" fmla="*/ 2147483647 h 404"/>
                  <a:gd name="T30" fmla="*/ 2147483647 w 360"/>
                  <a:gd name="T31" fmla="*/ 2147483647 h 404"/>
                  <a:gd name="T32" fmla="*/ 2147483647 w 360"/>
                  <a:gd name="T33" fmla="*/ 2147483647 h 404"/>
                  <a:gd name="T34" fmla="*/ 2147483647 w 360"/>
                  <a:gd name="T35" fmla="*/ 2147483647 h 404"/>
                  <a:gd name="T36" fmla="*/ 2147483647 w 360"/>
                  <a:gd name="T37" fmla="*/ 2147483647 h 404"/>
                  <a:gd name="T38" fmla="*/ 2147483647 w 360"/>
                  <a:gd name="T39" fmla="*/ 2147483647 h 404"/>
                  <a:gd name="T40" fmla="*/ 2147483647 w 360"/>
                  <a:gd name="T41" fmla="*/ 2147483647 h 404"/>
                  <a:gd name="T42" fmla="*/ 2147483647 w 360"/>
                  <a:gd name="T43" fmla="*/ 2147483647 h 404"/>
                  <a:gd name="T44" fmla="*/ 2147483647 w 360"/>
                  <a:gd name="T45" fmla="*/ 2147483647 h 404"/>
                  <a:gd name="T46" fmla="*/ 2147483647 w 360"/>
                  <a:gd name="T47" fmla="*/ 2147483647 h 404"/>
                  <a:gd name="T48" fmla="*/ 2147483647 w 360"/>
                  <a:gd name="T49" fmla="*/ 2147483647 h 404"/>
                  <a:gd name="T50" fmla="*/ 2147483647 w 360"/>
                  <a:gd name="T51" fmla="*/ 2147483647 h 404"/>
                  <a:gd name="T52" fmla="*/ 2147483647 w 360"/>
                  <a:gd name="T53" fmla="*/ 2147483647 h 404"/>
                  <a:gd name="T54" fmla="*/ 2147483647 w 360"/>
                  <a:gd name="T55" fmla="*/ 2147483647 h 404"/>
                  <a:gd name="T56" fmla="*/ 2147483647 w 360"/>
                  <a:gd name="T57" fmla="*/ 2147483647 h 404"/>
                  <a:gd name="T58" fmla="*/ 2147483647 w 360"/>
                  <a:gd name="T59" fmla="*/ 2147483647 h 404"/>
                  <a:gd name="T60" fmla="*/ 2147483647 w 360"/>
                  <a:gd name="T61" fmla="*/ 2147483647 h 404"/>
                  <a:gd name="T62" fmla="*/ 2147483647 w 360"/>
                  <a:gd name="T63" fmla="*/ 2147483647 h 404"/>
                  <a:gd name="T64" fmla="*/ 2147483647 w 360"/>
                  <a:gd name="T65" fmla="*/ 2147483647 h 404"/>
                  <a:gd name="T66" fmla="*/ 2147483647 w 360"/>
                  <a:gd name="T67" fmla="*/ 2147483647 h 404"/>
                  <a:gd name="T68" fmla="*/ 2147483647 w 360"/>
                  <a:gd name="T69" fmla="*/ 2147483647 h 404"/>
                  <a:gd name="T70" fmla="*/ 2147483647 w 360"/>
                  <a:gd name="T71" fmla="*/ 2147483647 h 404"/>
                  <a:gd name="T72" fmla="*/ 2147483647 w 360"/>
                  <a:gd name="T73" fmla="*/ 2147483647 h 404"/>
                  <a:gd name="T74" fmla="*/ 2147483647 w 360"/>
                  <a:gd name="T75" fmla="*/ 2147483647 h 404"/>
                  <a:gd name="T76" fmla="*/ 2147483647 w 360"/>
                  <a:gd name="T77" fmla="*/ 2147483647 h 404"/>
                  <a:gd name="T78" fmla="*/ 2147483647 w 360"/>
                  <a:gd name="T79" fmla="*/ 2147483647 h 404"/>
                  <a:gd name="T80" fmla="*/ 2147483647 w 360"/>
                  <a:gd name="T81" fmla="*/ 0 h 404"/>
                  <a:gd name="T82" fmla="*/ 2147483647 w 360"/>
                  <a:gd name="T83" fmla="*/ 0 h 404"/>
                  <a:gd name="T84" fmla="*/ 2147483647 w 360"/>
                  <a:gd name="T85" fmla="*/ 0 h 404"/>
                  <a:gd name="T86" fmla="*/ 2147483647 w 360"/>
                  <a:gd name="T87" fmla="*/ 2147483647 h 404"/>
                  <a:gd name="T88" fmla="*/ 2147483647 w 360"/>
                  <a:gd name="T89" fmla="*/ 2147483647 h 404"/>
                  <a:gd name="T90" fmla="*/ 0 w 360"/>
                  <a:gd name="T91" fmla="*/ 2147483647 h 404"/>
                  <a:gd name="T92" fmla="*/ 0 w 360"/>
                  <a:gd name="T93" fmla="*/ 2147483647 h 404"/>
                  <a:gd name="T94" fmla="*/ 2147483647 w 360"/>
                  <a:gd name="T95" fmla="*/ 2147483647 h 404"/>
                  <a:gd name="T96" fmla="*/ 2147483647 w 360"/>
                  <a:gd name="T97" fmla="*/ 2147483647 h 404"/>
                  <a:gd name="T98" fmla="*/ 2147483647 w 360"/>
                  <a:gd name="T99" fmla="*/ 2147483647 h 404"/>
                  <a:gd name="T100" fmla="*/ 2147483647 w 360"/>
                  <a:gd name="T101" fmla="*/ 2147483647 h 404"/>
                  <a:gd name="T102" fmla="*/ 2147483647 w 360"/>
                  <a:gd name="T103" fmla="*/ 2147483647 h 404"/>
                  <a:gd name="T104" fmla="*/ 2147483647 w 360"/>
                  <a:gd name="T105" fmla="*/ 2147483647 h 404"/>
                  <a:gd name="T106" fmla="*/ 2147483647 w 360"/>
                  <a:gd name="T107" fmla="*/ 2147483647 h 404"/>
                  <a:gd name="T108" fmla="*/ 2147483647 w 360"/>
                  <a:gd name="T109" fmla="*/ 2147483647 h 404"/>
                  <a:gd name="T110" fmla="*/ 2147483647 w 360"/>
                  <a:gd name="T111" fmla="*/ 2147483647 h 404"/>
                  <a:gd name="T112" fmla="*/ 2147483647 w 360"/>
                  <a:gd name="T113" fmla="*/ 2147483647 h 404"/>
                  <a:gd name="T114" fmla="*/ 2147483647 w 360"/>
                  <a:gd name="T115" fmla="*/ 2147483647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0"/>
                  <a:gd name="T175" fmla="*/ 0 h 404"/>
                  <a:gd name="T176" fmla="*/ 360 w 360"/>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0" h="404">
                    <a:moveTo>
                      <a:pt x="78" y="404"/>
                    </a:moveTo>
                    <a:lnTo>
                      <a:pt x="100" y="388"/>
                    </a:lnTo>
                    <a:lnTo>
                      <a:pt x="132" y="372"/>
                    </a:lnTo>
                    <a:lnTo>
                      <a:pt x="134" y="370"/>
                    </a:lnTo>
                    <a:lnTo>
                      <a:pt x="146" y="370"/>
                    </a:lnTo>
                    <a:lnTo>
                      <a:pt x="156" y="370"/>
                    </a:lnTo>
                    <a:lnTo>
                      <a:pt x="162" y="368"/>
                    </a:lnTo>
                    <a:lnTo>
                      <a:pt x="166" y="364"/>
                    </a:lnTo>
                    <a:lnTo>
                      <a:pt x="176" y="362"/>
                    </a:lnTo>
                    <a:lnTo>
                      <a:pt x="188" y="356"/>
                    </a:lnTo>
                    <a:lnTo>
                      <a:pt x="200" y="352"/>
                    </a:lnTo>
                    <a:lnTo>
                      <a:pt x="204" y="348"/>
                    </a:lnTo>
                    <a:lnTo>
                      <a:pt x="206" y="348"/>
                    </a:lnTo>
                    <a:lnTo>
                      <a:pt x="208" y="346"/>
                    </a:lnTo>
                    <a:lnTo>
                      <a:pt x="206" y="342"/>
                    </a:lnTo>
                    <a:lnTo>
                      <a:pt x="198" y="334"/>
                    </a:lnTo>
                    <a:lnTo>
                      <a:pt x="196" y="330"/>
                    </a:lnTo>
                    <a:lnTo>
                      <a:pt x="196" y="326"/>
                    </a:lnTo>
                    <a:lnTo>
                      <a:pt x="198" y="324"/>
                    </a:lnTo>
                    <a:lnTo>
                      <a:pt x="212" y="320"/>
                    </a:lnTo>
                    <a:lnTo>
                      <a:pt x="216" y="316"/>
                    </a:lnTo>
                    <a:lnTo>
                      <a:pt x="228" y="312"/>
                    </a:lnTo>
                    <a:lnTo>
                      <a:pt x="234" y="320"/>
                    </a:lnTo>
                    <a:lnTo>
                      <a:pt x="244" y="320"/>
                    </a:lnTo>
                    <a:lnTo>
                      <a:pt x="248" y="318"/>
                    </a:lnTo>
                    <a:lnTo>
                      <a:pt x="252" y="314"/>
                    </a:lnTo>
                    <a:lnTo>
                      <a:pt x="264" y="292"/>
                    </a:lnTo>
                    <a:lnTo>
                      <a:pt x="268" y="286"/>
                    </a:lnTo>
                    <a:lnTo>
                      <a:pt x="284" y="278"/>
                    </a:lnTo>
                    <a:lnTo>
                      <a:pt x="306" y="268"/>
                    </a:lnTo>
                    <a:lnTo>
                      <a:pt x="326" y="266"/>
                    </a:lnTo>
                    <a:lnTo>
                      <a:pt x="338" y="264"/>
                    </a:lnTo>
                    <a:lnTo>
                      <a:pt x="350" y="258"/>
                    </a:lnTo>
                    <a:lnTo>
                      <a:pt x="360" y="246"/>
                    </a:lnTo>
                    <a:lnTo>
                      <a:pt x="344" y="236"/>
                    </a:lnTo>
                    <a:lnTo>
                      <a:pt x="338" y="238"/>
                    </a:lnTo>
                    <a:lnTo>
                      <a:pt x="334" y="228"/>
                    </a:lnTo>
                    <a:lnTo>
                      <a:pt x="342" y="218"/>
                    </a:lnTo>
                    <a:lnTo>
                      <a:pt x="350" y="212"/>
                    </a:lnTo>
                    <a:lnTo>
                      <a:pt x="350" y="208"/>
                    </a:lnTo>
                    <a:lnTo>
                      <a:pt x="352" y="206"/>
                    </a:lnTo>
                    <a:lnTo>
                      <a:pt x="352" y="202"/>
                    </a:lnTo>
                    <a:lnTo>
                      <a:pt x="350" y="176"/>
                    </a:lnTo>
                    <a:lnTo>
                      <a:pt x="338" y="164"/>
                    </a:lnTo>
                    <a:lnTo>
                      <a:pt x="332" y="148"/>
                    </a:lnTo>
                    <a:lnTo>
                      <a:pt x="322" y="134"/>
                    </a:lnTo>
                    <a:lnTo>
                      <a:pt x="318" y="112"/>
                    </a:lnTo>
                    <a:lnTo>
                      <a:pt x="318" y="96"/>
                    </a:lnTo>
                    <a:lnTo>
                      <a:pt x="316" y="84"/>
                    </a:lnTo>
                    <a:lnTo>
                      <a:pt x="306" y="68"/>
                    </a:lnTo>
                    <a:lnTo>
                      <a:pt x="284" y="40"/>
                    </a:lnTo>
                    <a:lnTo>
                      <a:pt x="268" y="28"/>
                    </a:lnTo>
                    <a:lnTo>
                      <a:pt x="250" y="24"/>
                    </a:lnTo>
                    <a:lnTo>
                      <a:pt x="226" y="28"/>
                    </a:lnTo>
                    <a:lnTo>
                      <a:pt x="222" y="42"/>
                    </a:lnTo>
                    <a:lnTo>
                      <a:pt x="220" y="64"/>
                    </a:lnTo>
                    <a:lnTo>
                      <a:pt x="208" y="58"/>
                    </a:lnTo>
                    <a:lnTo>
                      <a:pt x="204" y="46"/>
                    </a:lnTo>
                    <a:lnTo>
                      <a:pt x="202" y="42"/>
                    </a:lnTo>
                    <a:lnTo>
                      <a:pt x="198" y="38"/>
                    </a:lnTo>
                    <a:lnTo>
                      <a:pt x="190" y="36"/>
                    </a:lnTo>
                    <a:lnTo>
                      <a:pt x="128" y="10"/>
                    </a:lnTo>
                    <a:lnTo>
                      <a:pt x="78" y="6"/>
                    </a:lnTo>
                    <a:lnTo>
                      <a:pt x="52" y="2"/>
                    </a:lnTo>
                    <a:lnTo>
                      <a:pt x="32" y="0"/>
                    </a:lnTo>
                    <a:lnTo>
                      <a:pt x="22" y="0"/>
                    </a:lnTo>
                    <a:lnTo>
                      <a:pt x="12" y="0"/>
                    </a:lnTo>
                    <a:lnTo>
                      <a:pt x="4" y="0"/>
                    </a:lnTo>
                    <a:lnTo>
                      <a:pt x="16" y="24"/>
                    </a:lnTo>
                    <a:lnTo>
                      <a:pt x="26" y="40"/>
                    </a:lnTo>
                    <a:lnTo>
                      <a:pt x="26" y="64"/>
                    </a:lnTo>
                    <a:lnTo>
                      <a:pt x="24" y="94"/>
                    </a:lnTo>
                    <a:lnTo>
                      <a:pt x="10" y="132"/>
                    </a:lnTo>
                    <a:lnTo>
                      <a:pt x="0" y="160"/>
                    </a:lnTo>
                    <a:lnTo>
                      <a:pt x="0" y="176"/>
                    </a:lnTo>
                    <a:lnTo>
                      <a:pt x="2" y="194"/>
                    </a:lnTo>
                    <a:lnTo>
                      <a:pt x="6" y="206"/>
                    </a:lnTo>
                    <a:lnTo>
                      <a:pt x="8" y="222"/>
                    </a:lnTo>
                    <a:lnTo>
                      <a:pt x="14" y="230"/>
                    </a:lnTo>
                    <a:lnTo>
                      <a:pt x="16" y="236"/>
                    </a:lnTo>
                    <a:lnTo>
                      <a:pt x="18" y="242"/>
                    </a:lnTo>
                    <a:lnTo>
                      <a:pt x="24" y="260"/>
                    </a:lnTo>
                    <a:lnTo>
                      <a:pt x="28" y="274"/>
                    </a:lnTo>
                    <a:lnTo>
                      <a:pt x="32" y="292"/>
                    </a:lnTo>
                    <a:lnTo>
                      <a:pt x="34" y="304"/>
                    </a:lnTo>
                    <a:lnTo>
                      <a:pt x="32" y="312"/>
                    </a:lnTo>
                    <a:lnTo>
                      <a:pt x="32" y="320"/>
                    </a:lnTo>
                    <a:lnTo>
                      <a:pt x="32" y="336"/>
                    </a:lnTo>
                    <a:lnTo>
                      <a:pt x="32" y="356"/>
                    </a:lnTo>
                    <a:lnTo>
                      <a:pt x="48" y="372"/>
                    </a:lnTo>
                    <a:lnTo>
                      <a:pt x="66" y="382"/>
                    </a:lnTo>
                    <a:lnTo>
                      <a:pt x="78" y="404"/>
                    </a:lnTo>
                    <a:close/>
                  </a:path>
                </a:pathLst>
              </a:custGeom>
              <a:grpFill/>
              <a:ln w="3175">
                <a:solidFill>
                  <a:schemeClr val="tx1"/>
                </a:solidFill>
                <a:round/>
                <a:headEnd/>
                <a:tailEnd/>
              </a:ln>
            </p:spPr>
            <p:txBody>
              <a:bodyPr/>
              <a:lstStyle/>
              <a:p>
                <a:endParaRPr lang="en-US"/>
              </a:p>
            </p:txBody>
          </p:sp>
          <p:sp>
            <p:nvSpPr>
              <p:cNvPr id="148" name="Freeform 30"/>
              <p:cNvSpPr>
                <a:spLocks/>
              </p:cNvSpPr>
              <p:nvPr/>
            </p:nvSpPr>
            <p:spPr bwMode="auto">
              <a:xfrm>
                <a:off x="6121401" y="3908215"/>
                <a:ext cx="638175" cy="485491"/>
              </a:xfrm>
              <a:custGeom>
                <a:avLst/>
                <a:gdLst>
                  <a:gd name="T0" fmla="*/ 2147483647 w 402"/>
                  <a:gd name="T1" fmla="*/ 2147483647 h 306"/>
                  <a:gd name="T2" fmla="*/ 2147483647 w 402"/>
                  <a:gd name="T3" fmla="*/ 2147483647 h 306"/>
                  <a:gd name="T4" fmla="*/ 2147483647 w 402"/>
                  <a:gd name="T5" fmla="*/ 2147483647 h 306"/>
                  <a:gd name="T6" fmla="*/ 2147483647 w 402"/>
                  <a:gd name="T7" fmla="*/ 2147483647 h 306"/>
                  <a:gd name="T8" fmla="*/ 2147483647 w 402"/>
                  <a:gd name="T9" fmla="*/ 2147483647 h 306"/>
                  <a:gd name="T10" fmla="*/ 2147483647 w 402"/>
                  <a:gd name="T11" fmla="*/ 2147483647 h 306"/>
                  <a:gd name="T12" fmla="*/ 2147483647 w 402"/>
                  <a:gd name="T13" fmla="*/ 2147483647 h 306"/>
                  <a:gd name="T14" fmla="*/ 2147483647 w 402"/>
                  <a:gd name="T15" fmla="*/ 2147483647 h 306"/>
                  <a:gd name="T16" fmla="*/ 2147483647 w 402"/>
                  <a:gd name="T17" fmla="*/ 2147483647 h 306"/>
                  <a:gd name="T18" fmla="*/ 2147483647 w 402"/>
                  <a:gd name="T19" fmla="*/ 2147483647 h 306"/>
                  <a:gd name="T20" fmla="*/ 2147483647 w 402"/>
                  <a:gd name="T21" fmla="*/ 2147483647 h 306"/>
                  <a:gd name="T22" fmla="*/ 2147483647 w 402"/>
                  <a:gd name="T23" fmla="*/ 2147483647 h 306"/>
                  <a:gd name="T24" fmla="*/ 2147483647 w 402"/>
                  <a:gd name="T25" fmla="*/ 2147483647 h 306"/>
                  <a:gd name="T26" fmla="*/ 2147483647 w 402"/>
                  <a:gd name="T27" fmla="*/ 2147483647 h 306"/>
                  <a:gd name="T28" fmla="*/ 2147483647 w 402"/>
                  <a:gd name="T29" fmla="*/ 0 h 306"/>
                  <a:gd name="T30" fmla="*/ 2147483647 w 402"/>
                  <a:gd name="T31" fmla="*/ 2147483647 h 306"/>
                  <a:gd name="T32" fmla="*/ 2147483647 w 402"/>
                  <a:gd name="T33" fmla="*/ 2147483647 h 306"/>
                  <a:gd name="T34" fmla="*/ 2147483647 w 402"/>
                  <a:gd name="T35" fmla="*/ 2147483647 h 306"/>
                  <a:gd name="T36" fmla="*/ 2147483647 w 402"/>
                  <a:gd name="T37" fmla="*/ 2147483647 h 306"/>
                  <a:gd name="T38" fmla="*/ 2147483647 w 402"/>
                  <a:gd name="T39" fmla="*/ 0 h 306"/>
                  <a:gd name="T40" fmla="*/ 2147483647 w 402"/>
                  <a:gd name="T41" fmla="*/ 2147483647 h 306"/>
                  <a:gd name="T42" fmla="*/ 2147483647 w 402"/>
                  <a:gd name="T43" fmla="*/ 2147483647 h 306"/>
                  <a:gd name="T44" fmla="*/ 2147483647 w 402"/>
                  <a:gd name="T45" fmla="*/ 2147483647 h 306"/>
                  <a:gd name="T46" fmla="*/ 2147483647 w 402"/>
                  <a:gd name="T47" fmla="*/ 2147483647 h 306"/>
                  <a:gd name="T48" fmla="*/ 2147483647 w 402"/>
                  <a:gd name="T49" fmla="*/ 2147483647 h 306"/>
                  <a:gd name="T50" fmla="*/ 2147483647 w 402"/>
                  <a:gd name="T51" fmla="*/ 2147483647 h 306"/>
                  <a:gd name="T52" fmla="*/ 2147483647 w 402"/>
                  <a:gd name="T53" fmla="*/ 2147483647 h 306"/>
                  <a:gd name="T54" fmla="*/ 2147483647 w 402"/>
                  <a:gd name="T55" fmla="*/ 2147483647 h 306"/>
                  <a:gd name="T56" fmla="*/ 2147483647 w 402"/>
                  <a:gd name="T57" fmla="*/ 2147483647 h 306"/>
                  <a:gd name="T58" fmla="*/ 2147483647 w 402"/>
                  <a:gd name="T59" fmla="*/ 2147483647 h 306"/>
                  <a:gd name="T60" fmla="*/ 2147483647 w 402"/>
                  <a:gd name="T61" fmla="*/ 2147483647 h 306"/>
                  <a:gd name="T62" fmla="*/ 2147483647 w 402"/>
                  <a:gd name="T63" fmla="*/ 2147483647 h 306"/>
                  <a:gd name="T64" fmla="*/ 2147483647 w 402"/>
                  <a:gd name="T65" fmla="*/ 2147483647 h 306"/>
                  <a:gd name="T66" fmla="*/ 2147483647 w 402"/>
                  <a:gd name="T67" fmla="*/ 2147483647 h 306"/>
                  <a:gd name="T68" fmla="*/ 2147483647 w 402"/>
                  <a:gd name="T69" fmla="*/ 2147483647 h 306"/>
                  <a:gd name="T70" fmla="*/ 2147483647 w 402"/>
                  <a:gd name="T71" fmla="*/ 2147483647 h 306"/>
                  <a:gd name="T72" fmla="*/ 2147483647 w 402"/>
                  <a:gd name="T73" fmla="*/ 2147483647 h 306"/>
                  <a:gd name="T74" fmla="*/ 2147483647 w 402"/>
                  <a:gd name="T75" fmla="*/ 2147483647 h 306"/>
                  <a:gd name="T76" fmla="*/ 2147483647 w 402"/>
                  <a:gd name="T77" fmla="*/ 2147483647 h 306"/>
                  <a:gd name="T78" fmla="*/ 2147483647 w 402"/>
                  <a:gd name="T79" fmla="*/ 2147483647 h 306"/>
                  <a:gd name="T80" fmla="*/ 2147483647 w 402"/>
                  <a:gd name="T81" fmla="*/ 2147483647 h 306"/>
                  <a:gd name="T82" fmla="*/ 2147483647 w 402"/>
                  <a:gd name="T83" fmla="*/ 2147483647 h 306"/>
                  <a:gd name="T84" fmla="*/ 2147483647 w 402"/>
                  <a:gd name="T85" fmla="*/ 2147483647 h 306"/>
                  <a:gd name="T86" fmla="*/ 2147483647 w 402"/>
                  <a:gd name="T87" fmla="*/ 2147483647 h 306"/>
                  <a:gd name="T88" fmla="*/ 2147483647 w 402"/>
                  <a:gd name="T89" fmla="*/ 2147483647 h 306"/>
                  <a:gd name="T90" fmla="*/ 2147483647 w 402"/>
                  <a:gd name="T91" fmla="*/ 2147483647 h 306"/>
                  <a:gd name="T92" fmla="*/ 2147483647 w 402"/>
                  <a:gd name="T93" fmla="*/ 2147483647 h 306"/>
                  <a:gd name="T94" fmla="*/ 2147483647 w 402"/>
                  <a:gd name="T95" fmla="*/ 2147483647 h 306"/>
                  <a:gd name="T96" fmla="*/ 2147483647 w 402"/>
                  <a:gd name="T97" fmla="*/ 2147483647 h 306"/>
                  <a:gd name="T98" fmla="*/ 2147483647 w 402"/>
                  <a:gd name="T99" fmla="*/ 2147483647 h 306"/>
                  <a:gd name="T100" fmla="*/ 2147483647 w 402"/>
                  <a:gd name="T101" fmla="*/ 2147483647 h 306"/>
                  <a:gd name="T102" fmla="*/ 2147483647 w 402"/>
                  <a:gd name="T103" fmla="*/ 2147483647 h 306"/>
                  <a:gd name="T104" fmla="*/ 2147483647 w 402"/>
                  <a:gd name="T105" fmla="*/ 2147483647 h 306"/>
                  <a:gd name="T106" fmla="*/ 2147483647 w 402"/>
                  <a:gd name="T107" fmla="*/ 2147483647 h 306"/>
                  <a:gd name="T108" fmla="*/ 2147483647 w 402"/>
                  <a:gd name="T109" fmla="*/ 2147483647 h 306"/>
                  <a:gd name="T110" fmla="*/ 2147483647 w 402"/>
                  <a:gd name="T111" fmla="*/ 2147483647 h 306"/>
                  <a:gd name="T112" fmla="*/ 2147483647 w 402"/>
                  <a:gd name="T113" fmla="*/ 2147483647 h 306"/>
                  <a:gd name="T114" fmla="*/ 2147483647 w 402"/>
                  <a:gd name="T115" fmla="*/ 2147483647 h 306"/>
                  <a:gd name="T116" fmla="*/ 2147483647 w 402"/>
                  <a:gd name="T117" fmla="*/ 2147483647 h 306"/>
                  <a:gd name="T118" fmla="*/ 2147483647 w 402"/>
                  <a:gd name="T119" fmla="*/ 2147483647 h 3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2"/>
                  <a:gd name="T181" fmla="*/ 0 h 306"/>
                  <a:gd name="T182" fmla="*/ 402 w 402"/>
                  <a:gd name="T183" fmla="*/ 306 h 3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2" h="306">
                    <a:moveTo>
                      <a:pt x="296" y="306"/>
                    </a:moveTo>
                    <a:lnTo>
                      <a:pt x="312" y="296"/>
                    </a:lnTo>
                    <a:lnTo>
                      <a:pt x="316" y="296"/>
                    </a:lnTo>
                    <a:lnTo>
                      <a:pt x="328" y="296"/>
                    </a:lnTo>
                    <a:lnTo>
                      <a:pt x="336" y="292"/>
                    </a:lnTo>
                    <a:lnTo>
                      <a:pt x="344" y="286"/>
                    </a:lnTo>
                    <a:lnTo>
                      <a:pt x="354" y="280"/>
                    </a:lnTo>
                    <a:lnTo>
                      <a:pt x="370" y="272"/>
                    </a:lnTo>
                    <a:lnTo>
                      <a:pt x="388" y="248"/>
                    </a:lnTo>
                    <a:lnTo>
                      <a:pt x="384" y="242"/>
                    </a:lnTo>
                    <a:lnTo>
                      <a:pt x="384" y="238"/>
                    </a:lnTo>
                    <a:lnTo>
                      <a:pt x="388" y="224"/>
                    </a:lnTo>
                    <a:lnTo>
                      <a:pt x="402" y="220"/>
                    </a:lnTo>
                    <a:lnTo>
                      <a:pt x="394" y="200"/>
                    </a:lnTo>
                    <a:lnTo>
                      <a:pt x="380" y="194"/>
                    </a:lnTo>
                    <a:lnTo>
                      <a:pt x="360" y="174"/>
                    </a:lnTo>
                    <a:lnTo>
                      <a:pt x="356" y="156"/>
                    </a:lnTo>
                    <a:lnTo>
                      <a:pt x="356" y="136"/>
                    </a:lnTo>
                    <a:lnTo>
                      <a:pt x="356" y="108"/>
                    </a:lnTo>
                    <a:lnTo>
                      <a:pt x="348" y="78"/>
                    </a:lnTo>
                    <a:lnTo>
                      <a:pt x="338" y="48"/>
                    </a:lnTo>
                    <a:lnTo>
                      <a:pt x="332" y="38"/>
                    </a:lnTo>
                    <a:lnTo>
                      <a:pt x="328" y="14"/>
                    </a:lnTo>
                    <a:lnTo>
                      <a:pt x="254" y="14"/>
                    </a:lnTo>
                    <a:lnTo>
                      <a:pt x="218" y="14"/>
                    </a:lnTo>
                    <a:lnTo>
                      <a:pt x="206" y="0"/>
                    </a:lnTo>
                    <a:lnTo>
                      <a:pt x="194" y="6"/>
                    </a:lnTo>
                    <a:lnTo>
                      <a:pt x="186" y="12"/>
                    </a:lnTo>
                    <a:lnTo>
                      <a:pt x="172" y="14"/>
                    </a:lnTo>
                    <a:lnTo>
                      <a:pt x="168" y="14"/>
                    </a:lnTo>
                    <a:lnTo>
                      <a:pt x="164" y="14"/>
                    </a:lnTo>
                    <a:lnTo>
                      <a:pt x="162" y="12"/>
                    </a:lnTo>
                    <a:lnTo>
                      <a:pt x="160" y="0"/>
                    </a:lnTo>
                    <a:lnTo>
                      <a:pt x="138" y="4"/>
                    </a:lnTo>
                    <a:lnTo>
                      <a:pt x="130" y="6"/>
                    </a:lnTo>
                    <a:lnTo>
                      <a:pt x="124" y="4"/>
                    </a:lnTo>
                    <a:lnTo>
                      <a:pt x="116" y="4"/>
                    </a:lnTo>
                    <a:lnTo>
                      <a:pt x="98" y="6"/>
                    </a:lnTo>
                    <a:lnTo>
                      <a:pt x="94" y="8"/>
                    </a:lnTo>
                    <a:lnTo>
                      <a:pt x="92" y="12"/>
                    </a:lnTo>
                    <a:lnTo>
                      <a:pt x="88" y="16"/>
                    </a:lnTo>
                    <a:lnTo>
                      <a:pt x="56" y="64"/>
                    </a:lnTo>
                    <a:lnTo>
                      <a:pt x="40" y="102"/>
                    </a:lnTo>
                    <a:lnTo>
                      <a:pt x="24" y="132"/>
                    </a:lnTo>
                    <a:lnTo>
                      <a:pt x="0" y="142"/>
                    </a:lnTo>
                    <a:lnTo>
                      <a:pt x="2" y="158"/>
                    </a:lnTo>
                    <a:lnTo>
                      <a:pt x="12" y="164"/>
                    </a:lnTo>
                    <a:lnTo>
                      <a:pt x="18" y="172"/>
                    </a:lnTo>
                    <a:lnTo>
                      <a:pt x="22" y="186"/>
                    </a:lnTo>
                    <a:lnTo>
                      <a:pt x="34" y="188"/>
                    </a:lnTo>
                    <a:lnTo>
                      <a:pt x="46" y="188"/>
                    </a:lnTo>
                    <a:lnTo>
                      <a:pt x="52" y="196"/>
                    </a:lnTo>
                    <a:lnTo>
                      <a:pt x="48" y="214"/>
                    </a:lnTo>
                    <a:lnTo>
                      <a:pt x="36" y="224"/>
                    </a:lnTo>
                    <a:lnTo>
                      <a:pt x="16" y="236"/>
                    </a:lnTo>
                    <a:lnTo>
                      <a:pt x="8" y="240"/>
                    </a:lnTo>
                    <a:lnTo>
                      <a:pt x="4" y="244"/>
                    </a:lnTo>
                    <a:lnTo>
                      <a:pt x="4" y="246"/>
                    </a:lnTo>
                    <a:lnTo>
                      <a:pt x="6" y="250"/>
                    </a:lnTo>
                    <a:lnTo>
                      <a:pt x="8" y="252"/>
                    </a:lnTo>
                    <a:lnTo>
                      <a:pt x="10" y="256"/>
                    </a:lnTo>
                    <a:lnTo>
                      <a:pt x="14" y="260"/>
                    </a:lnTo>
                    <a:lnTo>
                      <a:pt x="26" y="266"/>
                    </a:lnTo>
                    <a:lnTo>
                      <a:pt x="36" y="282"/>
                    </a:lnTo>
                    <a:lnTo>
                      <a:pt x="38" y="288"/>
                    </a:lnTo>
                    <a:lnTo>
                      <a:pt x="42" y="284"/>
                    </a:lnTo>
                    <a:lnTo>
                      <a:pt x="52" y="274"/>
                    </a:lnTo>
                    <a:lnTo>
                      <a:pt x="56" y="272"/>
                    </a:lnTo>
                    <a:lnTo>
                      <a:pt x="56" y="268"/>
                    </a:lnTo>
                    <a:lnTo>
                      <a:pt x="58" y="266"/>
                    </a:lnTo>
                    <a:lnTo>
                      <a:pt x="60" y="266"/>
                    </a:lnTo>
                    <a:lnTo>
                      <a:pt x="74" y="266"/>
                    </a:lnTo>
                    <a:lnTo>
                      <a:pt x="100" y="276"/>
                    </a:lnTo>
                    <a:lnTo>
                      <a:pt x="108" y="282"/>
                    </a:lnTo>
                    <a:lnTo>
                      <a:pt x="116" y="286"/>
                    </a:lnTo>
                    <a:lnTo>
                      <a:pt x="122" y="288"/>
                    </a:lnTo>
                    <a:lnTo>
                      <a:pt x="134" y="288"/>
                    </a:lnTo>
                    <a:lnTo>
                      <a:pt x="140" y="286"/>
                    </a:lnTo>
                    <a:lnTo>
                      <a:pt x="154" y="278"/>
                    </a:lnTo>
                    <a:lnTo>
                      <a:pt x="152" y="260"/>
                    </a:lnTo>
                    <a:lnTo>
                      <a:pt x="156" y="256"/>
                    </a:lnTo>
                    <a:lnTo>
                      <a:pt x="160" y="254"/>
                    </a:lnTo>
                    <a:lnTo>
                      <a:pt x="160" y="256"/>
                    </a:lnTo>
                    <a:lnTo>
                      <a:pt x="164" y="258"/>
                    </a:lnTo>
                    <a:lnTo>
                      <a:pt x="170" y="260"/>
                    </a:lnTo>
                    <a:lnTo>
                      <a:pt x="178" y="262"/>
                    </a:lnTo>
                    <a:lnTo>
                      <a:pt x="194" y="260"/>
                    </a:lnTo>
                    <a:lnTo>
                      <a:pt x="204" y="260"/>
                    </a:lnTo>
                    <a:lnTo>
                      <a:pt x="222" y="254"/>
                    </a:lnTo>
                    <a:lnTo>
                      <a:pt x="232" y="254"/>
                    </a:lnTo>
                    <a:lnTo>
                      <a:pt x="244" y="246"/>
                    </a:lnTo>
                    <a:lnTo>
                      <a:pt x="256" y="246"/>
                    </a:lnTo>
                    <a:lnTo>
                      <a:pt x="268" y="252"/>
                    </a:lnTo>
                    <a:lnTo>
                      <a:pt x="260" y="258"/>
                    </a:lnTo>
                    <a:lnTo>
                      <a:pt x="262" y="262"/>
                    </a:lnTo>
                    <a:lnTo>
                      <a:pt x="270" y="270"/>
                    </a:lnTo>
                    <a:lnTo>
                      <a:pt x="272" y="282"/>
                    </a:lnTo>
                    <a:lnTo>
                      <a:pt x="296" y="306"/>
                    </a:lnTo>
                    <a:close/>
                  </a:path>
                </a:pathLst>
              </a:custGeom>
              <a:grpFill/>
              <a:ln w="3175">
                <a:solidFill>
                  <a:schemeClr val="tx1"/>
                </a:solidFill>
                <a:round/>
                <a:headEnd/>
                <a:tailEnd/>
              </a:ln>
            </p:spPr>
            <p:txBody>
              <a:bodyPr/>
              <a:lstStyle/>
              <a:p>
                <a:endParaRPr lang="en-US"/>
              </a:p>
            </p:txBody>
          </p:sp>
          <p:sp>
            <p:nvSpPr>
              <p:cNvPr id="149" name="Freeform 31"/>
              <p:cNvSpPr>
                <a:spLocks/>
              </p:cNvSpPr>
              <p:nvPr/>
            </p:nvSpPr>
            <p:spPr bwMode="auto">
              <a:xfrm>
                <a:off x="6327776" y="4856986"/>
                <a:ext cx="82550" cy="123752"/>
              </a:xfrm>
              <a:custGeom>
                <a:avLst/>
                <a:gdLst>
                  <a:gd name="T0" fmla="*/ 2147483647 w 52"/>
                  <a:gd name="T1" fmla="*/ 2147483647 h 78"/>
                  <a:gd name="T2" fmla="*/ 2147483647 w 52"/>
                  <a:gd name="T3" fmla="*/ 2147483647 h 78"/>
                  <a:gd name="T4" fmla="*/ 2147483647 w 52"/>
                  <a:gd name="T5" fmla="*/ 2147483647 h 78"/>
                  <a:gd name="T6" fmla="*/ 2147483647 w 52"/>
                  <a:gd name="T7" fmla="*/ 2147483647 h 78"/>
                  <a:gd name="T8" fmla="*/ 2147483647 w 52"/>
                  <a:gd name="T9" fmla="*/ 2147483647 h 78"/>
                  <a:gd name="T10" fmla="*/ 2147483647 w 52"/>
                  <a:gd name="T11" fmla="*/ 2147483647 h 78"/>
                  <a:gd name="T12" fmla="*/ 2147483647 w 52"/>
                  <a:gd name="T13" fmla="*/ 2147483647 h 78"/>
                  <a:gd name="T14" fmla="*/ 2147483647 w 52"/>
                  <a:gd name="T15" fmla="*/ 2147483647 h 78"/>
                  <a:gd name="T16" fmla="*/ 2147483647 w 52"/>
                  <a:gd name="T17" fmla="*/ 0 h 78"/>
                  <a:gd name="T18" fmla="*/ 2147483647 w 52"/>
                  <a:gd name="T19" fmla="*/ 0 h 78"/>
                  <a:gd name="T20" fmla="*/ 2147483647 w 52"/>
                  <a:gd name="T21" fmla="*/ 2147483647 h 78"/>
                  <a:gd name="T22" fmla="*/ 2147483647 w 52"/>
                  <a:gd name="T23" fmla="*/ 2147483647 h 78"/>
                  <a:gd name="T24" fmla="*/ 2147483647 w 52"/>
                  <a:gd name="T25" fmla="*/ 2147483647 h 78"/>
                  <a:gd name="T26" fmla="*/ 2147483647 w 52"/>
                  <a:gd name="T27" fmla="*/ 2147483647 h 78"/>
                  <a:gd name="T28" fmla="*/ 2147483647 w 52"/>
                  <a:gd name="T29" fmla="*/ 2147483647 h 78"/>
                  <a:gd name="T30" fmla="*/ 2147483647 w 52"/>
                  <a:gd name="T31" fmla="*/ 2147483647 h 78"/>
                  <a:gd name="T32" fmla="*/ 2147483647 w 52"/>
                  <a:gd name="T33" fmla="*/ 2147483647 h 78"/>
                  <a:gd name="T34" fmla="*/ 2147483647 w 52"/>
                  <a:gd name="T35" fmla="*/ 2147483647 h 78"/>
                  <a:gd name="T36" fmla="*/ 0 w 52"/>
                  <a:gd name="T37" fmla="*/ 2147483647 h 78"/>
                  <a:gd name="T38" fmla="*/ 0 w 52"/>
                  <a:gd name="T39" fmla="*/ 2147483647 h 78"/>
                  <a:gd name="T40" fmla="*/ 2147483647 w 52"/>
                  <a:gd name="T41" fmla="*/ 2147483647 h 78"/>
                  <a:gd name="T42" fmla="*/ 2147483647 w 52"/>
                  <a:gd name="T43" fmla="*/ 2147483647 h 78"/>
                  <a:gd name="T44" fmla="*/ 2147483647 w 52"/>
                  <a:gd name="T45" fmla="*/ 2147483647 h 78"/>
                  <a:gd name="T46" fmla="*/ 2147483647 w 52"/>
                  <a:gd name="T47" fmla="*/ 2147483647 h 78"/>
                  <a:gd name="T48" fmla="*/ 2147483647 w 52"/>
                  <a:gd name="T49" fmla="*/ 2147483647 h 78"/>
                  <a:gd name="T50" fmla="*/ 2147483647 w 52"/>
                  <a:gd name="T51" fmla="*/ 2147483647 h 78"/>
                  <a:gd name="T52" fmla="*/ 2147483647 w 52"/>
                  <a:gd name="T53" fmla="*/ 2147483647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78"/>
                  <a:gd name="T83" fmla="*/ 52 w 52"/>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78">
                    <a:moveTo>
                      <a:pt x="42" y="78"/>
                    </a:moveTo>
                    <a:lnTo>
                      <a:pt x="46" y="60"/>
                    </a:lnTo>
                    <a:lnTo>
                      <a:pt x="48" y="54"/>
                    </a:lnTo>
                    <a:lnTo>
                      <a:pt x="50" y="42"/>
                    </a:lnTo>
                    <a:lnTo>
                      <a:pt x="50" y="24"/>
                    </a:lnTo>
                    <a:lnTo>
                      <a:pt x="52" y="20"/>
                    </a:lnTo>
                    <a:lnTo>
                      <a:pt x="42" y="0"/>
                    </a:lnTo>
                    <a:lnTo>
                      <a:pt x="28" y="12"/>
                    </a:lnTo>
                    <a:lnTo>
                      <a:pt x="14" y="22"/>
                    </a:lnTo>
                    <a:lnTo>
                      <a:pt x="8" y="24"/>
                    </a:lnTo>
                    <a:lnTo>
                      <a:pt x="6" y="30"/>
                    </a:lnTo>
                    <a:lnTo>
                      <a:pt x="2" y="38"/>
                    </a:lnTo>
                    <a:lnTo>
                      <a:pt x="0" y="44"/>
                    </a:lnTo>
                    <a:lnTo>
                      <a:pt x="0" y="48"/>
                    </a:lnTo>
                    <a:lnTo>
                      <a:pt x="2" y="52"/>
                    </a:lnTo>
                    <a:lnTo>
                      <a:pt x="20" y="60"/>
                    </a:lnTo>
                    <a:lnTo>
                      <a:pt x="24" y="64"/>
                    </a:lnTo>
                    <a:lnTo>
                      <a:pt x="42" y="78"/>
                    </a:lnTo>
                    <a:close/>
                  </a:path>
                </a:pathLst>
              </a:custGeom>
              <a:grpFill/>
              <a:ln w="3175">
                <a:solidFill>
                  <a:schemeClr val="tx1"/>
                </a:solidFill>
                <a:round/>
                <a:headEnd/>
                <a:tailEnd/>
              </a:ln>
              <a:extLst/>
            </p:spPr>
            <p:txBody>
              <a:bodyPr/>
              <a:lstStyle/>
              <a:p>
                <a:endParaRPr lang="en-US"/>
              </a:p>
            </p:txBody>
          </p:sp>
          <p:sp>
            <p:nvSpPr>
              <p:cNvPr id="150" name="Freeform 32"/>
              <p:cNvSpPr>
                <a:spLocks/>
              </p:cNvSpPr>
              <p:nvPr/>
            </p:nvSpPr>
            <p:spPr bwMode="auto">
              <a:xfrm>
                <a:off x="6343651" y="4298512"/>
                <a:ext cx="247650" cy="523569"/>
              </a:xfrm>
              <a:custGeom>
                <a:avLst/>
                <a:gdLst>
                  <a:gd name="T0" fmla="*/ 2147483647 w 156"/>
                  <a:gd name="T1" fmla="*/ 2147483647 h 330"/>
                  <a:gd name="T2" fmla="*/ 2147483647 w 156"/>
                  <a:gd name="T3" fmla="*/ 2147483647 h 330"/>
                  <a:gd name="T4" fmla="*/ 2147483647 w 156"/>
                  <a:gd name="T5" fmla="*/ 2147483647 h 330"/>
                  <a:gd name="T6" fmla="*/ 2147483647 w 156"/>
                  <a:gd name="T7" fmla="*/ 2147483647 h 330"/>
                  <a:gd name="T8" fmla="*/ 2147483647 w 156"/>
                  <a:gd name="T9" fmla="*/ 2147483647 h 330"/>
                  <a:gd name="T10" fmla="*/ 2147483647 w 156"/>
                  <a:gd name="T11" fmla="*/ 2147483647 h 330"/>
                  <a:gd name="T12" fmla="*/ 2147483647 w 156"/>
                  <a:gd name="T13" fmla="*/ 2147483647 h 330"/>
                  <a:gd name="T14" fmla="*/ 2147483647 w 156"/>
                  <a:gd name="T15" fmla="*/ 2147483647 h 330"/>
                  <a:gd name="T16" fmla="*/ 2147483647 w 156"/>
                  <a:gd name="T17" fmla="*/ 2147483647 h 330"/>
                  <a:gd name="T18" fmla="*/ 2147483647 w 156"/>
                  <a:gd name="T19" fmla="*/ 2147483647 h 330"/>
                  <a:gd name="T20" fmla="*/ 2147483647 w 156"/>
                  <a:gd name="T21" fmla="*/ 2147483647 h 330"/>
                  <a:gd name="T22" fmla="*/ 2147483647 w 156"/>
                  <a:gd name="T23" fmla="*/ 2147483647 h 330"/>
                  <a:gd name="T24" fmla="*/ 2147483647 w 156"/>
                  <a:gd name="T25" fmla="*/ 2147483647 h 330"/>
                  <a:gd name="T26" fmla="*/ 2147483647 w 156"/>
                  <a:gd name="T27" fmla="*/ 2147483647 h 330"/>
                  <a:gd name="T28" fmla="*/ 2147483647 w 156"/>
                  <a:gd name="T29" fmla="*/ 2147483647 h 330"/>
                  <a:gd name="T30" fmla="*/ 2147483647 w 156"/>
                  <a:gd name="T31" fmla="*/ 2147483647 h 330"/>
                  <a:gd name="T32" fmla="*/ 2147483647 w 156"/>
                  <a:gd name="T33" fmla="*/ 2147483647 h 330"/>
                  <a:gd name="T34" fmla="*/ 2147483647 w 156"/>
                  <a:gd name="T35" fmla="*/ 2147483647 h 330"/>
                  <a:gd name="T36" fmla="*/ 2147483647 w 156"/>
                  <a:gd name="T37" fmla="*/ 2147483647 h 330"/>
                  <a:gd name="T38" fmla="*/ 2147483647 w 156"/>
                  <a:gd name="T39" fmla="*/ 2147483647 h 330"/>
                  <a:gd name="T40" fmla="*/ 2147483647 w 156"/>
                  <a:gd name="T41" fmla="*/ 2147483647 h 330"/>
                  <a:gd name="T42" fmla="*/ 2147483647 w 156"/>
                  <a:gd name="T43" fmla="*/ 2147483647 h 330"/>
                  <a:gd name="T44" fmla="*/ 2147483647 w 156"/>
                  <a:gd name="T45" fmla="*/ 2147483647 h 330"/>
                  <a:gd name="T46" fmla="*/ 2147483647 w 156"/>
                  <a:gd name="T47" fmla="*/ 2147483647 h 330"/>
                  <a:gd name="T48" fmla="*/ 0 w 156"/>
                  <a:gd name="T49" fmla="*/ 2147483647 h 330"/>
                  <a:gd name="T50" fmla="*/ 2147483647 w 156"/>
                  <a:gd name="T51" fmla="*/ 2147483647 h 330"/>
                  <a:gd name="T52" fmla="*/ 2147483647 w 156"/>
                  <a:gd name="T53" fmla="*/ 2147483647 h 330"/>
                  <a:gd name="T54" fmla="*/ 2147483647 w 156"/>
                  <a:gd name="T55" fmla="*/ 2147483647 h 330"/>
                  <a:gd name="T56" fmla="*/ 2147483647 w 156"/>
                  <a:gd name="T57" fmla="*/ 2147483647 h 330"/>
                  <a:gd name="T58" fmla="*/ 2147483647 w 156"/>
                  <a:gd name="T59" fmla="*/ 2147483647 h 330"/>
                  <a:gd name="T60" fmla="*/ 2147483647 w 156"/>
                  <a:gd name="T61" fmla="*/ 2147483647 h 330"/>
                  <a:gd name="T62" fmla="*/ 2147483647 w 156"/>
                  <a:gd name="T63" fmla="*/ 2147483647 h 330"/>
                  <a:gd name="T64" fmla="*/ 2147483647 w 156"/>
                  <a:gd name="T65" fmla="*/ 2147483647 h 330"/>
                  <a:gd name="T66" fmla="*/ 2147483647 w 156"/>
                  <a:gd name="T67" fmla="*/ 2147483647 h 330"/>
                  <a:gd name="T68" fmla="*/ 2147483647 w 156"/>
                  <a:gd name="T69" fmla="*/ 2147483647 h 330"/>
                  <a:gd name="T70" fmla="*/ 2147483647 w 156"/>
                  <a:gd name="T71" fmla="*/ 2147483647 h 330"/>
                  <a:gd name="T72" fmla="*/ 2147483647 w 156"/>
                  <a:gd name="T73" fmla="*/ 2147483647 h 330"/>
                  <a:gd name="T74" fmla="*/ 2147483647 w 156"/>
                  <a:gd name="T75" fmla="*/ 2147483647 h 330"/>
                  <a:gd name="T76" fmla="*/ 2147483647 w 156"/>
                  <a:gd name="T77" fmla="*/ 2147483647 h 330"/>
                  <a:gd name="T78" fmla="*/ 2147483647 w 156"/>
                  <a:gd name="T79" fmla="*/ 2147483647 h 330"/>
                  <a:gd name="T80" fmla="*/ 2147483647 w 156"/>
                  <a:gd name="T81" fmla="*/ 2147483647 h 330"/>
                  <a:gd name="T82" fmla="*/ 2147483647 w 156"/>
                  <a:gd name="T83" fmla="*/ 2147483647 h 330"/>
                  <a:gd name="T84" fmla="*/ 2147483647 w 156"/>
                  <a:gd name="T85" fmla="*/ 2147483647 h 330"/>
                  <a:gd name="T86" fmla="*/ 2147483647 w 156"/>
                  <a:gd name="T87" fmla="*/ 2147483647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
                  <a:gd name="T133" fmla="*/ 0 h 330"/>
                  <a:gd name="T134" fmla="*/ 156 w 156"/>
                  <a:gd name="T135" fmla="*/ 330 h 3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 h="330">
                    <a:moveTo>
                      <a:pt x="54" y="326"/>
                    </a:moveTo>
                    <a:lnTo>
                      <a:pt x="40" y="330"/>
                    </a:lnTo>
                    <a:lnTo>
                      <a:pt x="40" y="320"/>
                    </a:lnTo>
                    <a:lnTo>
                      <a:pt x="40" y="314"/>
                    </a:lnTo>
                    <a:lnTo>
                      <a:pt x="44" y="302"/>
                    </a:lnTo>
                    <a:lnTo>
                      <a:pt x="48" y="292"/>
                    </a:lnTo>
                    <a:lnTo>
                      <a:pt x="50" y="286"/>
                    </a:lnTo>
                    <a:lnTo>
                      <a:pt x="54" y="282"/>
                    </a:lnTo>
                    <a:lnTo>
                      <a:pt x="54" y="278"/>
                    </a:lnTo>
                    <a:lnTo>
                      <a:pt x="54" y="274"/>
                    </a:lnTo>
                    <a:lnTo>
                      <a:pt x="50" y="264"/>
                    </a:lnTo>
                    <a:lnTo>
                      <a:pt x="50" y="260"/>
                    </a:lnTo>
                    <a:lnTo>
                      <a:pt x="52" y="254"/>
                    </a:lnTo>
                    <a:lnTo>
                      <a:pt x="60" y="246"/>
                    </a:lnTo>
                    <a:lnTo>
                      <a:pt x="62" y="242"/>
                    </a:lnTo>
                    <a:lnTo>
                      <a:pt x="62" y="238"/>
                    </a:lnTo>
                    <a:lnTo>
                      <a:pt x="54" y="208"/>
                    </a:lnTo>
                    <a:lnTo>
                      <a:pt x="54" y="206"/>
                    </a:lnTo>
                    <a:lnTo>
                      <a:pt x="54" y="204"/>
                    </a:lnTo>
                    <a:lnTo>
                      <a:pt x="56" y="204"/>
                    </a:lnTo>
                    <a:lnTo>
                      <a:pt x="50" y="194"/>
                    </a:lnTo>
                    <a:lnTo>
                      <a:pt x="36" y="174"/>
                    </a:lnTo>
                    <a:lnTo>
                      <a:pt x="28" y="166"/>
                    </a:lnTo>
                    <a:lnTo>
                      <a:pt x="14" y="168"/>
                    </a:lnTo>
                    <a:lnTo>
                      <a:pt x="16" y="146"/>
                    </a:lnTo>
                    <a:lnTo>
                      <a:pt x="14" y="128"/>
                    </a:lnTo>
                    <a:lnTo>
                      <a:pt x="12" y="118"/>
                    </a:lnTo>
                    <a:lnTo>
                      <a:pt x="14" y="114"/>
                    </a:lnTo>
                    <a:lnTo>
                      <a:pt x="14" y="110"/>
                    </a:lnTo>
                    <a:lnTo>
                      <a:pt x="12" y="106"/>
                    </a:lnTo>
                    <a:lnTo>
                      <a:pt x="8" y="98"/>
                    </a:lnTo>
                    <a:lnTo>
                      <a:pt x="6" y="92"/>
                    </a:lnTo>
                    <a:lnTo>
                      <a:pt x="4" y="86"/>
                    </a:lnTo>
                    <a:lnTo>
                      <a:pt x="4" y="78"/>
                    </a:lnTo>
                    <a:lnTo>
                      <a:pt x="4" y="64"/>
                    </a:lnTo>
                    <a:lnTo>
                      <a:pt x="6" y="44"/>
                    </a:lnTo>
                    <a:lnTo>
                      <a:pt x="0" y="40"/>
                    </a:lnTo>
                    <a:lnTo>
                      <a:pt x="14" y="32"/>
                    </a:lnTo>
                    <a:lnTo>
                      <a:pt x="12" y="14"/>
                    </a:lnTo>
                    <a:lnTo>
                      <a:pt x="20" y="10"/>
                    </a:lnTo>
                    <a:lnTo>
                      <a:pt x="46" y="16"/>
                    </a:lnTo>
                    <a:lnTo>
                      <a:pt x="76" y="10"/>
                    </a:lnTo>
                    <a:lnTo>
                      <a:pt x="92" y="8"/>
                    </a:lnTo>
                    <a:lnTo>
                      <a:pt x="104" y="0"/>
                    </a:lnTo>
                    <a:lnTo>
                      <a:pt x="124" y="4"/>
                    </a:lnTo>
                    <a:lnTo>
                      <a:pt x="120" y="12"/>
                    </a:lnTo>
                    <a:lnTo>
                      <a:pt x="126" y="20"/>
                    </a:lnTo>
                    <a:lnTo>
                      <a:pt x="132" y="28"/>
                    </a:lnTo>
                    <a:lnTo>
                      <a:pt x="136" y="40"/>
                    </a:lnTo>
                    <a:lnTo>
                      <a:pt x="156" y="60"/>
                    </a:lnTo>
                    <a:lnTo>
                      <a:pt x="148" y="78"/>
                    </a:lnTo>
                    <a:lnTo>
                      <a:pt x="132" y="94"/>
                    </a:lnTo>
                    <a:lnTo>
                      <a:pt x="126" y="100"/>
                    </a:lnTo>
                    <a:lnTo>
                      <a:pt x="126" y="110"/>
                    </a:lnTo>
                    <a:lnTo>
                      <a:pt x="126" y="116"/>
                    </a:lnTo>
                    <a:lnTo>
                      <a:pt x="124" y="122"/>
                    </a:lnTo>
                    <a:lnTo>
                      <a:pt x="122" y="130"/>
                    </a:lnTo>
                    <a:lnTo>
                      <a:pt x="110" y="142"/>
                    </a:lnTo>
                    <a:lnTo>
                      <a:pt x="110" y="146"/>
                    </a:lnTo>
                    <a:lnTo>
                      <a:pt x="110" y="156"/>
                    </a:lnTo>
                    <a:lnTo>
                      <a:pt x="106" y="172"/>
                    </a:lnTo>
                    <a:lnTo>
                      <a:pt x="96" y="184"/>
                    </a:lnTo>
                    <a:lnTo>
                      <a:pt x="90" y="200"/>
                    </a:lnTo>
                    <a:lnTo>
                      <a:pt x="84" y="210"/>
                    </a:lnTo>
                    <a:lnTo>
                      <a:pt x="84" y="216"/>
                    </a:lnTo>
                    <a:lnTo>
                      <a:pt x="74" y="244"/>
                    </a:lnTo>
                    <a:lnTo>
                      <a:pt x="72" y="254"/>
                    </a:lnTo>
                    <a:lnTo>
                      <a:pt x="70" y="264"/>
                    </a:lnTo>
                    <a:lnTo>
                      <a:pt x="68" y="268"/>
                    </a:lnTo>
                    <a:lnTo>
                      <a:pt x="66" y="296"/>
                    </a:lnTo>
                    <a:lnTo>
                      <a:pt x="54" y="326"/>
                    </a:lnTo>
                    <a:close/>
                  </a:path>
                </a:pathLst>
              </a:custGeom>
              <a:grpFill/>
              <a:ln w="3175">
                <a:solidFill>
                  <a:schemeClr val="tx1"/>
                </a:solidFill>
                <a:round/>
                <a:headEnd/>
                <a:tailEnd/>
              </a:ln>
            </p:spPr>
            <p:txBody>
              <a:bodyPr/>
              <a:lstStyle/>
              <a:p>
                <a:endParaRPr lang="en-US"/>
              </a:p>
            </p:txBody>
          </p:sp>
          <p:sp>
            <p:nvSpPr>
              <p:cNvPr id="151" name="Freeform 33"/>
              <p:cNvSpPr>
                <a:spLocks/>
              </p:cNvSpPr>
              <p:nvPr/>
            </p:nvSpPr>
            <p:spPr bwMode="auto">
              <a:xfrm>
                <a:off x="5711826" y="4330244"/>
                <a:ext cx="685800" cy="587032"/>
              </a:xfrm>
              <a:custGeom>
                <a:avLst/>
                <a:gdLst>
                  <a:gd name="T0" fmla="*/ 2147483647 w 432"/>
                  <a:gd name="T1" fmla="*/ 2147483647 h 370"/>
                  <a:gd name="T2" fmla="*/ 2147483647 w 432"/>
                  <a:gd name="T3" fmla="*/ 2147483647 h 370"/>
                  <a:gd name="T4" fmla="*/ 2147483647 w 432"/>
                  <a:gd name="T5" fmla="*/ 2147483647 h 370"/>
                  <a:gd name="T6" fmla="*/ 2147483647 w 432"/>
                  <a:gd name="T7" fmla="*/ 2147483647 h 370"/>
                  <a:gd name="T8" fmla="*/ 2147483647 w 432"/>
                  <a:gd name="T9" fmla="*/ 2147483647 h 370"/>
                  <a:gd name="T10" fmla="*/ 2147483647 w 432"/>
                  <a:gd name="T11" fmla="*/ 2147483647 h 370"/>
                  <a:gd name="T12" fmla="*/ 2147483647 w 432"/>
                  <a:gd name="T13" fmla="*/ 2147483647 h 370"/>
                  <a:gd name="T14" fmla="*/ 2147483647 w 432"/>
                  <a:gd name="T15" fmla="*/ 2147483647 h 370"/>
                  <a:gd name="T16" fmla="*/ 2147483647 w 432"/>
                  <a:gd name="T17" fmla="*/ 2147483647 h 370"/>
                  <a:gd name="T18" fmla="*/ 2147483647 w 432"/>
                  <a:gd name="T19" fmla="*/ 2147483647 h 370"/>
                  <a:gd name="T20" fmla="*/ 2147483647 w 432"/>
                  <a:gd name="T21" fmla="*/ 2147483647 h 370"/>
                  <a:gd name="T22" fmla="*/ 2147483647 w 432"/>
                  <a:gd name="T23" fmla="*/ 2147483647 h 370"/>
                  <a:gd name="T24" fmla="*/ 2147483647 w 432"/>
                  <a:gd name="T25" fmla="*/ 2147483647 h 370"/>
                  <a:gd name="T26" fmla="*/ 2147483647 w 432"/>
                  <a:gd name="T27" fmla="*/ 2147483647 h 370"/>
                  <a:gd name="T28" fmla="*/ 2147483647 w 432"/>
                  <a:gd name="T29" fmla="*/ 2147483647 h 370"/>
                  <a:gd name="T30" fmla="*/ 2147483647 w 432"/>
                  <a:gd name="T31" fmla="*/ 2147483647 h 370"/>
                  <a:gd name="T32" fmla="*/ 2147483647 w 432"/>
                  <a:gd name="T33" fmla="*/ 2147483647 h 370"/>
                  <a:gd name="T34" fmla="*/ 2147483647 w 432"/>
                  <a:gd name="T35" fmla="*/ 2147483647 h 370"/>
                  <a:gd name="T36" fmla="*/ 2147483647 w 432"/>
                  <a:gd name="T37" fmla="*/ 2147483647 h 370"/>
                  <a:gd name="T38" fmla="*/ 2147483647 w 432"/>
                  <a:gd name="T39" fmla="*/ 2147483647 h 370"/>
                  <a:gd name="T40" fmla="*/ 2147483647 w 432"/>
                  <a:gd name="T41" fmla="*/ 2147483647 h 370"/>
                  <a:gd name="T42" fmla="*/ 2147483647 w 432"/>
                  <a:gd name="T43" fmla="*/ 2147483647 h 370"/>
                  <a:gd name="T44" fmla="*/ 2147483647 w 432"/>
                  <a:gd name="T45" fmla="*/ 2147483647 h 370"/>
                  <a:gd name="T46" fmla="*/ 2147483647 w 432"/>
                  <a:gd name="T47" fmla="*/ 2147483647 h 370"/>
                  <a:gd name="T48" fmla="*/ 2147483647 w 432"/>
                  <a:gd name="T49" fmla="*/ 2147483647 h 370"/>
                  <a:gd name="T50" fmla="*/ 2147483647 w 432"/>
                  <a:gd name="T51" fmla="*/ 2147483647 h 370"/>
                  <a:gd name="T52" fmla="*/ 2147483647 w 432"/>
                  <a:gd name="T53" fmla="*/ 2147483647 h 370"/>
                  <a:gd name="T54" fmla="*/ 2147483647 w 432"/>
                  <a:gd name="T55" fmla="*/ 2147483647 h 370"/>
                  <a:gd name="T56" fmla="*/ 2147483647 w 432"/>
                  <a:gd name="T57" fmla="*/ 2147483647 h 370"/>
                  <a:gd name="T58" fmla="*/ 2147483647 w 432"/>
                  <a:gd name="T59" fmla="*/ 2147483647 h 370"/>
                  <a:gd name="T60" fmla="*/ 2147483647 w 432"/>
                  <a:gd name="T61" fmla="*/ 2147483647 h 370"/>
                  <a:gd name="T62" fmla="*/ 2147483647 w 432"/>
                  <a:gd name="T63" fmla="*/ 2147483647 h 370"/>
                  <a:gd name="T64" fmla="*/ 2147483647 w 432"/>
                  <a:gd name="T65" fmla="*/ 2147483647 h 370"/>
                  <a:gd name="T66" fmla="*/ 2147483647 w 432"/>
                  <a:gd name="T67" fmla="*/ 2147483647 h 370"/>
                  <a:gd name="T68" fmla="*/ 2147483647 w 432"/>
                  <a:gd name="T69" fmla="*/ 2147483647 h 370"/>
                  <a:gd name="T70" fmla="*/ 2147483647 w 432"/>
                  <a:gd name="T71" fmla="*/ 2147483647 h 370"/>
                  <a:gd name="T72" fmla="*/ 2147483647 w 432"/>
                  <a:gd name="T73" fmla="*/ 2147483647 h 370"/>
                  <a:gd name="T74" fmla="*/ 2147483647 w 432"/>
                  <a:gd name="T75" fmla="*/ 2147483647 h 370"/>
                  <a:gd name="T76" fmla="*/ 2147483647 w 432"/>
                  <a:gd name="T77" fmla="*/ 2147483647 h 370"/>
                  <a:gd name="T78" fmla="*/ 2147483647 w 432"/>
                  <a:gd name="T79" fmla="*/ 0 h 370"/>
                  <a:gd name="T80" fmla="*/ 2147483647 w 432"/>
                  <a:gd name="T81" fmla="*/ 2147483647 h 370"/>
                  <a:gd name="T82" fmla="*/ 2147483647 w 432"/>
                  <a:gd name="T83" fmla="*/ 2147483647 h 370"/>
                  <a:gd name="T84" fmla="*/ 2147483647 w 432"/>
                  <a:gd name="T85" fmla="*/ 2147483647 h 370"/>
                  <a:gd name="T86" fmla="*/ 2147483647 w 432"/>
                  <a:gd name="T87" fmla="*/ 2147483647 h 370"/>
                  <a:gd name="T88" fmla="*/ 2147483647 w 432"/>
                  <a:gd name="T89" fmla="*/ 2147483647 h 370"/>
                  <a:gd name="T90" fmla="*/ 2147483647 w 432"/>
                  <a:gd name="T91" fmla="*/ 2147483647 h 370"/>
                  <a:gd name="T92" fmla="*/ 2147483647 w 432"/>
                  <a:gd name="T93" fmla="*/ 2147483647 h 370"/>
                  <a:gd name="T94" fmla="*/ 2147483647 w 432"/>
                  <a:gd name="T95" fmla="*/ 2147483647 h 370"/>
                  <a:gd name="T96" fmla="*/ 2147483647 w 432"/>
                  <a:gd name="T97" fmla="*/ 2147483647 h 370"/>
                  <a:gd name="T98" fmla="*/ 2147483647 w 432"/>
                  <a:gd name="T99" fmla="*/ 2147483647 h 370"/>
                  <a:gd name="T100" fmla="*/ 2147483647 w 432"/>
                  <a:gd name="T101" fmla="*/ 2147483647 h 370"/>
                  <a:gd name="T102" fmla="*/ 2147483647 w 432"/>
                  <a:gd name="T103" fmla="*/ 2147483647 h 370"/>
                  <a:gd name="T104" fmla="*/ 2147483647 w 432"/>
                  <a:gd name="T105" fmla="*/ 2147483647 h 370"/>
                  <a:gd name="T106" fmla="*/ 2147483647 w 432"/>
                  <a:gd name="T107" fmla="*/ 2147483647 h 370"/>
                  <a:gd name="T108" fmla="*/ 2147483647 w 432"/>
                  <a:gd name="T109" fmla="*/ 2147483647 h 370"/>
                  <a:gd name="T110" fmla="*/ 2147483647 w 432"/>
                  <a:gd name="T111" fmla="*/ 2147483647 h 370"/>
                  <a:gd name="T112" fmla="*/ 2147483647 w 432"/>
                  <a:gd name="T113" fmla="*/ 2147483647 h 370"/>
                  <a:gd name="T114" fmla="*/ 2147483647 w 432"/>
                  <a:gd name="T115" fmla="*/ 2147483647 h 370"/>
                  <a:gd name="T116" fmla="*/ 2147483647 w 432"/>
                  <a:gd name="T117" fmla="*/ 2147483647 h 370"/>
                  <a:gd name="T118" fmla="*/ 2147483647 w 432"/>
                  <a:gd name="T119" fmla="*/ 2147483647 h 370"/>
                  <a:gd name="T120" fmla="*/ 2147483647 w 432"/>
                  <a:gd name="T121" fmla="*/ 2147483647 h 370"/>
                  <a:gd name="T122" fmla="*/ 2147483647 w 432"/>
                  <a:gd name="T123" fmla="*/ 2147483647 h 370"/>
                  <a:gd name="T124" fmla="*/ 2147483647 w 432"/>
                  <a:gd name="T125" fmla="*/ 2147483647 h 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370"/>
                  <a:gd name="T191" fmla="*/ 432 w 432"/>
                  <a:gd name="T192" fmla="*/ 370 h 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370">
                    <a:moveTo>
                      <a:pt x="54" y="370"/>
                    </a:moveTo>
                    <a:lnTo>
                      <a:pt x="80" y="370"/>
                    </a:lnTo>
                    <a:lnTo>
                      <a:pt x="114" y="362"/>
                    </a:lnTo>
                    <a:lnTo>
                      <a:pt x="136" y="356"/>
                    </a:lnTo>
                    <a:lnTo>
                      <a:pt x="154" y="342"/>
                    </a:lnTo>
                    <a:lnTo>
                      <a:pt x="160" y="334"/>
                    </a:lnTo>
                    <a:lnTo>
                      <a:pt x="176" y="336"/>
                    </a:lnTo>
                    <a:lnTo>
                      <a:pt x="182" y="336"/>
                    </a:lnTo>
                    <a:lnTo>
                      <a:pt x="194" y="338"/>
                    </a:lnTo>
                    <a:lnTo>
                      <a:pt x="202" y="334"/>
                    </a:lnTo>
                    <a:lnTo>
                      <a:pt x="208" y="332"/>
                    </a:lnTo>
                    <a:lnTo>
                      <a:pt x="212" y="328"/>
                    </a:lnTo>
                    <a:lnTo>
                      <a:pt x="230" y="324"/>
                    </a:lnTo>
                    <a:lnTo>
                      <a:pt x="242" y="320"/>
                    </a:lnTo>
                    <a:lnTo>
                      <a:pt x="248" y="318"/>
                    </a:lnTo>
                    <a:lnTo>
                      <a:pt x="250" y="318"/>
                    </a:lnTo>
                    <a:lnTo>
                      <a:pt x="254" y="326"/>
                    </a:lnTo>
                    <a:lnTo>
                      <a:pt x="260" y="332"/>
                    </a:lnTo>
                    <a:lnTo>
                      <a:pt x="264" y="336"/>
                    </a:lnTo>
                    <a:lnTo>
                      <a:pt x="268" y="338"/>
                    </a:lnTo>
                    <a:lnTo>
                      <a:pt x="284" y="340"/>
                    </a:lnTo>
                    <a:lnTo>
                      <a:pt x="302" y="340"/>
                    </a:lnTo>
                    <a:lnTo>
                      <a:pt x="308" y="338"/>
                    </a:lnTo>
                    <a:lnTo>
                      <a:pt x="314" y="340"/>
                    </a:lnTo>
                    <a:lnTo>
                      <a:pt x="318" y="340"/>
                    </a:lnTo>
                    <a:lnTo>
                      <a:pt x="336" y="346"/>
                    </a:lnTo>
                    <a:lnTo>
                      <a:pt x="354" y="354"/>
                    </a:lnTo>
                    <a:lnTo>
                      <a:pt x="364" y="356"/>
                    </a:lnTo>
                    <a:lnTo>
                      <a:pt x="372" y="354"/>
                    </a:lnTo>
                    <a:lnTo>
                      <a:pt x="380" y="354"/>
                    </a:lnTo>
                    <a:lnTo>
                      <a:pt x="390" y="334"/>
                    </a:lnTo>
                    <a:lnTo>
                      <a:pt x="396" y="324"/>
                    </a:lnTo>
                    <a:lnTo>
                      <a:pt x="402" y="318"/>
                    </a:lnTo>
                    <a:lnTo>
                      <a:pt x="408" y="312"/>
                    </a:lnTo>
                    <a:lnTo>
                      <a:pt x="410" y="306"/>
                    </a:lnTo>
                    <a:lnTo>
                      <a:pt x="412" y="298"/>
                    </a:lnTo>
                    <a:lnTo>
                      <a:pt x="412" y="296"/>
                    </a:lnTo>
                    <a:lnTo>
                      <a:pt x="418" y="274"/>
                    </a:lnTo>
                    <a:lnTo>
                      <a:pt x="424" y="262"/>
                    </a:lnTo>
                    <a:lnTo>
                      <a:pt x="428" y="244"/>
                    </a:lnTo>
                    <a:lnTo>
                      <a:pt x="430" y="234"/>
                    </a:lnTo>
                    <a:lnTo>
                      <a:pt x="430" y="222"/>
                    </a:lnTo>
                    <a:lnTo>
                      <a:pt x="432" y="218"/>
                    </a:lnTo>
                    <a:lnTo>
                      <a:pt x="432" y="214"/>
                    </a:lnTo>
                    <a:lnTo>
                      <a:pt x="432" y="210"/>
                    </a:lnTo>
                    <a:lnTo>
                      <a:pt x="432" y="204"/>
                    </a:lnTo>
                    <a:lnTo>
                      <a:pt x="432" y="202"/>
                    </a:lnTo>
                    <a:lnTo>
                      <a:pt x="432" y="196"/>
                    </a:lnTo>
                    <a:lnTo>
                      <a:pt x="432" y="180"/>
                    </a:lnTo>
                    <a:lnTo>
                      <a:pt x="432" y="178"/>
                    </a:lnTo>
                    <a:lnTo>
                      <a:pt x="432" y="174"/>
                    </a:lnTo>
                    <a:lnTo>
                      <a:pt x="420" y="162"/>
                    </a:lnTo>
                    <a:lnTo>
                      <a:pt x="418" y="156"/>
                    </a:lnTo>
                    <a:lnTo>
                      <a:pt x="412" y="148"/>
                    </a:lnTo>
                    <a:lnTo>
                      <a:pt x="414" y="126"/>
                    </a:lnTo>
                    <a:lnTo>
                      <a:pt x="412" y="98"/>
                    </a:lnTo>
                    <a:lnTo>
                      <a:pt x="406" y="82"/>
                    </a:lnTo>
                    <a:lnTo>
                      <a:pt x="402" y="58"/>
                    </a:lnTo>
                    <a:lnTo>
                      <a:pt x="402" y="44"/>
                    </a:lnTo>
                    <a:lnTo>
                      <a:pt x="398" y="20"/>
                    </a:lnTo>
                    <a:lnTo>
                      <a:pt x="380" y="22"/>
                    </a:lnTo>
                    <a:lnTo>
                      <a:pt x="362" y="14"/>
                    </a:lnTo>
                    <a:lnTo>
                      <a:pt x="340" y="0"/>
                    </a:lnTo>
                    <a:lnTo>
                      <a:pt x="318" y="0"/>
                    </a:lnTo>
                    <a:lnTo>
                      <a:pt x="302" y="12"/>
                    </a:lnTo>
                    <a:lnTo>
                      <a:pt x="296" y="26"/>
                    </a:lnTo>
                    <a:lnTo>
                      <a:pt x="290" y="44"/>
                    </a:lnTo>
                    <a:lnTo>
                      <a:pt x="282" y="60"/>
                    </a:lnTo>
                    <a:lnTo>
                      <a:pt x="270" y="80"/>
                    </a:lnTo>
                    <a:lnTo>
                      <a:pt x="264" y="90"/>
                    </a:lnTo>
                    <a:lnTo>
                      <a:pt x="264" y="102"/>
                    </a:lnTo>
                    <a:lnTo>
                      <a:pt x="266" y="106"/>
                    </a:lnTo>
                    <a:lnTo>
                      <a:pt x="250" y="116"/>
                    </a:lnTo>
                    <a:lnTo>
                      <a:pt x="238" y="116"/>
                    </a:lnTo>
                    <a:lnTo>
                      <a:pt x="176" y="120"/>
                    </a:lnTo>
                    <a:lnTo>
                      <a:pt x="178" y="138"/>
                    </a:lnTo>
                    <a:lnTo>
                      <a:pt x="160" y="150"/>
                    </a:lnTo>
                    <a:lnTo>
                      <a:pt x="142" y="164"/>
                    </a:lnTo>
                    <a:lnTo>
                      <a:pt x="122" y="174"/>
                    </a:lnTo>
                    <a:lnTo>
                      <a:pt x="106" y="174"/>
                    </a:lnTo>
                    <a:lnTo>
                      <a:pt x="100" y="174"/>
                    </a:lnTo>
                    <a:lnTo>
                      <a:pt x="82" y="162"/>
                    </a:lnTo>
                    <a:lnTo>
                      <a:pt x="64" y="168"/>
                    </a:lnTo>
                    <a:lnTo>
                      <a:pt x="60" y="174"/>
                    </a:lnTo>
                    <a:lnTo>
                      <a:pt x="56" y="182"/>
                    </a:lnTo>
                    <a:lnTo>
                      <a:pt x="54" y="190"/>
                    </a:lnTo>
                    <a:lnTo>
                      <a:pt x="54" y="196"/>
                    </a:lnTo>
                    <a:lnTo>
                      <a:pt x="52" y="208"/>
                    </a:lnTo>
                    <a:lnTo>
                      <a:pt x="52" y="228"/>
                    </a:lnTo>
                    <a:lnTo>
                      <a:pt x="48" y="236"/>
                    </a:lnTo>
                    <a:lnTo>
                      <a:pt x="46" y="242"/>
                    </a:lnTo>
                    <a:lnTo>
                      <a:pt x="42" y="246"/>
                    </a:lnTo>
                    <a:lnTo>
                      <a:pt x="26" y="260"/>
                    </a:lnTo>
                    <a:lnTo>
                      <a:pt x="24" y="278"/>
                    </a:lnTo>
                    <a:lnTo>
                      <a:pt x="22" y="286"/>
                    </a:lnTo>
                    <a:lnTo>
                      <a:pt x="20" y="290"/>
                    </a:lnTo>
                    <a:lnTo>
                      <a:pt x="18" y="294"/>
                    </a:lnTo>
                    <a:lnTo>
                      <a:pt x="0" y="306"/>
                    </a:lnTo>
                    <a:lnTo>
                      <a:pt x="54" y="370"/>
                    </a:lnTo>
                    <a:close/>
                  </a:path>
                </a:pathLst>
              </a:custGeom>
              <a:grpFill/>
              <a:ln w="3175">
                <a:solidFill>
                  <a:schemeClr val="tx1"/>
                </a:solidFill>
                <a:round/>
                <a:headEnd/>
                <a:tailEnd/>
              </a:ln>
            </p:spPr>
            <p:txBody>
              <a:bodyPr/>
              <a:lstStyle/>
              <a:p>
                <a:endParaRPr lang="en-US"/>
              </a:p>
            </p:txBody>
          </p:sp>
          <p:sp>
            <p:nvSpPr>
              <p:cNvPr id="152" name="Freeform 34"/>
              <p:cNvSpPr>
                <a:spLocks/>
              </p:cNvSpPr>
              <p:nvPr/>
            </p:nvSpPr>
            <p:spPr bwMode="auto">
              <a:xfrm>
                <a:off x="5321301" y="4171586"/>
                <a:ext cx="860425" cy="644149"/>
              </a:xfrm>
              <a:custGeom>
                <a:avLst/>
                <a:gdLst>
                  <a:gd name="T0" fmla="*/ 2147483647 w 542"/>
                  <a:gd name="T1" fmla="*/ 2147483647 h 406"/>
                  <a:gd name="T2" fmla="*/ 2147483647 w 542"/>
                  <a:gd name="T3" fmla="*/ 2147483647 h 406"/>
                  <a:gd name="T4" fmla="*/ 2147483647 w 542"/>
                  <a:gd name="T5" fmla="*/ 2147483647 h 406"/>
                  <a:gd name="T6" fmla="*/ 2147483647 w 542"/>
                  <a:gd name="T7" fmla="*/ 2147483647 h 406"/>
                  <a:gd name="T8" fmla="*/ 2147483647 w 542"/>
                  <a:gd name="T9" fmla="*/ 2147483647 h 406"/>
                  <a:gd name="T10" fmla="*/ 2147483647 w 542"/>
                  <a:gd name="T11" fmla="*/ 2147483647 h 406"/>
                  <a:gd name="T12" fmla="*/ 2147483647 w 542"/>
                  <a:gd name="T13" fmla="*/ 2147483647 h 406"/>
                  <a:gd name="T14" fmla="*/ 2147483647 w 542"/>
                  <a:gd name="T15" fmla="*/ 2147483647 h 406"/>
                  <a:gd name="T16" fmla="*/ 2147483647 w 542"/>
                  <a:gd name="T17" fmla="*/ 2147483647 h 406"/>
                  <a:gd name="T18" fmla="*/ 2147483647 w 542"/>
                  <a:gd name="T19" fmla="*/ 0 h 406"/>
                  <a:gd name="T20" fmla="*/ 2147483647 w 542"/>
                  <a:gd name="T21" fmla="*/ 2147483647 h 406"/>
                  <a:gd name="T22" fmla="*/ 2147483647 w 542"/>
                  <a:gd name="T23" fmla="*/ 2147483647 h 406"/>
                  <a:gd name="T24" fmla="*/ 2147483647 w 542"/>
                  <a:gd name="T25" fmla="*/ 2147483647 h 406"/>
                  <a:gd name="T26" fmla="*/ 2147483647 w 542"/>
                  <a:gd name="T27" fmla="*/ 2147483647 h 406"/>
                  <a:gd name="T28" fmla="*/ 2147483647 w 542"/>
                  <a:gd name="T29" fmla="*/ 2147483647 h 406"/>
                  <a:gd name="T30" fmla="*/ 2147483647 w 542"/>
                  <a:gd name="T31" fmla="*/ 2147483647 h 406"/>
                  <a:gd name="T32" fmla="*/ 2147483647 w 542"/>
                  <a:gd name="T33" fmla="*/ 2147483647 h 406"/>
                  <a:gd name="T34" fmla="*/ 2147483647 w 542"/>
                  <a:gd name="T35" fmla="*/ 2147483647 h 406"/>
                  <a:gd name="T36" fmla="*/ 2147483647 w 542"/>
                  <a:gd name="T37" fmla="*/ 2147483647 h 406"/>
                  <a:gd name="T38" fmla="*/ 2147483647 w 542"/>
                  <a:gd name="T39" fmla="*/ 2147483647 h 406"/>
                  <a:gd name="T40" fmla="*/ 2147483647 w 542"/>
                  <a:gd name="T41" fmla="*/ 2147483647 h 406"/>
                  <a:gd name="T42" fmla="*/ 2147483647 w 542"/>
                  <a:gd name="T43" fmla="*/ 2147483647 h 406"/>
                  <a:gd name="T44" fmla="*/ 2147483647 w 542"/>
                  <a:gd name="T45" fmla="*/ 2147483647 h 406"/>
                  <a:gd name="T46" fmla="*/ 2147483647 w 542"/>
                  <a:gd name="T47" fmla="*/ 2147483647 h 406"/>
                  <a:gd name="T48" fmla="*/ 2147483647 w 542"/>
                  <a:gd name="T49" fmla="*/ 2147483647 h 406"/>
                  <a:gd name="T50" fmla="*/ 2147483647 w 542"/>
                  <a:gd name="T51" fmla="*/ 2147483647 h 406"/>
                  <a:gd name="T52" fmla="*/ 2147483647 w 542"/>
                  <a:gd name="T53" fmla="*/ 2147483647 h 406"/>
                  <a:gd name="T54" fmla="*/ 2147483647 w 542"/>
                  <a:gd name="T55" fmla="*/ 2147483647 h 406"/>
                  <a:gd name="T56" fmla="*/ 2147483647 w 542"/>
                  <a:gd name="T57" fmla="*/ 2147483647 h 406"/>
                  <a:gd name="T58" fmla="*/ 2147483647 w 542"/>
                  <a:gd name="T59" fmla="*/ 2147483647 h 406"/>
                  <a:gd name="T60" fmla="*/ 2147483647 w 542"/>
                  <a:gd name="T61" fmla="*/ 2147483647 h 406"/>
                  <a:gd name="T62" fmla="*/ 2147483647 w 542"/>
                  <a:gd name="T63" fmla="*/ 2147483647 h 4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2"/>
                  <a:gd name="T97" fmla="*/ 0 h 406"/>
                  <a:gd name="T98" fmla="*/ 542 w 542"/>
                  <a:gd name="T99" fmla="*/ 406 h 4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2" h="406">
                    <a:moveTo>
                      <a:pt x="0" y="146"/>
                    </a:moveTo>
                    <a:lnTo>
                      <a:pt x="20" y="132"/>
                    </a:lnTo>
                    <a:lnTo>
                      <a:pt x="32" y="118"/>
                    </a:lnTo>
                    <a:lnTo>
                      <a:pt x="30" y="104"/>
                    </a:lnTo>
                    <a:lnTo>
                      <a:pt x="36" y="92"/>
                    </a:lnTo>
                    <a:lnTo>
                      <a:pt x="40" y="88"/>
                    </a:lnTo>
                    <a:lnTo>
                      <a:pt x="56" y="72"/>
                    </a:lnTo>
                    <a:lnTo>
                      <a:pt x="64" y="64"/>
                    </a:lnTo>
                    <a:lnTo>
                      <a:pt x="74" y="52"/>
                    </a:lnTo>
                    <a:lnTo>
                      <a:pt x="78" y="46"/>
                    </a:lnTo>
                    <a:lnTo>
                      <a:pt x="82" y="38"/>
                    </a:lnTo>
                    <a:lnTo>
                      <a:pt x="84" y="34"/>
                    </a:lnTo>
                    <a:lnTo>
                      <a:pt x="88" y="30"/>
                    </a:lnTo>
                    <a:lnTo>
                      <a:pt x="106" y="14"/>
                    </a:lnTo>
                    <a:lnTo>
                      <a:pt x="120" y="2"/>
                    </a:lnTo>
                    <a:lnTo>
                      <a:pt x="126" y="0"/>
                    </a:lnTo>
                    <a:lnTo>
                      <a:pt x="166" y="36"/>
                    </a:lnTo>
                    <a:lnTo>
                      <a:pt x="234" y="36"/>
                    </a:lnTo>
                    <a:lnTo>
                      <a:pt x="246" y="54"/>
                    </a:lnTo>
                    <a:lnTo>
                      <a:pt x="254" y="54"/>
                    </a:lnTo>
                    <a:lnTo>
                      <a:pt x="260" y="54"/>
                    </a:lnTo>
                    <a:lnTo>
                      <a:pt x="264" y="52"/>
                    </a:lnTo>
                    <a:lnTo>
                      <a:pt x="274" y="50"/>
                    </a:lnTo>
                    <a:lnTo>
                      <a:pt x="306" y="58"/>
                    </a:lnTo>
                    <a:lnTo>
                      <a:pt x="340" y="78"/>
                    </a:lnTo>
                    <a:lnTo>
                      <a:pt x="378" y="92"/>
                    </a:lnTo>
                    <a:lnTo>
                      <a:pt x="426" y="94"/>
                    </a:lnTo>
                    <a:lnTo>
                      <a:pt x="454" y="102"/>
                    </a:lnTo>
                    <a:lnTo>
                      <a:pt x="492" y="88"/>
                    </a:lnTo>
                    <a:lnTo>
                      <a:pt x="508" y="80"/>
                    </a:lnTo>
                    <a:lnTo>
                      <a:pt x="514" y="90"/>
                    </a:lnTo>
                    <a:lnTo>
                      <a:pt x="530" y="100"/>
                    </a:lnTo>
                    <a:lnTo>
                      <a:pt x="540" y="116"/>
                    </a:lnTo>
                    <a:lnTo>
                      <a:pt x="542" y="118"/>
                    </a:lnTo>
                    <a:lnTo>
                      <a:pt x="542" y="122"/>
                    </a:lnTo>
                    <a:lnTo>
                      <a:pt x="542" y="126"/>
                    </a:lnTo>
                    <a:lnTo>
                      <a:pt x="538" y="134"/>
                    </a:lnTo>
                    <a:lnTo>
                      <a:pt x="534" y="146"/>
                    </a:lnTo>
                    <a:lnTo>
                      <a:pt x="528" y="160"/>
                    </a:lnTo>
                    <a:lnTo>
                      <a:pt x="512" y="186"/>
                    </a:lnTo>
                    <a:lnTo>
                      <a:pt x="512" y="206"/>
                    </a:lnTo>
                    <a:lnTo>
                      <a:pt x="496" y="216"/>
                    </a:lnTo>
                    <a:lnTo>
                      <a:pt x="426" y="220"/>
                    </a:lnTo>
                    <a:lnTo>
                      <a:pt x="424" y="238"/>
                    </a:lnTo>
                    <a:lnTo>
                      <a:pt x="400" y="256"/>
                    </a:lnTo>
                    <a:lnTo>
                      <a:pt x="368" y="274"/>
                    </a:lnTo>
                    <a:lnTo>
                      <a:pt x="350" y="274"/>
                    </a:lnTo>
                    <a:lnTo>
                      <a:pt x="332" y="262"/>
                    </a:lnTo>
                    <a:lnTo>
                      <a:pt x="316" y="266"/>
                    </a:lnTo>
                    <a:lnTo>
                      <a:pt x="302" y="282"/>
                    </a:lnTo>
                    <a:lnTo>
                      <a:pt x="298" y="308"/>
                    </a:lnTo>
                    <a:lnTo>
                      <a:pt x="298" y="328"/>
                    </a:lnTo>
                    <a:lnTo>
                      <a:pt x="288" y="346"/>
                    </a:lnTo>
                    <a:lnTo>
                      <a:pt x="272" y="360"/>
                    </a:lnTo>
                    <a:lnTo>
                      <a:pt x="270" y="378"/>
                    </a:lnTo>
                    <a:lnTo>
                      <a:pt x="256" y="400"/>
                    </a:lnTo>
                    <a:lnTo>
                      <a:pt x="246" y="406"/>
                    </a:lnTo>
                    <a:lnTo>
                      <a:pt x="0" y="146"/>
                    </a:lnTo>
                    <a:close/>
                  </a:path>
                </a:pathLst>
              </a:custGeom>
              <a:grpFill/>
              <a:ln w="3175">
                <a:solidFill>
                  <a:schemeClr val="tx1"/>
                </a:solidFill>
                <a:round/>
                <a:headEnd/>
                <a:tailEnd/>
              </a:ln>
            </p:spPr>
            <p:txBody>
              <a:bodyPr/>
              <a:lstStyle/>
              <a:p>
                <a:endParaRPr lang="en-US"/>
              </a:p>
            </p:txBody>
          </p:sp>
          <p:sp>
            <p:nvSpPr>
              <p:cNvPr id="153" name="Freeform 35"/>
              <p:cNvSpPr>
                <a:spLocks/>
              </p:cNvSpPr>
              <p:nvPr/>
            </p:nvSpPr>
            <p:spPr bwMode="auto">
              <a:xfrm>
                <a:off x="5502276" y="3740039"/>
                <a:ext cx="695325" cy="590205"/>
              </a:xfrm>
              <a:custGeom>
                <a:avLst/>
                <a:gdLst>
                  <a:gd name="T0" fmla="*/ 2147483647 w 438"/>
                  <a:gd name="T1" fmla="*/ 2147483647 h 372"/>
                  <a:gd name="T2" fmla="*/ 2147483647 w 438"/>
                  <a:gd name="T3" fmla="*/ 2147483647 h 372"/>
                  <a:gd name="T4" fmla="*/ 2147483647 w 438"/>
                  <a:gd name="T5" fmla="*/ 2147483647 h 372"/>
                  <a:gd name="T6" fmla="*/ 2147483647 w 438"/>
                  <a:gd name="T7" fmla="*/ 2147483647 h 372"/>
                  <a:gd name="T8" fmla="*/ 2147483647 w 438"/>
                  <a:gd name="T9" fmla="*/ 2147483647 h 372"/>
                  <a:gd name="T10" fmla="*/ 2147483647 w 438"/>
                  <a:gd name="T11" fmla="*/ 2147483647 h 372"/>
                  <a:gd name="T12" fmla="*/ 2147483647 w 438"/>
                  <a:gd name="T13" fmla="*/ 2147483647 h 372"/>
                  <a:gd name="T14" fmla="*/ 2147483647 w 438"/>
                  <a:gd name="T15" fmla="*/ 2147483647 h 372"/>
                  <a:gd name="T16" fmla="*/ 2147483647 w 438"/>
                  <a:gd name="T17" fmla="*/ 2147483647 h 372"/>
                  <a:gd name="T18" fmla="*/ 2147483647 w 438"/>
                  <a:gd name="T19" fmla="*/ 2147483647 h 372"/>
                  <a:gd name="T20" fmla="*/ 2147483647 w 438"/>
                  <a:gd name="T21" fmla="*/ 2147483647 h 372"/>
                  <a:gd name="T22" fmla="*/ 2147483647 w 438"/>
                  <a:gd name="T23" fmla="*/ 2147483647 h 372"/>
                  <a:gd name="T24" fmla="*/ 2147483647 w 438"/>
                  <a:gd name="T25" fmla="*/ 2147483647 h 372"/>
                  <a:gd name="T26" fmla="*/ 2147483647 w 438"/>
                  <a:gd name="T27" fmla="*/ 2147483647 h 372"/>
                  <a:gd name="T28" fmla="*/ 2147483647 w 438"/>
                  <a:gd name="T29" fmla="*/ 2147483647 h 372"/>
                  <a:gd name="T30" fmla="*/ 2147483647 w 438"/>
                  <a:gd name="T31" fmla="*/ 2147483647 h 372"/>
                  <a:gd name="T32" fmla="*/ 2147483647 w 438"/>
                  <a:gd name="T33" fmla="*/ 2147483647 h 372"/>
                  <a:gd name="T34" fmla="*/ 2147483647 w 438"/>
                  <a:gd name="T35" fmla="*/ 2147483647 h 372"/>
                  <a:gd name="T36" fmla="*/ 2147483647 w 438"/>
                  <a:gd name="T37" fmla="*/ 2147483647 h 372"/>
                  <a:gd name="T38" fmla="*/ 2147483647 w 438"/>
                  <a:gd name="T39" fmla="*/ 2147483647 h 372"/>
                  <a:gd name="T40" fmla="*/ 2147483647 w 438"/>
                  <a:gd name="T41" fmla="*/ 2147483647 h 372"/>
                  <a:gd name="T42" fmla="*/ 2147483647 w 438"/>
                  <a:gd name="T43" fmla="*/ 2147483647 h 372"/>
                  <a:gd name="T44" fmla="*/ 2147483647 w 438"/>
                  <a:gd name="T45" fmla="*/ 2147483647 h 372"/>
                  <a:gd name="T46" fmla="*/ 2147483647 w 438"/>
                  <a:gd name="T47" fmla="*/ 2147483647 h 372"/>
                  <a:gd name="T48" fmla="*/ 2147483647 w 438"/>
                  <a:gd name="T49" fmla="*/ 2147483647 h 372"/>
                  <a:gd name="T50" fmla="*/ 2147483647 w 438"/>
                  <a:gd name="T51" fmla="*/ 2147483647 h 372"/>
                  <a:gd name="T52" fmla="*/ 2147483647 w 438"/>
                  <a:gd name="T53" fmla="*/ 2147483647 h 372"/>
                  <a:gd name="T54" fmla="*/ 2147483647 w 438"/>
                  <a:gd name="T55" fmla="*/ 2147483647 h 372"/>
                  <a:gd name="T56" fmla="*/ 2147483647 w 438"/>
                  <a:gd name="T57" fmla="*/ 2147483647 h 372"/>
                  <a:gd name="T58" fmla="*/ 2147483647 w 438"/>
                  <a:gd name="T59" fmla="*/ 2147483647 h 372"/>
                  <a:gd name="T60" fmla="*/ 2147483647 w 438"/>
                  <a:gd name="T61" fmla="*/ 2147483647 h 372"/>
                  <a:gd name="T62" fmla="*/ 2147483647 w 438"/>
                  <a:gd name="T63" fmla="*/ 2147483647 h 372"/>
                  <a:gd name="T64" fmla="*/ 2147483647 w 438"/>
                  <a:gd name="T65" fmla="*/ 2147483647 h 372"/>
                  <a:gd name="T66" fmla="*/ 2147483647 w 438"/>
                  <a:gd name="T67" fmla="*/ 2147483647 h 372"/>
                  <a:gd name="T68" fmla="*/ 2147483647 w 438"/>
                  <a:gd name="T69" fmla="*/ 2147483647 h 372"/>
                  <a:gd name="T70" fmla="*/ 2147483647 w 438"/>
                  <a:gd name="T71" fmla="*/ 2147483647 h 372"/>
                  <a:gd name="T72" fmla="*/ 2147483647 w 438"/>
                  <a:gd name="T73" fmla="*/ 2147483647 h 372"/>
                  <a:gd name="T74" fmla="*/ 2147483647 w 438"/>
                  <a:gd name="T75" fmla="*/ 2147483647 h 372"/>
                  <a:gd name="T76" fmla="*/ 2147483647 w 438"/>
                  <a:gd name="T77" fmla="*/ 2147483647 h 372"/>
                  <a:gd name="T78" fmla="*/ 2147483647 w 438"/>
                  <a:gd name="T79" fmla="*/ 2147483647 h 372"/>
                  <a:gd name="T80" fmla="*/ 2147483647 w 438"/>
                  <a:gd name="T81" fmla="*/ 2147483647 h 372"/>
                  <a:gd name="T82" fmla="*/ 2147483647 w 438"/>
                  <a:gd name="T83" fmla="*/ 2147483647 h 372"/>
                  <a:gd name="T84" fmla="*/ 2147483647 w 438"/>
                  <a:gd name="T85" fmla="*/ 2147483647 h 372"/>
                  <a:gd name="T86" fmla="*/ 2147483647 w 438"/>
                  <a:gd name="T87" fmla="*/ 2147483647 h 372"/>
                  <a:gd name="T88" fmla="*/ 2147483647 w 438"/>
                  <a:gd name="T89" fmla="*/ 2147483647 h 372"/>
                  <a:gd name="T90" fmla="*/ 2147483647 w 438"/>
                  <a:gd name="T91" fmla="*/ 2147483647 h 372"/>
                  <a:gd name="T92" fmla="*/ 0 w 4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8"/>
                  <a:gd name="T142" fmla="*/ 0 h 372"/>
                  <a:gd name="T143" fmla="*/ 438 w 438"/>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8" h="372">
                    <a:moveTo>
                      <a:pt x="0" y="34"/>
                    </a:moveTo>
                    <a:lnTo>
                      <a:pt x="34" y="24"/>
                    </a:lnTo>
                    <a:lnTo>
                      <a:pt x="64" y="16"/>
                    </a:lnTo>
                    <a:lnTo>
                      <a:pt x="108" y="14"/>
                    </a:lnTo>
                    <a:lnTo>
                      <a:pt x="126" y="12"/>
                    </a:lnTo>
                    <a:lnTo>
                      <a:pt x="158" y="6"/>
                    </a:lnTo>
                    <a:lnTo>
                      <a:pt x="174" y="6"/>
                    </a:lnTo>
                    <a:lnTo>
                      <a:pt x="194" y="4"/>
                    </a:lnTo>
                    <a:lnTo>
                      <a:pt x="216" y="0"/>
                    </a:lnTo>
                    <a:lnTo>
                      <a:pt x="248" y="26"/>
                    </a:lnTo>
                    <a:lnTo>
                      <a:pt x="268" y="60"/>
                    </a:lnTo>
                    <a:lnTo>
                      <a:pt x="288" y="92"/>
                    </a:lnTo>
                    <a:lnTo>
                      <a:pt x="296" y="106"/>
                    </a:lnTo>
                    <a:lnTo>
                      <a:pt x="302" y="118"/>
                    </a:lnTo>
                    <a:lnTo>
                      <a:pt x="306" y="124"/>
                    </a:lnTo>
                    <a:lnTo>
                      <a:pt x="306" y="128"/>
                    </a:lnTo>
                    <a:lnTo>
                      <a:pt x="308" y="134"/>
                    </a:lnTo>
                    <a:lnTo>
                      <a:pt x="312" y="138"/>
                    </a:lnTo>
                    <a:lnTo>
                      <a:pt x="316" y="142"/>
                    </a:lnTo>
                    <a:lnTo>
                      <a:pt x="318" y="146"/>
                    </a:lnTo>
                    <a:lnTo>
                      <a:pt x="320" y="150"/>
                    </a:lnTo>
                    <a:lnTo>
                      <a:pt x="326" y="154"/>
                    </a:lnTo>
                    <a:lnTo>
                      <a:pt x="332" y="158"/>
                    </a:lnTo>
                    <a:lnTo>
                      <a:pt x="334" y="162"/>
                    </a:lnTo>
                    <a:lnTo>
                      <a:pt x="336" y="166"/>
                    </a:lnTo>
                    <a:lnTo>
                      <a:pt x="338" y="170"/>
                    </a:lnTo>
                    <a:lnTo>
                      <a:pt x="342" y="176"/>
                    </a:lnTo>
                    <a:lnTo>
                      <a:pt x="344" y="180"/>
                    </a:lnTo>
                    <a:lnTo>
                      <a:pt x="344" y="184"/>
                    </a:lnTo>
                    <a:lnTo>
                      <a:pt x="344" y="188"/>
                    </a:lnTo>
                    <a:lnTo>
                      <a:pt x="344" y="198"/>
                    </a:lnTo>
                    <a:lnTo>
                      <a:pt x="344" y="204"/>
                    </a:lnTo>
                    <a:lnTo>
                      <a:pt x="370" y="228"/>
                    </a:lnTo>
                    <a:lnTo>
                      <a:pt x="390" y="248"/>
                    </a:lnTo>
                    <a:lnTo>
                      <a:pt x="392" y="264"/>
                    </a:lnTo>
                    <a:lnTo>
                      <a:pt x="404" y="280"/>
                    </a:lnTo>
                    <a:lnTo>
                      <a:pt x="416" y="292"/>
                    </a:lnTo>
                    <a:lnTo>
                      <a:pt x="438" y="296"/>
                    </a:lnTo>
                    <a:lnTo>
                      <a:pt x="436" y="314"/>
                    </a:lnTo>
                    <a:lnTo>
                      <a:pt x="426" y="330"/>
                    </a:lnTo>
                    <a:lnTo>
                      <a:pt x="398" y="346"/>
                    </a:lnTo>
                    <a:lnTo>
                      <a:pt x="378" y="360"/>
                    </a:lnTo>
                    <a:lnTo>
                      <a:pt x="350" y="368"/>
                    </a:lnTo>
                    <a:lnTo>
                      <a:pt x="320" y="372"/>
                    </a:lnTo>
                    <a:lnTo>
                      <a:pt x="290" y="366"/>
                    </a:lnTo>
                    <a:lnTo>
                      <a:pt x="258" y="362"/>
                    </a:lnTo>
                    <a:lnTo>
                      <a:pt x="218" y="348"/>
                    </a:lnTo>
                    <a:lnTo>
                      <a:pt x="186" y="328"/>
                    </a:lnTo>
                    <a:lnTo>
                      <a:pt x="160" y="322"/>
                    </a:lnTo>
                    <a:lnTo>
                      <a:pt x="132" y="326"/>
                    </a:lnTo>
                    <a:lnTo>
                      <a:pt x="120" y="308"/>
                    </a:lnTo>
                    <a:lnTo>
                      <a:pt x="52" y="308"/>
                    </a:lnTo>
                    <a:lnTo>
                      <a:pt x="12" y="272"/>
                    </a:lnTo>
                    <a:lnTo>
                      <a:pt x="18" y="260"/>
                    </a:lnTo>
                    <a:lnTo>
                      <a:pt x="34" y="250"/>
                    </a:lnTo>
                    <a:lnTo>
                      <a:pt x="36" y="240"/>
                    </a:lnTo>
                    <a:lnTo>
                      <a:pt x="32" y="236"/>
                    </a:lnTo>
                    <a:lnTo>
                      <a:pt x="28" y="230"/>
                    </a:lnTo>
                    <a:lnTo>
                      <a:pt x="26" y="226"/>
                    </a:lnTo>
                    <a:lnTo>
                      <a:pt x="22" y="210"/>
                    </a:lnTo>
                    <a:lnTo>
                      <a:pt x="22" y="206"/>
                    </a:lnTo>
                    <a:lnTo>
                      <a:pt x="22" y="200"/>
                    </a:lnTo>
                    <a:lnTo>
                      <a:pt x="28" y="190"/>
                    </a:lnTo>
                    <a:lnTo>
                      <a:pt x="30" y="182"/>
                    </a:lnTo>
                    <a:lnTo>
                      <a:pt x="30" y="164"/>
                    </a:lnTo>
                    <a:lnTo>
                      <a:pt x="30" y="152"/>
                    </a:lnTo>
                    <a:lnTo>
                      <a:pt x="32" y="138"/>
                    </a:lnTo>
                    <a:lnTo>
                      <a:pt x="42" y="120"/>
                    </a:lnTo>
                    <a:lnTo>
                      <a:pt x="44" y="114"/>
                    </a:lnTo>
                    <a:lnTo>
                      <a:pt x="32" y="102"/>
                    </a:lnTo>
                    <a:lnTo>
                      <a:pt x="28" y="98"/>
                    </a:lnTo>
                    <a:lnTo>
                      <a:pt x="18" y="84"/>
                    </a:lnTo>
                    <a:lnTo>
                      <a:pt x="14" y="74"/>
                    </a:lnTo>
                    <a:lnTo>
                      <a:pt x="0" y="34"/>
                    </a:lnTo>
                    <a:close/>
                  </a:path>
                </a:pathLst>
              </a:custGeom>
              <a:grpFill/>
              <a:ln w="3175">
                <a:solidFill>
                  <a:schemeClr val="tx1"/>
                </a:solidFill>
                <a:round/>
                <a:headEnd/>
                <a:tailEnd/>
              </a:ln>
            </p:spPr>
            <p:txBody>
              <a:bodyPr/>
              <a:lstStyle/>
              <a:p>
                <a:endParaRPr lang="en-US"/>
              </a:p>
            </p:txBody>
          </p:sp>
          <p:sp>
            <p:nvSpPr>
              <p:cNvPr id="154" name="Freeform 36"/>
              <p:cNvSpPr>
                <a:spLocks/>
              </p:cNvSpPr>
              <p:nvPr/>
            </p:nvSpPr>
            <p:spPr bwMode="auto">
              <a:xfrm>
                <a:off x="5708651" y="3219643"/>
                <a:ext cx="542925" cy="913866"/>
              </a:xfrm>
              <a:custGeom>
                <a:avLst/>
                <a:gdLst>
                  <a:gd name="T0" fmla="*/ 2147483647 w 342"/>
                  <a:gd name="T1" fmla="*/ 2147483647 h 576"/>
                  <a:gd name="T2" fmla="*/ 2147483647 w 342"/>
                  <a:gd name="T3" fmla="*/ 2147483647 h 576"/>
                  <a:gd name="T4" fmla="*/ 2147483647 w 342"/>
                  <a:gd name="T5" fmla="*/ 2147483647 h 576"/>
                  <a:gd name="T6" fmla="*/ 2147483647 w 342"/>
                  <a:gd name="T7" fmla="*/ 2147483647 h 576"/>
                  <a:gd name="T8" fmla="*/ 2147483647 w 342"/>
                  <a:gd name="T9" fmla="*/ 2147483647 h 576"/>
                  <a:gd name="T10" fmla="*/ 2147483647 w 342"/>
                  <a:gd name="T11" fmla="*/ 2147483647 h 576"/>
                  <a:gd name="T12" fmla="*/ 2147483647 w 342"/>
                  <a:gd name="T13" fmla="*/ 2147483647 h 576"/>
                  <a:gd name="T14" fmla="*/ 2147483647 w 342"/>
                  <a:gd name="T15" fmla="*/ 2147483647 h 576"/>
                  <a:gd name="T16" fmla="*/ 2147483647 w 342"/>
                  <a:gd name="T17" fmla="*/ 0 h 576"/>
                  <a:gd name="T18" fmla="*/ 2147483647 w 342"/>
                  <a:gd name="T19" fmla="*/ 2147483647 h 576"/>
                  <a:gd name="T20" fmla="*/ 2147483647 w 342"/>
                  <a:gd name="T21" fmla="*/ 2147483647 h 576"/>
                  <a:gd name="T22" fmla="*/ 2147483647 w 342"/>
                  <a:gd name="T23" fmla="*/ 2147483647 h 576"/>
                  <a:gd name="T24" fmla="*/ 2147483647 w 342"/>
                  <a:gd name="T25" fmla="*/ 2147483647 h 576"/>
                  <a:gd name="T26" fmla="*/ 2147483647 w 342"/>
                  <a:gd name="T27" fmla="*/ 2147483647 h 576"/>
                  <a:gd name="T28" fmla="*/ 2147483647 w 342"/>
                  <a:gd name="T29" fmla="*/ 2147483647 h 576"/>
                  <a:gd name="T30" fmla="*/ 2147483647 w 342"/>
                  <a:gd name="T31" fmla="*/ 2147483647 h 576"/>
                  <a:gd name="T32" fmla="*/ 2147483647 w 342"/>
                  <a:gd name="T33" fmla="*/ 2147483647 h 576"/>
                  <a:gd name="T34" fmla="*/ 2147483647 w 342"/>
                  <a:gd name="T35" fmla="*/ 2147483647 h 576"/>
                  <a:gd name="T36" fmla="*/ 2147483647 w 342"/>
                  <a:gd name="T37" fmla="*/ 2147483647 h 576"/>
                  <a:gd name="T38" fmla="*/ 2147483647 w 342"/>
                  <a:gd name="T39" fmla="*/ 2147483647 h 576"/>
                  <a:gd name="T40" fmla="*/ 2147483647 w 342"/>
                  <a:gd name="T41" fmla="*/ 2147483647 h 576"/>
                  <a:gd name="T42" fmla="*/ 2147483647 w 342"/>
                  <a:gd name="T43" fmla="*/ 2147483647 h 576"/>
                  <a:gd name="T44" fmla="*/ 2147483647 w 342"/>
                  <a:gd name="T45" fmla="*/ 2147483647 h 576"/>
                  <a:gd name="T46" fmla="*/ 2147483647 w 342"/>
                  <a:gd name="T47" fmla="*/ 2147483647 h 576"/>
                  <a:gd name="T48" fmla="*/ 2147483647 w 342"/>
                  <a:gd name="T49" fmla="*/ 2147483647 h 576"/>
                  <a:gd name="T50" fmla="*/ 2147483647 w 342"/>
                  <a:gd name="T51" fmla="*/ 2147483647 h 576"/>
                  <a:gd name="T52" fmla="*/ 2147483647 w 342"/>
                  <a:gd name="T53" fmla="*/ 2147483647 h 576"/>
                  <a:gd name="T54" fmla="*/ 2147483647 w 342"/>
                  <a:gd name="T55" fmla="*/ 2147483647 h 576"/>
                  <a:gd name="T56" fmla="*/ 2147483647 w 342"/>
                  <a:gd name="T57" fmla="*/ 2147483647 h 576"/>
                  <a:gd name="T58" fmla="*/ 2147483647 w 342"/>
                  <a:gd name="T59" fmla="*/ 2147483647 h 576"/>
                  <a:gd name="T60" fmla="*/ 2147483647 w 342"/>
                  <a:gd name="T61" fmla="*/ 2147483647 h 576"/>
                  <a:gd name="T62" fmla="*/ 2147483647 w 342"/>
                  <a:gd name="T63" fmla="*/ 2147483647 h 576"/>
                  <a:gd name="T64" fmla="*/ 2147483647 w 342"/>
                  <a:gd name="T65" fmla="*/ 2147483647 h 576"/>
                  <a:gd name="T66" fmla="*/ 2147483647 w 342"/>
                  <a:gd name="T67" fmla="*/ 2147483647 h 576"/>
                  <a:gd name="T68" fmla="*/ 2147483647 w 342"/>
                  <a:gd name="T69" fmla="*/ 2147483647 h 576"/>
                  <a:gd name="T70" fmla="*/ 2147483647 w 342"/>
                  <a:gd name="T71" fmla="*/ 2147483647 h 576"/>
                  <a:gd name="T72" fmla="*/ 2147483647 w 342"/>
                  <a:gd name="T73" fmla="*/ 2147483647 h 576"/>
                  <a:gd name="T74" fmla="*/ 2147483647 w 342"/>
                  <a:gd name="T75" fmla="*/ 2147483647 h 576"/>
                  <a:gd name="T76" fmla="*/ 2147483647 w 342"/>
                  <a:gd name="T77" fmla="*/ 2147483647 h 576"/>
                  <a:gd name="T78" fmla="*/ 2147483647 w 342"/>
                  <a:gd name="T79" fmla="*/ 2147483647 h 576"/>
                  <a:gd name="T80" fmla="*/ 2147483647 w 342"/>
                  <a:gd name="T81" fmla="*/ 2147483647 h 576"/>
                  <a:gd name="T82" fmla="*/ 2147483647 w 342"/>
                  <a:gd name="T83" fmla="*/ 2147483647 h 576"/>
                  <a:gd name="T84" fmla="*/ 2147483647 w 342"/>
                  <a:gd name="T85" fmla="*/ 2147483647 h 576"/>
                  <a:gd name="T86" fmla="*/ 2147483647 w 342"/>
                  <a:gd name="T87" fmla="*/ 2147483647 h 576"/>
                  <a:gd name="T88" fmla="*/ 2147483647 w 342"/>
                  <a:gd name="T89" fmla="*/ 2147483647 h 576"/>
                  <a:gd name="T90" fmla="*/ 2147483647 w 342"/>
                  <a:gd name="T91" fmla="*/ 2147483647 h 576"/>
                  <a:gd name="T92" fmla="*/ 2147483647 w 342"/>
                  <a:gd name="T93" fmla="*/ 2147483647 h 576"/>
                  <a:gd name="T94" fmla="*/ 2147483647 w 342"/>
                  <a:gd name="T95" fmla="*/ 2147483647 h 576"/>
                  <a:gd name="T96" fmla="*/ 2147483647 w 342"/>
                  <a:gd name="T97" fmla="*/ 2147483647 h 576"/>
                  <a:gd name="T98" fmla="*/ 2147483647 w 342"/>
                  <a:gd name="T99" fmla="*/ 2147483647 h 576"/>
                  <a:gd name="T100" fmla="*/ 2147483647 w 342"/>
                  <a:gd name="T101" fmla="*/ 2147483647 h 576"/>
                  <a:gd name="T102" fmla="*/ 2147483647 w 342"/>
                  <a:gd name="T103" fmla="*/ 2147483647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2"/>
                  <a:gd name="T157" fmla="*/ 0 h 576"/>
                  <a:gd name="T158" fmla="*/ 342 w 342"/>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2" h="576">
                    <a:moveTo>
                      <a:pt x="22" y="138"/>
                    </a:moveTo>
                    <a:lnTo>
                      <a:pt x="16" y="100"/>
                    </a:lnTo>
                    <a:lnTo>
                      <a:pt x="20" y="94"/>
                    </a:lnTo>
                    <a:lnTo>
                      <a:pt x="26" y="86"/>
                    </a:lnTo>
                    <a:lnTo>
                      <a:pt x="34" y="76"/>
                    </a:lnTo>
                    <a:lnTo>
                      <a:pt x="40" y="68"/>
                    </a:lnTo>
                    <a:lnTo>
                      <a:pt x="44" y="62"/>
                    </a:lnTo>
                    <a:lnTo>
                      <a:pt x="46" y="56"/>
                    </a:lnTo>
                    <a:lnTo>
                      <a:pt x="46" y="52"/>
                    </a:lnTo>
                    <a:lnTo>
                      <a:pt x="46" y="50"/>
                    </a:lnTo>
                    <a:lnTo>
                      <a:pt x="48" y="48"/>
                    </a:lnTo>
                    <a:lnTo>
                      <a:pt x="52" y="42"/>
                    </a:lnTo>
                    <a:lnTo>
                      <a:pt x="56" y="32"/>
                    </a:lnTo>
                    <a:lnTo>
                      <a:pt x="60" y="24"/>
                    </a:lnTo>
                    <a:lnTo>
                      <a:pt x="72" y="12"/>
                    </a:lnTo>
                    <a:lnTo>
                      <a:pt x="74" y="8"/>
                    </a:lnTo>
                    <a:lnTo>
                      <a:pt x="76" y="4"/>
                    </a:lnTo>
                    <a:lnTo>
                      <a:pt x="76" y="2"/>
                    </a:lnTo>
                    <a:lnTo>
                      <a:pt x="80" y="0"/>
                    </a:lnTo>
                    <a:lnTo>
                      <a:pt x="94" y="0"/>
                    </a:lnTo>
                    <a:lnTo>
                      <a:pt x="100" y="2"/>
                    </a:lnTo>
                    <a:lnTo>
                      <a:pt x="102" y="4"/>
                    </a:lnTo>
                    <a:lnTo>
                      <a:pt x="106" y="12"/>
                    </a:lnTo>
                    <a:lnTo>
                      <a:pt x="108" y="18"/>
                    </a:lnTo>
                    <a:lnTo>
                      <a:pt x="112" y="22"/>
                    </a:lnTo>
                    <a:lnTo>
                      <a:pt x="116" y="26"/>
                    </a:lnTo>
                    <a:lnTo>
                      <a:pt x="120" y="30"/>
                    </a:lnTo>
                    <a:lnTo>
                      <a:pt x="128" y="38"/>
                    </a:lnTo>
                    <a:lnTo>
                      <a:pt x="130" y="40"/>
                    </a:lnTo>
                    <a:lnTo>
                      <a:pt x="136" y="40"/>
                    </a:lnTo>
                    <a:lnTo>
                      <a:pt x="146" y="40"/>
                    </a:lnTo>
                    <a:lnTo>
                      <a:pt x="152" y="42"/>
                    </a:lnTo>
                    <a:lnTo>
                      <a:pt x="160" y="42"/>
                    </a:lnTo>
                    <a:lnTo>
                      <a:pt x="168" y="44"/>
                    </a:lnTo>
                    <a:lnTo>
                      <a:pt x="176" y="44"/>
                    </a:lnTo>
                    <a:lnTo>
                      <a:pt x="186" y="44"/>
                    </a:lnTo>
                    <a:lnTo>
                      <a:pt x="214" y="38"/>
                    </a:lnTo>
                    <a:lnTo>
                      <a:pt x="224" y="36"/>
                    </a:lnTo>
                    <a:lnTo>
                      <a:pt x="230" y="34"/>
                    </a:lnTo>
                    <a:lnTo>
                      <a:pt x="232" y="36"/>
                    </a:lnTo>
                    <a:lnTo>
                      <a:pt x="236" y="40"/>
                    </a:lnTo>
                    <a:lnTo>
                      <a:pt x="236" y="46"/>
                    </a:lnTo>
                    <a:lnTo>
                      <a:pt x="238" y="56"/>
                    </a:lnTo>
                    <a:lnTo>
                      <a:pt x="240" y="58"/>
                    </a:lnTo>
                    <a:lnTo>
                      <a:pt x="256" y="76"/>
                    </a:lnTo>
                    <a:lnTo>
                      <a:pt x="262" y="82"/>
                    </a:lnTo>
                    <a:lnTo>
                      <a:pt x="264" y="84"/>
                    </a:lnTo>
                    <a:lnTo>
                      <a:pt x="262" y="84"/>
                    </a:lnTo>
                    <a:lnTo>
                      <a:pt x="256" y="82"/>
                    </a:lnTo>
                    <a:lnTo>
                      <a:pt x="254" y="80"/>
                    </a:lnTo>
                    <a:lnTo>
                      <a:pt x="262" y="82"/>
                    </a:lnTo>
                    <a:lnTo>
                      <a:pt x="290" y="92"/>
                    </a:lnTo>
                    <a:lnTo>
                      <a:pt x="298" y="94"/>
                    </a:lnTo>
                    <a:lnTo>
                      <a:pt x="306" y="100"/>
                    </a:lnTo>
                    <a:lnTo>
                      <a:pt x="312" y="104"/>
                    </a:lnTo>
                    <a:lnTo>
                      <a:pt x="320" y="108"/>
                    </a:lnTo>
                    <a:lnTo>
                      <a:pt x="318" y="138"/>
                    </a:lnTo>
                    <a:lnTo>
                      <a:pt x="318" y="148"/>
                    </a:lnTo>
                    <a:lnTo>
                      <a:pt x="316" y="160"/>
                    </a:lnTo>
                    <a:lnTo>
                      <a:pt x="314" y="170"/>
                    </a:lnTo>
                    <a:lnTo>
                      <a:pt x="314" y="176"/>
                    </a:lnTo>
                    <a:lnTo>
                      <a:pt x="314" y="182"/>
                    </a:lnTo>
                    <a:lnTo>
                      <a:pt x="314" y="188"/>
                    </a:lnTo>
                    <a:lnTo>
                      <a:pt x="314" y="194"/>
                    </a:lnTo>
                    <a:lnTo>
                      <a:pt x="320" y="210"/>
                    </a:lnTo>
                    <a:lnTo>
                      <a:pt x="324" y="214"/>
                    </a:lnTo>
                    <a:lnTo>
                      <a:pt x="326" y="218"/>
                    </a:lnTo>
                    <a:lnTo>
                      <a:pt x="326" y="222"/>
                    </a:lnTo>
                    <a:lnTo>
                      <a:pt x="324" y="226"/>
                    </a:lnTo>
                    <a:lnTo>
                      <a:pt x="324" y="234"/>
                    </a:lnTo>
                    <a:lnTo>
                      <a:pt x="326" y="304"/>
                    </a:lnTo>
                    <a:lnTo>
                      <a:pt x="316" y="338"/>
                    </a:lnTo>
                    <a:lnTo>
                      <a:pt x="308" y="372"/>
                    </a:lnTo>
                    <a:lnTo>
                      <a:pt x="302" y="396"/>
                    </a:lnTo>
                    <a:lnTo>
                      <a:pt x="296" y="422"/>
                    </a:lnTo>
                    <a:lnTo>
                      <a:pt x="298" y="428"/>
                    </a:lnTo>
                    <a:lnTo>
                      <a:pt x="304" y="434"/>
                    </a:lnTo>
                    <a:lnTo>
                      <a:pt x="314" y="440"/>
                    </a:lnTo>
                    <a:lnTo>
                      <a:pt x="342" y="458"/>
                    </a:lnTo>
                    <a:lnTo>
                      <a:pt x="324" y="486"/>
                    </a:lnTo>
                    <a:lnTo>
                      <a:pt x="306" y="522"/>
                    </a:lnTo>
                    <a:lnTo>
                      <a:pt x="292" y="550"/>
                    </a:lnTo>
                    <a:lnTo>
                      <a:pt x="284" y="566"/>
                    </a:lnTo>
                    <a:lnTo>
                      <a:pt x="264" y="574"/>
                    </a:lnTo>
                    <a:lnTo>
                      <a:pt x="260" y="576"/>
                    </a:lnTo>
                    <a:lnTo>
                      <a:pt x="240" y="556"/>
                    </a:lnTo>
                    <a:lnTo>
                      <a:pt x="214" y="532"/>
                    </a:lnTo>
                    <a:lnTo>
                      <a:pt x="212" y="504"/>
                    </a:lnTo>
                    <a:lnTo>
                      <a:pt x="204" y="484"/>
                    </a:lnTo>
                    <a:lnTo>
                      <a:pt x="190" y="478"/>
                    </a:lnTo>
                    <a:lnTo>
                      <a:pt x="174" y="448"/>
                    </a:lnTo>
                    <a:lnTo>
                      <a:pt x="150" y="408"/>
                    </a:lnTo>
                    <a:lnTo>
                      <a:pt x="126" y="368"/>
                    </a:lnTo>
                    <a:lnTo>
                      <a:pt x="104" y="344"/>
                    </a:lnTo>
                    <a:lnTo>
                      <a:pt x="86" y="328"/>
                    </a:lnTo>
                    <a:lnTo>
                      <a:pt x="80" y="310"/>
                    </a:lnTo>
                    <a:lnTo>
                      <a:pt x="70" y="296"/>
                    </a:lnTo>
                    <a:lnTo>
                      <a:pt x="68" y="288"/>
                    </a:lnTo>
                    <a:lnTo>
                      <a:pt x="64" y="282"/>
                    </a:lnTo>
                    <a:lnTo>
                      <a:pt x="60" y="280"/>
                    </a:lnTo>
                    <a:lnTo>
                      <a:pt x="40" y="274"/>
                    </a:lnTo>
                    <a:lnTo>
                      <a:pt x="34" y="274"/>
                    </a:lnTo>
                    <a:lnTo>
                      <a:pt x="18" y="264"/>
                    </a:lnTo>
                    <a:lnTo>
                      <a:pt x="10" y="260"/>
                    </a:lnTo>
                    <a:lnTo>
                      <a:pt x="0" y="244"/>
                    </a:lnTo>
                    <a:lnTo>
                      <a:pt x="2" y="234"/>
                    </a:lnTo>
                    <a:lnTo>
                      <a:pt x="4" y="226"/>
                    </a:lnTo>
                    <a:lnTo>
                      <a:pt x="8" y="218"/>
                    </a:lnTo>
                    <a:lnTo>
                      <a:pt x="12" y="204"/>
                    </a:lnTo>
                    <a:lnTo>
                      <a:pt x="14" y="192"/>
                    </a:lnTo>
                    <a:lnTo>
                      <a:pt x="16" y="184"/>
                    </a:lnTo>
                    <a:lnTo>
                      <a:pt x="16" y="180"/>
                    </a:lnTo>
                    <a:lnTo>
                      <a:pt x="16" y="174"/>
                    </a:lnTo>
                    <a:lnTo>
                      <a:pt x="18" y="168"/>
                    </a:lnTo>
                    <a:lnTo>
                      <a:pt x="18" y="164"/>
                    </a:lnTo>
                    <a:lnTo>
                      <a:pt x="18" y="158"/>
                    </a:lnTo>
                    <a:lnTo>
                      <a:pt x="20" y="150"/>
                    </a:lnTo>
                    <a:lnTo>
                      <a:pt x="22" y="138"/>
                    </a:lnTo>
                    <a:close/>
                  </a:path>
                </a:pathLst>
              </a:custGeom>
              <a:grpFill/>
              <a:ln w="3175">
                <a:solidFill>
                  <a:schemeClr val="tx1"/>
                </a:solidFill>
                <a:round/>
                <a:headEnd/>
                <a:tailEnd/>
              </a:ln>
            </p:spPr>
            <p:txBody>
              <a:bodyPr/>
              <a:lstStyle/>
              <a:p>
                <a:endParaRPr lang="en-US"/>
              </a:p>
            </p:txBody>
          </p:sp>
          <p:sp>
            <p:nvSpPr>
              <p:cNvPr id="155" name="Freeform 37"/>
              <p:cNvSpPr>
                <a:spLocks/>
              </p:cNvSpPr>
              <p:nvPr/>
            </p:nvSpPr>
            <p:spPr bwMode="auto">
              <a:xfrm>
                <a:off x="6178551" y="3368781"/>
                <a:ext cx="498475" cy="577512"/>
              </a:xfrm>
              <a:custGeom>
                <a:avLst/>
                <a:gdLst>
                  <a:gd name="T0" fmla="*/ 2147483647 w 314"/>
                  <a:gd name="T1" fmla="*/ 2147483647 h 364"/>
                  <a:gd name="T2" fmla="*/ 2147483647 w 314"/>
                  <a:gd name="T3" fmla="*/ 2147483647 h 364"/>
                  <a:gd name="T4" fmla="*/ 2147483647 w 314"/>
                  <a:gd name="T5" fmla="*/ 0 h 364"/>
                  <a:gd name="T6" fmla="*/ 2147483647 w 314"/>
                  <a:gd name="T7" fmla="*/ 2147483647 h 364"/>
                  <a:gd name="T8" fmla="*/ 2147483647 w 314"/>
                  <a:gd name="T9" fmla="*/ 2147483647 h 364"/>
                  <a:gd name="T10" fmla="*/ 2147483647 w 314"/>
                  <a:gd name="T11" fmla="*/ 2147483647 h 364"/>
                  <a:gd name="T12" fmla="*/ 2147483647 w 314"/>
                  <a:gd name="T13" fmla="*/ 2147483647 h 364"/>
                  <a:gd name="T14" fmla="*/ 2147483647 w 314"/>
                  <a:gd name="T15" fmla="*/ 2147483647 h 364"/>
                  <a:gd name="T16" fmla="*/ 2147483647 w 314"/>
                  <a:gd name="T17" fmla="*/ 2147483647 h 364"/>
                  <a:gd name="T18" fmla="*/ 2147483647 w 314"/>
                  <a:gd name="T19" fmla="*/ 2147483647 h 364"/>
                  <a:gd name="T20" fmla="*/ 2147483647 w 314"/>
                  <a:gd name="T21" fmla="*/ 2147483647 h 364"/>
                  <a:gd name="T22" fmla="*/ 2147483647 w 314"/>
                  <a:gd name="T23" fmla="*/ 2147483647 h 364"/>
                  <a:gd name="T24" fmla="*/ 2147483647 w 314"/>
                  <a:gd name="T25" fmla="*/ 2147483647 h 364"/>
                  <a:gd name="T26" fmla="*/ 2147483647 w 314"/>
                  <a:gd name="T27" fmla="*/ 2147483647 h 364"/>
                  <a:gd name="T28" fmla="*/ 2147483647 w 314"/>
                  <a:gd name="T29" fmla="*/ 2147483647 h 364"/>
                  <a:gd name="T30" fmla="*/ 2147483647 w 314"/>
                  <a:gd name="T31" fmla="*/ 2147483647 h 364"/>
                  <a:gd name="T32" fmla="*/ 2147483647 w 314"/>
                  <a:gd name="T33" fmla="*/ 2147483647 h 364"/>
                  <a:gd name="T34" fmla="*/ 2147483647 w 314"/>
                  <a:gd name="T35" fmla="*/ 2147483647 h 364"/>
                  <a:gd name="T36" fmla="*/ 2147483647 w 314"/>
                  <a:gd name="T37" fmla="*/ 2147483647 h 364"/>
                  <a:gd name="T38" fmla="*/ 2147483647 w 314"/>
                  <a:gd name="T39" fmla="*/ 2147483647 h 364"/>
                  <a:gd name="T40" fmla="*/ 2147483647 w 314"/>
                  <a:gd name="T41" fmla="*/ 2147483647 h 364"/>
                  <a:gd name="T42" fmla="*/ 2147483647 w 314"/>
                  <a:gd name="T43" fmla="*/ 2147483647 h 364"/>
                  <a:gd name="T44" fmla="*/ 2147483647 w 314"/>
                  <a:gd name="T45" fmla="*/ 2147483647 h 364"/>
                  <a:gd name="T46" fmla="*/ 2147483647 w 314"/>
                  <a:gd name="T47" fmla="*/ 2147483647 h 364"/>
                  <a:gd name="T48" fmla="*/ 2147483647 w 314"/>
                  <a:gd name="T49" fmla="*/ 2147483647 h 364"/>
                  <a:gd name="T50" fmla="*/ 2147483647 w 314"/>
                  <a:gd name="T51" fmla="*/ 2147483647 h 364"/>
                  <a:gd name="T52" fmla="*/ 2147483647 w 314"/>
                  <a:gd name="T53" fmla="*/ 2147483647 h 364"/>
                  <a:gd name="T54" fmla="*/ 2147483647 w 314"/>
                  <a:gd name="T55" fmla="*/ 2147483647 h 364"/>
                  <a:gd name="T56" fmla="*/ 2147483647 w 314"/>
                  <a:gd name="T57" fmla="*/ 2147483647 h 364"/>
                  <a:gd name="T58" fmla="*/ 2147483647 w 314"/>
                  <a:gd name="T59" fmla="*/ 2147483647 h 364"/>
                  <a:gd name="T60" fmla="*/ 2147483647 w 314"/>
                  <a:gd name="T61" fmla="*/ 2147483647 h 364"/>
                  <a:gd name="T62" fmla="*/ 2147483647 w 314"/>
                  <a:gd name="T63" fmla="*/ 2147483647 h 364"/>
                  <a:gd name="T64" fmla="*/ 2147483647 w 314"/>
                  <a:gd name="T65" fmla="*/ 2147483647 h 364"/>
                  <a:gd name="T66" fmla="*/ 2147483647 w 314"/>
                  <a:gd name="T67" fmla="*/ 2147483647 h 364"/>
                  <a:gd name="T68" fmla="*/ 2147483647 w 314"/>
                  <a:gd name="T69" fmla="*/ 2147483647 h 364"/>
                  <a:gd name="T70" fmla="*/ 2147483647 w 314"/>
                  <a:gd name="T71" fmla="*/ 2147483647 h 364"/>
                  <a:gd name="T72" fmla="*/ 2147483647 w 314"/>
                  <a:gd name="T73" fmla="*/ 2147483647 h 364"/>
                  <a:gd name="T74" fmla="*/ 2147483647 w 314"/>
                  <a:gd name="T75" fmla="*/ 2147483647 h 364"/>
                  <a:gd name="T76" fmla="*/ 2147483647 w 314"/>
                  <a:gd name="T77" fmla="*/ 2147483647 h 364"/>
                  <a:gd name="T78" fmla="*/ 2147483647 w 314"/>
                  <a:gd name="T79" fmla="*/ 2147483647 h 364"/>
                  <a:gd name="T80" fmla="*/ 2147483647 w 314"/>
                  <a:gd name="T81" fmla="*/ 2147483647 h 364"/>
                  <a:gd name="T82" fmla="*/ 2147483647 w 314"/>
                  <a:gd name="T83" fmla="*/ 2147483647 h 364"/>
                  <a:gd name="T84" fmla="*/ 2147483647 w 314"/>
                  <a:gd name="T85" fmla="*/ 2147483647 h 364"/>
                  <a:gd name="T86" fmla="*/ 2147483647 w 314"/>
                  <a:gd name="T87" fmla="*/ 2147483647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4"/>
                  <a:gd name="T133" fmla="*/ 0 h 364"/>
                  <a:gd name="T134" fmla="*/ 314 w 314"/>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4" h="364">
                    <a:moveTo>
                      <a:pt x="156" y="26"/>
                    </a:moveTo>
                    <a:lnTo>
                      <a:pt x="182" y="8"/>
                    </a:lnTo>
                    <a:lnTo>
                      <a:pt x="188" y="2"/>
                    </a:lnTo>
                    <a:lnTo>
                      <a:pt x="192" y="0"/>
                    </a:lnTo>
                    <a:lnTo>
                      <a:pt x="196" y="0"/>
                    </a:lnTo>
                    <a:lnTo>
                      <a:pt x="210" y="4"/>
                    </a:lnTo>
                    <a:lnTo>
                      <a:pt x="218" y="6"/>
                    </a:lnTo>
                    <a:lnTo>
                      <a:pt x="226" y="10"/>
                    </a:lnTo>
                    <a:lnTo>
                      <a:pt x="230" y="14"/>
                    </a:lnTo>
                    <a:lnTo>
                      <a:pt x="242" y="34"/>
                    </a:lnTo>
                    <a:lnTo>
                      <a:pt x="248" y="38"/>
                    </a:lnTo>
                    <a:lnTo>
                      <a:pt x="254" y="42"/>
                    </a:lnTo>
                    <a:lnTo>
                      <a:pt x="256" y="46"/>
                    </a:lnTo>
                    <a:lnTo>
                      <a:pt x="260" y="58"/>
                    </a:lnTo>
                    <a:lnTo>
                      <a:pt x="260" y="66"/>
                    </a:lnTo>
                    <a:lnTo>
                      <a:pt x="260" y="70"/>
                    </a:lnTo>
                    <a:lnTo>
                      <a:pt x="262" y="72"/>
                    </a:lnTo>
                    <a:lnTo>
                      <a:pt x="264" y="76"/>
                    </a:lnTo>
                    <a:lnTo>
                      <a:pt x="262" y="80"/>
                    </a:lnTo>
                    <a:lnTo>
                      <a:pt x="262" y="84"/>
                    </a:lnTo>
                    <a:lnTo>
                      <a:pt x="262" y="88"/>
                    </a:lnTo>
                    <a:lnTo>
                      <a:pt x="262" y="92"/>
                    </a:lnTo>
                    <a:lnTo>
                      <a:pt x="262" y="96"/>
                    </a:lnTo>
                    <a:lnTo>
                      <a:pt x="262" y="104"/>
                    </a:lnTo>
                    <a:lnTo>
                      <a:pt x="264" y="110"/>
                    </a:lnTo>
                    <a:lnTo>
                      <a:pt x="270" y="122"/>
                    </a:lnTo>
                    <a:lnTo>
                      <a:pt x="290" y="152"/>
                    </a:lnTo>
                    <a:lnTo>
                      <a:pt x="304" y="172"/>
                    </a:lnTo>
                    <a:lnTo>
                      <a:pt x="312" y="192"/>
                    </a:lnTo>
                    <a:lnTo>
                      <a:pt x="314" y="224"/>
                    </a:lnTo>
                    <a:lnTo>
                      <a:pt x="308" y="262"/>
                    </a:lnTo>
                    <a:lnTo>
                      <a:pt x="296" y="294"/>
                    </a:lnTo>
                    <a:lnTo>
                      <a:pt x="288" y="316"/>
                    </a:lnTo>
                    <a:lnTo>
                      <a:pt x="292" y="354"/>
                    </a:lnTo>
                    <a:lnTo>
                      <a:pt x="280" y="354"/>
                    </a:lnTo>
                    <a:lnTo>
                      <a:pt x="230" y="350"/>
                    </a:lnTo>
                    <a:lnTo>
                      <a:pt x="192" y="350"/>
                    </a:lnTo>
                    <a:lnTo>
                      <a:pt x="182" y="354"/>
                    </a:lnTo>
                    <a:lnTo>
                      <a:pt x="170" y="340"/>
                    </a:lnTo>
                    <a:lnTo>
                      <a:pt x="150" y="352"/>
                    </a:lnTo>
                    <a:lnTo>
                      <a:pt x="132" y="358"/>
                    </a:lnTo>
                    <a:lnTo>
                      <a:pt x="126" y="346"/>
                    </a:lnTo>
                    <a:lnTo>
                      <a:pt x="118" y="340"/>
                    </a:lnTo>
                    <a:lnTo>
                      <a:pt x="88" y="344"/>
                    </a:lnTo>
                    <a:lnTo>
                      <a:pt x="72" y="346"/>
                    </a:lnTo>
                    <a:lnTo>
                      <a:pt x="58" y="348"/>
                    </a:lnTo>
                    <a:lnTo>
                      <a:pt x="46" y="364"/>
                    </a:lnTo>
                    <a:lnTo>
                      <a:pt x="32" y="354"/>
                    </a:lnTo>
                    <a:lnTo>
                      <a:pt x="6" y="338"/>
                    </a:lnTo>
                    <a:lnTo>
                      <a:pt x="0" y="328"/>
                    </a:lnTo>
                    <a:lnTo>
                      <a:pt x="30" y="210"/>
                    </a:lnTo>
                    <a:lnTo>
                      <a:pt x="30" y="128"/>
                    </a:lnTo>
                    <a:lnTo>
                      <a:pt x="18" y="100"/>
                    </a:lnTo>
                    <a:lnTo>
                      <a:pt x="18" y="76"/>
                    </a:lnTo>
                    <a:lnTo>
                      <a:pt x="22" y="44"/>
                    </a:lnTo>
                    <a:lnTo>
                      <a:pt x="24" y="14"/>
                    </a:lnTo>
                    <a:lnTo>
                      <a:pt x="38" y="24"/>
                    </a:lnTo>
                    <a:lnTo>
                      <a:pt x="50" y="24"/>
                    </a:lnTo>
                    <a:lnTo>
                      <a:pt x="56" y="22"/>
                    </a:lnTo>
                    <a:lnTo>
                      <a:pt x="58" y="20"/>
                    </a:lnTo>
                    <a:lnTo>
                      <a:pt x="62" y="18"/>
                    </a:lnTo>
                    <a:lnTo>
                      <a:pt x="70" y="14"/>
                    </a:lnTo>
                    <a:lnTo>
                      <a:pt x="80" y="10"/>
                    </a:lnTo>
                    <a:lnTo>
                      <a:pt x="86" y="6"/>
                    </a:lnTo>
                    <a:lnTo>
                      <a:pt x="90" y="6"/>
                    </a:lnTo>
                    <a:lnTo>
                      <a:pt x="94" y="6"/>
                    </a:lnTo>
                    <a:lnTo>
                      <a:pt x="98" y="6"/>
                    </a:lnTo>
                    <a:lnTo>
                      <a:pt x="102" y="8"/>
                    </a:lnTo>
                    <a:lnTo>
                      <a:pt x="116" y="14"/>
                    </a:lnTo>
                    <a:lnTo>
                      <a:pt x="118" y="18"/>
                    </a:lnTo>
                    <a:lnTo>
                      <a:pt x="138" y="28"/>
                    </a:lnTo>
                    <a:lnTo>
                      <a:pt x="156" y="26"/>
                    </a:lnTo>
                    <a:close/>
                  </a:path>
                </a:pathLst>
              </a:custGeom>
              <a:grpFill/>
              <a:ln w="3175">
                <a:solidFill>
                  <a:schemeClr val="tx1"/>
                </a:solidFill>
                <a:round/>
                <a:headEnd/>
                <a:tailEnd/>
              </a:ln>
            </p:spPr>
            <p:txBody>
              <a:bodyPr/>
              <a:lstStyle/>
              <a:p>
                <a:endParaRPr lang="en-US"/>
              </a:p>
            </p:txBody>
          </p:sp>
          <p:sp>
            <p:nvSpPr>
              <p:cNvPr id="156" name="Freeform 38"/>
              <p:cNvSpPr>
                <a:spLocks/>
              </p:cNvSpPr>
              <p:nvPr/>
            </p:nvSpPr>
            <p:spPr bwMode="auto">
              <a:xfrm>
                <a:off x="6629401" y="3295798"/>
                <a:ext cx="603250" cy="558473"/>
              </a:xfrm>
              <a:custGeom>
                <a:avLst/>
                <a:gdLst>
                  <a:gd name="T0" fmla="*/ 2147483647 w 380"/>
                  <a:gd name="T1" fmla="*/ 2147483647 h 352"/>
                  <a:gd name="T2" fmla="*/ 2147483647 w 380"/>
                  <a:gd name="T3" fmla="*/ 2147483647 h 352"/>
                  <a:gd name="T4" fmla="*/ 2147483647 w 380"/>
                  <a:gd name="T5" fmla="*/ 2147483647 h 352"/>
                  <a:gd name="T6" fmla="*/ 2147483647 w 380"/>
                  <a:gd name="T7" fmla="*/ 2147483647 h 352"/>
                  <a:gd name="T8" fmla="*/ 2147483647 w 380"/>
                  <a:gd name="T9" fmla="*/ 2147483647 h 352"/>
                  <a:gd name="T10" fmla="*/ 2147483647 w 380"/>
                  <a:gd name="T11" fmla="*/ 0 h 352"/>
                  <a:gd name="T12" fmla="*/ 2147483647 w 380"/>
                  <a:gd name="T13" fmla="*/ 0 h 352"/>
                  <a:gd name="T14" fmla="*/ 2147483647 w 380"/>
                  <a:gd name="T15" fmla="*/ 2147483647 h 352"/>
                  <a:gd name="T16" fmla="*/ 2147483647 w 380"/>
                  <a:gd name="T17" fmla="*/ 2147483647 h 352"/>
                  <a:gd name="T18" fmla="*/ 2147483647 w 380"/>
                  <a:gd name="T19" fmla="*/ 2147483647 h 352"/>
                  <a:gd name="T20" fmla="*/ 2147483647 w 380"/>
                  <a:gd name="T21" fmla="*/ 2147483647 h 352"/>
                  <a:gd name="T22" fmla="*/ 2147483647 w 380"/>
                  <a:gd name="T23" fmla="*/ 2147483647 h 352"/>
                  <a:gd name="T24" fmla="*/ 2147483647 w 380"/>
                  <a:gd name="T25" fmla="*/ 2147483647 h 352"/>
                  <a:gd name="T26" fmla="*/ 2147483647 w 380"/>
                  <a:gd name="T27" fmla="*/ 2147483647 h 352"/>
                  <a:gd name="T28" fmla="*/ 2147483647 w 380"/>
                  <a:gd name="T29" fmla="*/ 2147483647 h 352"/>
                  <a:gd name="T30" fmla="*/ 2147483647 w 380"/>
                  <a:gd name="T31" fmla="*/ 2147483647 h 352"/>
                  <a:gd name="T32" fmla="*/ 2147483647 w 380"/>
                  <a:gd name="T33" fmla="*/ 2147483647 h 352"/>
                  <a:gd name="T34" fmla="*/ 2147483647 w 380"/>
                  <a:gd name="T35" fmla="*/ 2147483647 h 352"/>
                  <a:gd name="T36" fmla="*/ 2147483647 w 380"/>
                  <a:gd name="T37" fmla="*/ 2147483647 h 352"/>
                  <a:gd name="T38" fmla="*/ 2147483647 w 380"/>
                  <a:gd name="T39" fmla="*/ 2147483647 h 352"/>
                  <a:gd name="T40" fmla="*/ 2147483647 w 380"/>
                  <a:gd name="T41" fmla="*/ 2147483647 h 352"/>
                  <a:gd name="T42" fmla="*/ 2147483647 w 380"/>
                  <a:gd name="T43" fmla="*/ 2147483647 h 352"/>
                  <a:gd name="T44" fmla="*/ 2147483647 w 380"/>
                  <a:gd name="T45" fmla="*/ 2147483647 h 352"/>
                  <a:gd name="T46" fmla="*/ 2147483647 w 380"/>
                  <a:gd name="T47" fmla="*/ 2147483647 h 352"/>
                  <a:gd name="T48" fmla="*/ 2147483647 w 380"/>
                  <a:gd name="T49" fmla="*/ 2147483647 h 352"/>
                  <a:gd name="T50" fmla="*/ 2147483647 w 380"/>
                  <a:gd name="T51" fmla="*/ 2147483647 h 352"/>
                  <a:gd name="T52" fmla="*/ 2147483647 w 380"/>
                  <a:gd name="T53" fmla="*/ 2147483647 h 352"/>
                  <a:gd name="T54" fmla="*/ 2147483647 w 380"/>
                  <a:gd name="T55" fmla="*/ 2147483647 h 352"/>
                  <a:gd name="T56" fmla="*/ 2147483647 w 380"/>
                  <a:gd name="T57" fmla="*/ 2147483647 h 352"/>
                  <a:gd name="T58" fmla="*/ 2147483647 w 380"/>
                  <a:gd name="T59" fmla="*/ 2147483647 h 352"/>
                  <a:gd name="T60" fmla="*/ 2147483647 w 380"/>
                  <a:gd name="T61" fmla="*/ 2147483647 h 352"/>
                  <a:gd name="T62" fmla="*/ 2147483647 w 380"/>
                  <a:gd name="T63" fmla="*/ 2147483647 h 352"/>
                  <a:gd name="T64" fmla="*/ 2147483647 w 380"/>
                  <a:gd name="T65" fmla="*/ 2147483647 h 352"/>
                  <a:gd name="T66" fmla="*/ 2147483647 w 380"/>
                  <a:gd name="T67" fmla="*/ 2147483647 h 352"/>
                  <a:gd name="T68" fmla="*/ 2147483647 w 380"/>
                  <a:gd name="T69" fmla="*/ 2147483647 h 352"/>
                  <a:gd name="T70" fmla="*/ 2147483647 w 380"/>
                  <a:gd name="T71" fmla="*/ 2147483647 h 352"/>
                  <a:gd name="T72" fmla="*/ 2147483647 w 380"/>
                  <a:gd name="T73" fmla="*/ 2147483647 h 352"/>
                  <a:gd name="T74" fmla="*/ 2147483647 w 380"/>
                  <a:gd name="T75" fmla="*/ 2147483647 h 352"/>
                  <a:gd name="T76" fmla="*/ 2147483647 w 380"/>
                  <a:gd name="T77" fmla="*/ 2147483647 h 352"/>
                  <a:gd name="T78" fmla="*/ 2147483647 w 380"/>
                  <a:gd name="T79" fmla="*/ 2147483647 h 352"/>
                  <a:gd name="T80" fmla="*/ 2147483647 w 380"/>
                  <a:gd name="T81" fmla="*/ 2147483647 h 352"/>
                  <a:gd name="T82" fmla="*/ 2147483647 w 380"/>
                  <a:gd name="T83" fmla="*/ 2147483647 h 352"/>
                  <a:gd name="T84" fmla="*/ 2147483647 w 380"/>
                  <a:gd name="T85" fmla="*/ 2147483647 h 352"/>
                  <a:gd name="T86" fmla="*/ 2147483647 w 380"/>
                  <a:gd name="T87" fmla="*/ 2147483647 h 352"/>
                  <a:gd name="T88" fmla="*/ 2147483647 w 380"/>
                  <a:gd name="T89" fmla="*/ 2147483647 h 352"/>
                  <a:gd name="T90" fmla="*/ 2147483647 w 380"/>
                  <a:gd name="T91" fmla="*/ 2147483647 h 352"/>
                  <a:gd name="T92" fmla="*/ 2147483647 w 380"/>
                  <a:gd name="T93" fmla="*/ 2147483647 h 352"/>
                  <a:gd name="T94" fmla="*/ 2147483647 w 380"/>
                  <a:gd name="T95" fmla="*/ 2147483647 h 352"/>
                  <a:gd name="T96" fmla="*/ 0 w 380"/>
                  <a:gd name="T97" fmla="*/ 2147483647 h 352"/>
                  <a:gd name="T98" fmla="*/ 2147483647 w 380"/>
                  <a:gd name="T99" fmla="*/ 2147483647 h 3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0"/>
                  <a:gd name="T151" fmla="*/ 0 h 352"/>
                  <a:gd name="T152" fmla="*/ 380 w 380"/>
                  <a:gd name="T153" fmla="*/ 352 h 3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0" h="352">
                    <a:moveTo>
                      <a:pt x="98" y="74"/>
                    </a:moveTo>
                    <a:lnTo>
                      <a:pt x="98" y="74"/>
                    </a:lnTo>
                    <a:lnTo>
                      <a:pt x="96" y="36"/>
                    </a:lnTo>
                    <a:lnTo>
                      <a:pt x="98" y="12"/>
                    </a:lnTo>
                    <a:lnTo>
                      <a:pt x="98" y="2"/>
                    </a:lnTo>
                    <a:lnTo>
                      <a:pt x="100" y="0"/>
                    </a:lnTo>
                    <a:lnTo>
                      <a:pt x="110" y="4"/>
                    </a:lnTo>
                    <a:lnTo>
                      <a:pt x="128" y="10"/>
                    </a:lnTo>
                    <a:lnTo>
                      <a:pt x="156" y="22"/>
                    </a:lnTo>
                    <a:lnTo>
                      <a:pt x="166" y="28"/>
                    </a:lnTo>
                    <a:lnTo>
                      <a:pt x="174" y="34"/>
                    </a:lnTo>
                    <a:lnTo>
                      <a:pt x="202" y="56"/>
                    </a:lnTo>
                    <a:lnTo>
                      <a:pt x="232" y="76"/>
                    </a:lnTo>
                    <a:lnTo>
                      <a:pt x="270" y="84"/>
                    </a:lnTo>
                    <a:lnTo>
                      <a:pt x="302" y="92"/>
                    </a:lnTo>
                    <a:lnTo>
                      <a:pt x="320" y="104"/>
                    </a:lnTo>
                    <a:lnTo>
                      <a:pt x="330" y="122"/>
                    </a:lnTo>
                    <a:lnTo>
                      <a:pt x="334" y="130"/>
                    </a:lnTo>
                    <a:lnTo>
                      <a:pt x="348" y="134"/>
                    </a:lnTo>
                    <a:lnTo>
                      <a:pt x="360" y="124"/>
                    </a:lnTo>
                    <a:lnTo>
                      <a:pt x="372" y="130"/>
                    </a:lnTo>
                    <a:lnTo>
                      <a:pt x="380" y="150"/>
                    </a:lnTo>
                    <a:lnTo>
                      <a:pt x="378" y="166"/>
                    </a:lnTo>
                    <a:lnTo>
                      <a:pt x="372" y="180"/>
                    </a:lnTo>
                    <a:lnTo>
                      <a:pt x="374" y="308"/>
                    </a:lnTo>
                    <a:lnTo>
                      <a:pt x="376" y="336"/>
                    </a:lnTo>
                    <a:lnTo>
                      <a:pt x="362" y="332"/>
                    </a:lnTo>
                    <a:lnTo>
                      <a:pt x="348" y="342"/>
                    </a:lnTo>
                    <a:lnTo>
                      <a:pt x="336" y="352"/>
                    </a:lnTo>
                    <a:lnTo>
                      <a:pt x="326" y="328"/>
                    </a:lnTo>
                    <a:lnTo>
                      <a:pt x="324" y="304"/>
                    </a:lnTo>
                    <a:lnTo>
                      <a:pt x="322" y="290"/>
                    </a:lnTo>
                    <a:lnTo>
                      <a:pt x="288" y="246"/>
                    </a:lnTo>
                    <a:lnTo>
                      <a:pt x="266" y="228"/>
                    </a:lnTo>
                    <a:lnTo>
                      <a:pt x="242" y="228"/>
                    </a:lnTo>
                    <a:lnTo>
                      <a:pt x="230" y="234"/>
                    </a:lnTo>
                    <a:lnTo>
                      <a:pt x="224" y="258"/>
                    </a:lnTo>
                    <a:lnTo>
                      <a:pt x="224" y="266"/>
                    </a:lnTo>
                    <a:lnTo>
                      <a:pt x="212" y="260"/>
                    </a:lnTo>
                    <a:lnTo>
                      <a:pt x="208" y="248"/>
                    </a:lnTo>
                    <a:lnTo>
                      <a:pt x="200" y="240"/>
                    </a:lnTo>
                    <a:lnTo>
                      <a:pt x="132" y="212"/>
                    </a:lnTo>
                    <a:lnTo>
                      <a:pt x="94" y="206"/>
                    </a:lnTo>
                    <a:lnTo>
                      <a:pt x="52" y="204"/>
                    </a:lnTo>
                    <a:lnTo>
                      <a:pt x="26" y="202"/>
                    </a:lnTo>
                    <a:lnTo>
                      <a:pt x="8" y="200"/>
                    </a:lnTo>
                    <a:lnTo>
                      <a:pt x="0" y="190"/>
                    </a:lnTo>
                    <a:lnTo>
                      <a:pt x="98" y="74"/>
                    </a:lnTo>
                    <a:close/>
                  </a:path>
                </a:pathLst>
              </a:custGeom>
              <a:grpFill/>
              <a:ln w="3175">
                <a:solidFill>
                  <a:schemeClr val="tx1"/>
                </a:solidFill>
                <a:round/>
                <a:headEnd/>
                <a:tailEnd/>
              </a:ln>
            </p:spPr>
            <p:txBody>
              <a:bodyPr/>
              <a:lstStyle/>
              <a:p>
                <a:endParaRPr lang="en-US"/>
              </a:p>
            </p:txBody>
          </p:sp>
          <p:sp>
            <p:nvSpPr>
              <p:cNvPr id="157" name="Freeform 39"/>
              <p:cNvSpPr>
                <a:spLocks/>
              </p:cNvSpPr>
              <p:nvPr/>
            </p:nvSpPr>
            <p:spPr bwMode="auto">
              <a:xfrm>
                <a:off x="6492876" y="3080024"/>
                <a:ext cx="434975" cy="517223"/>
              </a:xfrm>
              <a:custGeom>
                <a:avLst/>
                <a:gdLst>
                  <a:gd name="T0" fmla="*/ 2147483647 w 274"/>
                  <a:gd name="T1" fmla="*/ 2147483647 h 326"/>
                  <a:gd name="T2" fmla="*/ 2147483647 w 274"/>
                  <a:gd name="T3" fmla="*/ 2147483647 h 326"/>
                  <a:gd name="T4" fmla="*/ 2147483647 w 274"/>
                  <a:gd name="T5" fmla="*/ 2147483647 h 326"/>
                  <a:gd name="T6" fmla="*/ 2147483647 w 274"/>
                  <a:gd name="T7" fmla="*/ 2147483647 h 326"/>
                  <a:gd name="T8" fmla="*/ 2147483647 w 274"/>
                  <a:gd name="T9" fmla="*/ 2147483647 h 326"/>
                  <a:gd name="T10" fmla="*/ 2147483647 w 274"/>
                  <a:gd name="T11" fmla="*/ 2147483647 h 326"/>
                  <a:gd name="T12" fmla="*/ 2147483647 w 274"/>
                  <a:gd name="T13" fmla="*/ 2147483647 h 326"/>
                  <a:gd name="T14" fmla="*/ 2147483647 w 274"/>
                  <a:gd name="T15" fmla="*/ 2147483647 h 326"/>
                  <a:gd name="T16" fmla="*/ 2147483647 w 274"/>
                  <a:gd name="T17" fmla="*/ 2147483647 h 326"/>
                  <a:gd name="T18" fmla="*/ 2147483647 w 274"/>
                  <a:gd name="T19" fmla="*/ 2147483647 h 326"/>
                  <a:gd name="T20" fmla="*/ 2147483647 w 274"/>
                  <a:gd name="T21" fmla="*/ 2147483647 h 326"/>
                  <a:gd name="T22" fmla="*/ 2147483647 w 274"/>
                  <a:gd name="T23" fmla="*/ 2147483647 h 326"/>
                  <a:gd name="T24" fmla="*/ 2147483647 w 274"/>
                  <a:gd name="T25" fmla="*/ 2147483647 h 326"/>
                  <a:gd name="T26" fmla="*/ 2147483647 w 274"/>
                  <a:gd name="T27" fmla="*/ 2147483647 h 326"/>
                  <a:gd name="T28" fmla="*/ 2147483647 w 274"/>
                  <a:gd name="T29" fmla="*/ 0 h 326"/>
                  <a:gd name="T30" fmla="*/ 2147483647 w 274"/>
                  <a:gd name="T31" fmla="*/ 2147483647 h 326"/>
                  <a:gd name="T32" fmla="*/ 2147483647 w 274"/>
                  <a:gd name="T33" fmla="*/ 2147483647 h 326"/>
                  <a:gd name="T34" fmla="*/ 2147483647 w 274"/>
                  <a:gd name="T35" fmla="*/ 2147483647 h 326"/>
                  <a:gd name="T36" fmla="*/ 2147483647 w 274"/>
                  <a:gd name="T37" fmla="*/ 2147483647 h 326"/>
                  <a:gd name="T38" fmla="*/ 2147483647 w 274"/>
                  <a:gd name="T39" fmla="*/ 2147483647 h 326"/>
                  <a:gd name="T40" fmla="*/ 2147483647 w 274"/>
                  <a:gd name="T41" fmla="*/ 2147483647 h 326"/>
                  <a:gd name="T42" fmla="*/ 2147483647 w 274"/>
                  <a:gd name="T43" fmla="*/ 2147483647 h 326"/>
                  <a:gd name="T44" fmla="*/ 2147483647 w 274"/>
                  <a:gd name="T45" fmla="*/ 2147483647 h 326"/>
                  <a:gd name="T46" fmla="*/ 2147483647 w 274"/>
                  <a:gd name="T47" fmla="*/ 2147483647 h 326"/>
                  <a:gd name="T48" fmla="*/ 2147483647 w 274"/>
                  <a:gd name="T49" fmla="*/ 2147483647 h 326"/>
                  <a:gd name="T50" fmla="*/ 2147483647 w 274"/>
                  <a:gd name="T51" fmla="*/ 2147483647 h 326"/>
                  <a:gd name="T52" fmla="*/ 2147483647 w 274"/>
                  <a:gd name="T53" fmla="*/ 2147483647 h 326"/>
                  <a:gd name="T54" fmla="*/ 2147483647 w 274"/>
                  <a:gd name="T55" fmla="*/ 2147483647 h 326"/>
                  <a:gd name="T56" fmla="*/ 2147483647 w 274"/>
                  <a:gd name="T57" fmla="*/ 2147483647 h 326"/>
                  <a:gd name="T58" fmla="*/ 2147483647 w 274"/>
                  <a:gd name="T59" fmla="*/ 2147483647 h 326"/>
                  <a:gd name="T60" fmla="*/ 2147483647 w 274"/>
                  <a:gd name="T61" fmla="*/ 2147483647 h 326"/>
                  <a:gd name="T62" fmla="*/ 2147483647 w 274"/>
                  <a:gd name="T63" fmla="*/ 2147483647 h 326"/>
                  <a:gd name="T64" fmla="*/ 2147483647 w 274"/>
                  <a:gd name="T65" fmla="*/ 2147483647 h 326"/>
                  <a:gd name="T66" fmla="*/ 2147483647 w 274"/>
                  <a:gd name="T67" fmla="*/ 2147483647 h 326"/>
                  <a:gd name="T68" fmla="*/ 2147483647 w 274"/>
                  <a:gd name="T69" fmla="*/ 2147483647 h 326"/>
                  <a:gd name="T70" fmla="*/ 2147483647 w 274"/>
                  <a:gd name="T71" fmla="*/ 2147483647 h 326"/>
                  <a:gd name="T72" fmla="*/ 2147483647 w 274"/>
                  <a:gd name="T73" fmla="*/ 2147483647 h 326"/>
                  <a:gd name="T74" fmla="*/ 2147483647 w 274"/>
                  <a:gd name="T75" fmla="*/ 2147483647 h 326"/>
                  <a:gd name="T76" fmla="*/ 2147483647 w 274"/>
                  <a:gd name="T77" fmla="*/ 2147483647 h 326"/>
                  <a:gd name="T78" fmla="*/ 2147483647 w 274"/>
                  <a:gd name="T79" fmla="*/ 2147483647 h 326"/>
                  <a:gd name="T80" fmla="*/ 0 w 274"/>
                  <a:gd name="T81" fmla="*/ 2147483647 h 326"/>
                  <a:gd name="T82" fmla="*/ 2147483647 w 274"/>
                  <a:gd name="T83" fmla="*/ 2147483647 h 326"/>
                  <a:gd name="T84" fmla="*/ 2147483647 w 274"/>
                  <a:gd name="T85" fmla="*/ 2147483647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4"/>
                  <a:gd name="T130" fmla="*/ 0 h 326"/>
                  <a:gd name="T131" fmla="*/ 274 w 274"/>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4" h="326">
                    <a:moveTo>
                      <a:pt x="46" y="58"/>
                    </a:moveTo>
                    <a:lnTo>
                      <a:pt x="86" y="60"/>
                    </a:lnTo>
                    <a:lnTo>
                      <a:pt x="92" y="64"/>
                    </a:lnTo>
                    <a:lnTo>
                      <a:pt x="96" y="68"/>
                    </a:lnTo>
                    <a:lnTo>
                      <a:pt x="102" y="70"/>
                    </a:lnTo>
                    <a:lnTo>
                      <a:pt x="116" y="72"/>
                    </a:lnTo>
                    <a:lnTo>
                      <a:pt x="122" y="74"/>
                    </a:lnTo>
                    <a:lnTo>
                      <a:pt x="140" y="70"/>
                    </a:lnTo>
                    <a:lnTo>
                      <a:pt x="156" y="62"/>
                    </a:lnTo>
                    <a:lnTo>
                      <a:pt x="170" y="50"/>
                    </a:lnTo>
                    <a:lnTo>
                      <a:pt x="216" y="16"/>
                    </a:lnTo>
                    <a:lnTo>
                      <a:pt x="230" y="0"/>
                    </a:lnTo>
                    <a:lnTo>
                      <a:pt x="232" y="28"/>
                    </a:lnTo>
                    <a:lnTo>
                      <a:pt x="240" y="46"/>
                    </a:lnTo>
                    <a:lnTo>
                      <a:pt x="268" y="60"/>
                    </a:lnTo>
                    <a:lnTo>
                      <a:pt x="274" y="62"/>
                    </a:lnTo>
                    <a:lnTo>
                      <a:pt x="274" y="78"/>
                    </a:lnTo>
                    <a:lnTo>
                      <a:pt x="262" y="90"/>
                    </a:lnTo>
                    <a:lnTo>
                      <a:pt x="254" y="100"/>
                    </a:lnTo>
                    <a:lnTo>
                      <a:pt x="256" y="114"/>
                    </a:lnTo>
                    <a:lnTo>
                      <a:pt x="262" y="130"/>
                    </a:lnTo>
                    <a:lnTo>
                      <a:pt x="256" y="144"/>
                    </a:lnTo>
                    <a:lnTo>
                      <a:pt x="242" y="158"/>
                    </a:lnTo>
                    <a:lnTo>
                      <a:pt x="186" y="138"/>
                    </a:lnTo>
                    <a:lnTo>
                      <a:pt x="184" y="210"/>
                    </a:lnTo>
                    <a:lnTo>
                      <a:pt x="166" y="230"/>
                    </a:lnTo>
                    <a:lnTo>
                      <a:pt x="92" y="326"/>
                    </a:lnTo>
                    <a:lnTo>
                      <a:pt x="66" y="292"/>
                    </a:lnTo>
                    <a:lnTo>
                      <a:pt x="64" y="278"/>
                    </a:lnTo>
                    <a:lnTo>
                      <a:pt x="64" y="262"/>
                    </a:lnTo>
                    <a:lnTo>
                      <a:pt x="62" y="248"/>
                    </a:lnTo>
                    <a:lnTo>
                      <a:pt x="64" y="240"/>
                    </a:lnTo>
                    <a:lnTo>
                      <a:pt x="54" y="224"/>
                    </a:lnTo>
                    <a:lnTo>
                      <a:pt x="44" y="216"/>
                    </a:lnTo>
                    <a:lnTo>
                      <a:pt x="38" y="204"/>
                    </a:lnTo>
                    <a:lnTo>
                      <a:pt x="26" y="192"/>
                    </a:lnTo>
                    <a:lnTo>
                      <a:pt x="2" y="182"/>
                    </a:lnTo>
                    <a:lnTo>
                      <a:pt x="0" y="76"/>
                    </a:lnTo>
                    <a:lnTo>
                      <a:pt x="28" y="66"/>
                    </a:lnTo>
                    <a:lnTo>
                      <a:pt x="46" y="58"/>
                    </a:lnTo>
                    <a:close/>
                  </a:path>
                </a:pathLst>
              </a:custGeom>
              <a:grpFill/>
              <a:ln w="3175">
                <a:solidFill>
                  <a:schemeClr val="tx1"/>
                </a:solidFill>
                <a:round/>
                <a:headEnd/>
                <a:tailEnd/>
              </a:ln>
            </p:spPr>
            <p:txBody>
              <a:bodyPr/>
              <a:lstStyle/>
              <a:p>
                <a:endParaRPr lang="en-US"/>
              </a:p>
            </p:txBody>
          </p:sp>
          <p:sp>
            <p:nvSpPr>
              <p:cNvPr id="158" name="Freeform 40"/>
              <p:cNvSpPr>
                <a:spLocks/>
              </p:cNvSpPr>
              <p:nvPr/>
            </p:nvSpPr>
            <p:spPr bwMode="auto">
              <a:xfrm>
                <a:off x="6626226" y="2629437"/>
                <a:ext cx="606425" cy="577512"/>
              </a:xfrm>
              <a:custGeom>
                <a:avLst/>
                <a:gdLst>
                  <a:gd name="T0" fmla="*/ 2147483647 w 382"/>
                  <a:gd name="T1" fmla="*/ 2147483647 h 364"/>
                  <a:gd name="T2" fmla="*/ 2147483647 w 382"/>
                  <a:gd name="T3" fmla="*/ 2147483647 h 364"/>
                  <a:gd name="T4" fmla="*/ 2147483647 w 382"/>
                  <a:gd name="T5" fmla="*/ 2147483647 h 364"/>
                  <a:gd name="T6" fmla="*/ 2147483647 w 382"/>
                  <a:gd name="T7" fmla="*/ 2147483647 h 364"/>
                  <a:gd name="T8" fmla="*/ 2147483647 w 382"/>
                  <a:gd name="T9" fmla="*/ 2147483647 h 364"/>
                  <a:gd name="T10" fmla="*/ 2147483647 w 382"/>
                  <a:gd name="T11" fmla="*/ 2147483647 h 364"/>
                  <a:gd name="T12" fmla="*/ 2147483647 w 382"/>
                  <a:gd name="T13" fmla="*/ 2147483647 h 364"/>
                  <a:gd name="T14" fmla="*/ 2147483647 w 382"/>
                  <a:gd name="T15" fmla="*/ 2147483647 h 364"/>
                  <a:gd name="T16" fmla="*/ 2147483647 w 382"/>
                  <a:gd name="T17" fmla="*/ 0 h 364"/>
                  <a:gd name="T18" fmla="*/ 2147483647 w 382"/>
                  <a:gd name="T19" fmla="*/ 0 h 364"/>
                  <a:gd name="T20" fmla="*/ 2147483647 w 382"/>
                  <a:gd name="T21" fmla="*/ 2147483647 h 364"/>
                  <a:gd name="T22" fmla="*/ 2147483647 w 382"/>
                  <a:gd name="T23" fmla="*/ 2147483647 h 364"/>
                  <a:gd name="T24" fmla="*/ 2147483647 w 382"/>
                  <a:gd name="T25" fmla="*/ 2147483647 h 364"/>
                  <a:gd name="T26" fmla="*/ 2147483647 w 382"/>
                  <a:gd name="T27" fmla="*/ 2147483647 h 364"/>
                  <a:gd name="T28" fmla="*/ 2147483647 w 382"/>
                  <a:gd name="T29" fmla="*/ 2147483647 h 364"/>
                  <a:gd name="T30" fmla="*/ 2147483647 w 382"/>
                  <a:gd name="T31" fmla="*/ 2147483647 h 364"/>
                  <a:gd name="T32" fmla="*/ 2147483647 w 382"/>
                  <a:gd name="T33" fmla="*/ 2147483647 h 364"/>
                  <a:gd name="T34" fmla="*/ 2147483647 w 382"/>
                  <a:gd name="T35" fmla="*/ 2147483647 h 364"/>
                  <a:gd name="T36" fmla="*/ 2147483647 w 382"/>
                  <a:gd name="T37" fmla="*/ 2147483647 h 364"/>
                  <a:gd name="T38" fmla="*/ 2147483647 w 382"/>
                  <a:gd name="T39" fmla="*/ 2147483647 h 364"/>
                  <a:gd name="T40" fmla="*/ 2147483647 w 382"/>
                  <a:gd name="T41" fmla="*/ 2147483647 h 364"/>
                  <a:gd name="T42" fmla="*/ 2147483647 w 382"/>
                  <a:gd name="T43" fmla="*/ 2147483647 h 364"/>
                  <a:gd name="T44" fmla="*/ 2147483647 w 382"/>
                  <a:gd name="T45" fmla="*/ 2147483647 h 364"/>
                  <a:gd name="T46" fmla="*/ 2147483647 w 382"/>
                  <a:gd name="T47" fmla="*/ 2147483647 h 364"/>
                  <a:gd name="T48" fmla="*/ 2147483647 w 382"/>
                  <a:gd name="T49" fmla="*/ 2147483647 h 364"/>
                  <a:gd name="T50" fmla="*/ 2147483647 w 382"/>
                  <a:gd name="T51" fmla="*/ 2147483647 h 364"/>
                  <a:gd name="T52" fmla="*/ 2147483647 w 382"/>
                  <a:gd name="T53" fmla="*/ 2147483647 h 364"/>
                  <a:gd name="T54" fmla="*/ 2147483647 w 382"/>
                  <a:gd name="T55" fmla="*/ 2147483647 h 364"/>
                  <a:gd name="T56" fmla="*/ 2147483647 w 382"/>
                  <a:gd name="T57" fmla="*/ 2147483647 h 364"/>
                  <a:gd name="T58" fmla="*/ 2147483647 w 382"/>
                  <a:gd name="T59" fmla="*/ 2147483647 h 364"/>
                  <a:gd name="T60" fmla="*/ 2147483647 w 382"/>
                  <a:gd name="T61" fmla="*/ 2147483647 h 364"/>
                  <a:gd name="T62" fmla="*/ 2147483647 w 382"/>
                  <a:gd name="T63" fmla="*/ 2147483647 h 364"/>
                  <a:gd name="T64" fmla="*/ 2147483647 w 382"/>
                  <a:gd name="T65" fmla="*/ 2147483647 h 364"/>
                  <a:gd name="T66" fmla="*/ 2147483647 w 382"/>
                  <a:gd name="T67" fmla="*/ 2147483647 h 364"/>
                  <a:gd name="T68" fmla="*/ 2147483647 w 382"/>
                  <a:gd name="T69" fmla="*/ 2147483647 h 364"/>
                  <a:gd name="T70" fmla="*/ 2147483647 w 382"/>
                  <a:gd name="T71" fmla="*/ 2147483647 h 364"/>
                  <a:gd name="T72" fmla="*/ 2147483647 w 382"/>
                  <a:gd name="T73" fmla="*/ 2147483647 h 364"/>
                  <a:gd name="T74" fmla="*/ 2147483647 w 382"/>
                  <a:gd name="T75" fmla="*/ 2147483647 h 364"/>
                  <a:gd name="T76" fmla="*/ 2147483647 w 382"/>
                  <a:gd name="T77" fmla="*/ 2147483647 h 364"/>
                  <a:gd name="T78" fmla="*/ 2147483647 w 382"/>
                  <a:gd name="T79" fmla="*/ 2147483647 h 364"/>
                  <a:gd name="T80" fmla="*/ 2147483647 w 382"/>
                  <a:gd name="T81" fmla="*/ 2147483647 h 364"/>
                  <a:gd name="T82" fmla="*/ 2147483647 w 382"/>
                  <a:gd name="T83" fmla="*/ 2147483647 h 364"/>
                  <a:gd name="T84" fmla="*/ 2147483647 w 382"/>
                  <a:gd name="T85" fmla="*/ 2147483647 h 364"/>
                  <a:gd name="T86" fmla="*/ 2147483647 w 382"/>
                  <a:gd name="T87" fmla="*/ 2147483647 h 364"/>
                  <a:gd name="T88" fmla="*/ 2147483647 w 382"/>
                  <a:gd name="T89" fmla="*/ 2147483647 h 364"/>
                  <a:gd name="T90" fmla="*/ 2147483647 w 382"/>
                  <a:gd name="T91" fmla="*/ 2147483647 h 364"/>
                  <a:gd name="T92" fmla="*/ 2147483647 w 382"/>
                  <a:gd name="T93" fmla="*/ 2147483647 h 364"/>
                  <a:gd name="T94" fmla="*/ 2147483647 w 382"/>
                  <a:gd name="T95" fmla="*/ 2147483647 h 364"/>
                  <a:gd name="T96" fmla="*/ 2147483647 w 382"/>
                  <a:gd name="T97" fmla="*/ 2147483647 h 364"/>
                  <a:gd name="T98" fmla="*/ 2147483647 w 382"/>
                  <a:gd name="T99" fmla="*/ 2147483647 h 364"/>
                  <a:gd name="T100" fmla="*/ 2147483647 w 382"/>
                  <a:gd name="T101" fmla="*/ 2147483647 h 364"/>
                  <a:gd name="T102" fmla="*/ 2147483647 w 382"/>
                  <a:gd name="T103" fmla="*/ 2147483647 h 364"/>
                  <a:gd name="T104" fmla="*/ 2147483647 w 382"/>
                  <a:gd name="T105" fmla="*/ 2147483647 h 364"/>
                  <a:gd name="T106" fmla="*/ 2147483647 w 382"/>
                  <a:gd name="T107" fmla="*/ 2147483647 h 364"/>
                  <a:gd name="T108" fmla="*/ 2147483647 w 382"/>
                  <a:gd name="T109" fmla="*/ 2147483647 h 364"/>
                  <a:gd name="T110" fmla="*/ 2147483647 w 382"/>
                  <a:gd name="T111" fmla="*/ 2147483647 h 364"/>
                  <a:gd name="T112" fmla="*/ 2147483647 w 382"/>
                  <a:gd name="T113" fmla="*/ 2147483647 h 364"/>
                  <a:gd name="T114" fmla="*/ 2147483647 w 382"/>
                  <a:gd name="T115" fmla="*/ 2147483647 h 364"/>
                  <a:gd name="T116" fmla="*/ 2147483647 w 382"/>
                  <a:gd name="T117" fmla="*/ 2147483647 h 364"/>
                  <a:gd name="T118" fmla="*/ 0 w 382"/>
                  <a:gd name="T119" fmla="*/ 2147483647 h 364"/>
                  <a:gd name="T120" fmla="*/ 2147483647 w 382"/>
                  <a:gd name="T121" fmla="*/ 2147483647 h 364"/>
                  <a:gd name="T122" fmla="*/ 2147483647 w 382"/>
                  <a:gd name="T123" fmla="*/ 2147483647 h 3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2"/>
                  <a:gd name="T187" fmla="*/ 0 h 364"/>
                  <a:gd name="T188" fmla="*/ 382 w 382"/>
                  <a:gd name="T189" fmla="*/ 364 h 3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2" h="364">
                    <a:moveTo>
                      <a:pt x="66" y="108"/>
                    </a:moveTo>
                    <a:lnTo>
                      <a:pt x="90" y="86"/>
                    </a:lnTo>
                    <a:lnTo>
                      <a:pt x="106" y="82"/>
                    </a:lnTo>
                    <a:lnTo>
                      <a:pt x="124" y="52"/>
                    </a:lnTo>
                    <a:lnTo>
                      <a:pt x="146" y="24"/>
                    </a:lnTo>
                    <a:lnTo>
                      <a:pt x="164" y="18"/>
                    </a:lnTo>
                    <a:lnTo>
                      <a:pt x="184" y="4"/>
                    </a:lnTo>
                    <a:lnTo>
                      <a:pt x="194" y="0"/>
                    </a:lnTo>
                    <a:lnTo>
                      <a:pt x="200" y="0"/>
                    </a:lnTo>
                    <a:lnTo>
                      <a:pt x="206" y="2"/>
                    </a:lnTo>
                    <a:lnTo>
                      <a:pt x="212" y="2"/>
                    </a:lnTo>
                    <a:lnTo>
                      <a:pt x="216" y="2"/>
                    </a:lnTo>
                    <a:lnTo>
                      <a:pt x="218" y="6"/>
                    </a:lnTo>
                    <a:lnTo>
                      <a:pt x="226" y="12"/>
                    </a:lnTo>
                    <a:lnTo>
                      <a:pt x="240" y="20"/>
                    </a:lnTo>
                    <a:lnTo>
                      <a:pt x="260" y="30"/>
                    </a:lnTo>
                    <a:lnTo>
                      <a:pt x="296" y="48"/>
                    </a:lnTo>
                    <a:lnTo>
                      <a:pt x="318" y="82"/>
                    </a:lnTo>
                    <a:lnTo>
                      <a:pt x="310" y="90"/>
                    </a:lnTo>
                    <a:lnTo>
                      <a:pt x="308" y="108"/>
                    </a:lnTo>
                    <a:lnTo>
                      <a:pt x="316" y="122"/>
                    </a:lnTo>
                    <a:lnTo>
                      <a:pt x="320" y="136"/>
                    </a:lnTo>
                    <a:lnTo>
                      <a:pt x="330" y="150"/>
                    </a:lnTo>
                    <a:lnTo>
                      <a:pt x="338" y="156"/>
                    </a:lnTo>
                    <a:lnTo>
                      <a:pt x="342" y="172"/>
                    </a:lnTo>
                    <a:lnTo>
                      <a:pt x="360" y="180"/>
                    </a:lnTo>
                    <a:lnTo>
                      <a:pt x="378" y="190"/>
                    </a:lnTo>
                    <a:lnTo>
                      <a:pt x="382" y="216"/>
                    </a:lnTo>
                    <a:lnTo>
                      <a:pt x="376" y="222"/>
                    </a:lnTo>
                    <a:lnTo>
                      <a:pt x="372" y="214"/>
                    </a:lnTo>
                    <a:lnTo>
                      <a:pt x="358" y="216"/>
                    </a:lnTo>
                    <a:lnTo>
                      <a:pt x="346" y="226"/>
                    </a:lnTo>
                    <a:lnTo>
                      <a:pt x="334" y="242"/>
                    </a:lnTo>
                    <a:lnTo>
                      <a:pt x="336" y="262"/>
                    </a:lnTo>
                    <a:lnTo>
                      <a:pt x="328" y="292"/>
                    </a:lnTo>
                    <a:lnTo>
                      <a:pt x="320" y="312"/>
                    </a:lnTo>
                    <a:lnTo>
                      <a:pt x="308" y="328"/>
                    </a:lnTo>
                    <a:lnTo>
                      <a:pt x="300" y="342"/>
                    </a:lnTo>
                    <a:lnTo>
                      <a:pt x="288" y="344"/>
                    </a:lnTo>
                    <a:lnTo>
                      <a:pt x="278" y="334"/>
                    </a:lnTo>
                    <a:lnTo>
                      <a:pt x="266" y="328"/>
                    </a:lnTo>
                    <a:lnTo>
                      <a:pt x="252" y="344"/>
                    </a:lnTo>
                    <a:lnTo>
                      <a:pt x="242" y="358"/>
                    </a:lnTo>
                    <a:lnTo>
                      <a:pt x="228" y="364"/>
                    </a:lnTo>
                    <a:lnTo>
                      <a:pt x="214" y="354"/>
                    </a:lnTo>
                    <a:lnTo>
                      <a:pt x="204" y="348"/>
                    </a:lnTo>
                    <a:lnTo>
                      <a:pt x="190" y="346"/>
                    </a:lnTo>
                    <a:lnTo>
                      <a:pt x="160" y="332"/>
                    </a:lnTo>
                    <a:lnTo>
                      <a:pt x="148" y="308"/>
                    </a:lnTo>
                    <a:lnTo>
                      <a:pt x="146" y="278"/>
                    </a:lnTo>
                    <a:lnTo>
                      <a:pt x="128" y="260"/>
                    </a:lnTo>
                    <a:lnTo>
                      <a:pt x="98" y="234"/>
                    </a:lnTo>
                    <a:lnTo>
                      <a:pt x="86" y="220"/>
                    </a:lnTo>
                    <a:lnTo>
                      <a:pt x="64" y="214"/>
                    </a:lnTo>
                    <a:lnTo>
                      <a:pt x="20" y="174"/>
                    </a:lnTo>
                    <a:lnTo>
                      <a:pt x="12" y="156"/>
                    </a:lnTo>
                    <a:lnTo>
                      <a:pt x="0" y="154"/>
                    </a:lnTo>
                    <a:lnTo>
                      <a:pt x="60" y="108"/>
                    </a:lnTo>
                    <a:lnTo>
                      <a:pt x="66" y="108"/>
                    </a:lnTo>
                    <a:close/>
                  </a:path>
                </a:pathLst>
              </a:custGeom>
              <a:grpFill/>
              <a:ln w="3175">
                <a:solidFill>
                  <a:schemeClr val="tx1"/>
                </a:solidFill>
                <a:round/>
                <a:headEnd/>
                <a:tailEnd/>
              </a:ln>
            </p:spPr>
            <p:txBody>
              <a:bodyPr/>
              <a:lstStyle/>
              <a:p>
                <a:endParaRPr lang="en-US"/>
              </a:p>
            </p:txBody>
          </p:sp>
          <p:sp>
            <p:nvSpPr>
              <p:cNvPr id="159" name="Freeform 41"/>
              <p:cNvSpPr>
                <a:spLocks/>
              </p:cNvSpPr>
              <p:nvPr/>
            </p:nvSpPr>
            <p:spPr bwMode="auto">
              <a:xfrm>
                <a:off x="6489701" y="2873770"/>
                <a:ext cx="368300" cy="323661"/>
              </a:xfrm>
              <a:custGeom>
                <a:avLst/>
                <a:gdLst>
                  <a:gd name="T0" fmla="*/ 2147483647 w 232"/>
                  <a:gd name="T1" fmla="*/ 2147483647 h 204"/>
                  <a:gd name="T2" fmla="*/ 2147483647 w 232"/>
                  <a:gd name="T3" fmla="*/ 0 h 204"/>
                  <a:gd name="T4" fmla="*/ 2147483647 w 232"/>
                  <a:gd name="T5" fmla="*/ 2147483647 h 204"/>
                  <a:gd name="T6" fmla="*/ 2147483647 w 232"/>
                  <a:gd name="T7" fmla="*/ 2147483647 h 204"/>
                  <a:gd name="T8" fmla="*/ 2147483647 w 232"/>
                  <a:gd name="T9" fmla="*/ 2147483647 h 204"/>
                  <a:gd name="T10" fmla="*/ 2147483647 w 232"/>
                  <a:gd name="T11" fmla="*/ 2147483647 h 204"/>
                  <a:gd name="T12" fmla="*/ 2147483647 w 232"/>
                  <a:gd name="T13" fmla="*/ 2147483647 h 204"/>
                  <a:gd name="T14" fmla="*/ 2147483647 w 232"/>
                  <a:gd name="T15" fmla="*/ 2147483647 h 204"/>
                  <a:gd name="T16" fmla="*/ 2147483647 w 232"/>
                  <a:gd name="T17" fmla="*/ 2147483647 h 204"/>
                  <a:gd name="T18" fmla="*/ 2147483647 w 232"/>
                  <a:gd name="T19" fmla="*/ 2147483647 h 204"/>
                  <a:gd name="T20" fmla="*/ 2147483647 w 232"/>
                  <a:gd name="T21" fmla="*/ 2147483647 h 204"/>
                  <a:gd name="T22" fmla="*/ 2147483647 w 232"/>
                  <a:gd name="T23" fmla="*/ 2147483647 h 204"/>
                  <a:gd name="T24" fmla="*/ 2147483647 w 232"/>
                  <a:gd name="T25" fmla="*/ 2147483647 h 204"/>
                  <a:gd name="T26" fmla="*/ 2147483647 w 232"/>
                  <a:gd name="T27" fmla="*/ 2147483647 h 204"/>
                  <a:gd name="T28" fmla="*/ 2147483647 w 232"/>
                  <a:gd name="T29" fmla="*/ 2147483647 h 204"/>
                  <a:gd name="T30" fmla="*/ 2147483647 w 232"/>
                  <a:gd name="T31" fmla="*/ 2147483647 h 204"/>
                  <a:gd name="T32" fmla="*/ 2147483647 w 232"/>
                  <a:gd name="T33" fmla="*/ 2147483647 h 204"/>
                  <a:gd name="T34" fmla="*/ 2147483647 w 232"/>
                  <a:gd name="T35" fmla="*/ 2147483647 h 204"/>
                  <a:gd name="T36" fmla="*/ 2147483647 w 232"/>
                  <a:gd name="T37" fmla="*/ 2147483647 h 204"/>
                  <a:gd name="T38" fmla="*/ 0 w 232"/>
                  <a:gd name="T39" fmla="*/ 2147483647 h 204"/>
                  <a:gd name="T40" fmla="*/ 2147483647 w 232"/>
                  <a:gd name="T41" fmla="*/ 2147483647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2"/>
                  <a:gd name="T64" fmla="*/ 0 h 204"/>
                  <a:gd name="T65" fmla="*/ 232 w 232"/>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2" h="204">
                    <a:moveTo>
                      <a:pt x="6" y="64"/>
                    </a:moveTo>
                    <a:lnTo>
                      <a:pt x="86" y="0"/>
                    </a:lnTo>
                    <a:lnTo>
                      <a:pt x="98" y="2"/>
                    </a:lnTo>
                    <a:lnTo>
                      <a:pt x="104" y="16"/>
                    </a:lnTo>
                    <a:lnTo>
                      <a:pt x="130" y="46"/>
                    </a:lnTo>
                    <a:lnTo>
                      <a:pt x="150" y="60"/>
                    </a:lnTo>
                    <a:lnTo>
                      <a:pt x="172" y="66"/>
                    </a:lnTo>
                    <a:lnTo>
                      <a:pt x="184" y="80"/>
                    </a:lnTo>
                    <a:lnTo>
                      <a:pt x="214" y="106"/>
                    </a:lnTo>
                    <a:lnTo>
                      <a:pt x="232" y="124"/>
                    </a:lnTo>
                    <a:lnTo>
                      <a:pt x="226" y="136"/>
                    </a:lnTo>
                    <a:lnTo>
                      <a:pt x="198" y="160"/>
                    </a:lnTo>
                    <a:lnTo>
                      <a:pt x="158" y="192"/>
                    </a:lnTo>
                    <a:lnTo>
                      <a:pt x="124" y="204"/>
                    </a:lnTo>
                    <a:lnTo>
                      <a:pt x="98" y="198"/>
                    </a:lnTo>
                    <a:lnTo>
                      <a:pt x="88" y="190"/>
                    </a:lnTo>
                    <a:lnTo>
                      <a:pt x="48" y="188"/>
                    </a:lnTo>
                    <a:lnTo>
                      <a:pt x="14" y="202"/>
                    </a:lnTo>
                    <a:lnTo>
                      <a:pt x="14" y="166"/>
                    </a:lnTo>
                    <a:lnTo>
                      <a:pt x="0" y="160"/>
                    </a:lnTo>
                    <a:lnTo>
                      <a:pt x="6" y="64"/>
                    </a:lnTo>
                    <a:close/>
                  </a:path>
                </a:pathLst>
              </a:custGeom>
              <a:grpFill/>
              <a:ln w="3175">
                <a:solidFill>
                  <a:schemeClr val="tx1"/>
                </a:solidFill>
                <a:round/>
                <a:headEnd/>
                <a:tailEnd/>
              </a:ln>
            </p:spPr>
            <p:txBody>
              <a:bodyPr/>
              <a:lstStyle/>
              <a:p>
                <a:endParaRPr lang="en-US"/>
              </a:p>
            </p:txBody>
          </p:sp>
          <p:sp>
            <p:nvSpPr>
              <p:cNvPr id="160" name="Freeform 42"/>
              <p:cNvSpPr>
                <a:spLocks/>
              </p:cNvSpPr>
              <p:nvPr/>
            </p:nvSpPr>
            <p:spPr bwMode="auto">
              <a:xfrm>
                <a:off x="6073776" y="2918193"/>
                <a:ext cx="438150" cy="491838"/>
              </a:xfrm>
              <a:custGeom>
                <a:avLst/>
                <a:gdLst>
                  <a:gd name="T0" fmla="*/ 2147483647 w 276"/>
                  <a:gd name="T1" fmla="*/ 2147483647 h 310"/>
                  <a:gd name="T2" fmla="*/ 2147483647 w 276"/>
                  <a:gd name="T3" fmla="*/ 2147483647 h 310"/>
                  <a:gd name="T4" fmla="*/ 2147483647 w 276"/>
                  <a:gd name="T5" fmla="*/ 2147483647 h 310"/>
                  <a:gd name="T6" fmla="*/ 2147483647 w 276"/>
                  <a:gd name="T7" fmla="*/ 2147483647 h 310"/>
                  <a:gd name="T8" fmla="*/ 2147483647 w 276"/>
                  <a:gd name="T9" fmla="*/ 2147483647 h 310"/>
                  <a:gd name="T10" fmla="*/ 2147483647 w 276"/>
                  <a:gd name="T11" fmla="*/ 2147483647 h 310"/>
                  <a:gd name="T12" fmla="*/ 2147483647 w 276"/>
                  <a:gd name="T13" fmla="*/ 2147483647 h 310"/>
                  <a:gd name="T14" fmla="*/ 2147483647 w 276"/>
                  <a:gd name="T15" fmla="*/ 2147483647 h 310"/>
                  <a:gd name="T16" fmla="*/ 2147483647 w 276"/>
                  <a:gd name="T17" fmla="*/ 2147483647 h 310"/>
                  <a:gd name="T18" fmla="*/ 2147483647 w 276"/>
                  <a:gd name="T19" fmla="*/ 2147483647 h 310"/>
                  <a:gd name="T20" fmla="*/ 2147483647 w 276"/>
                  <a:gd name="T21" fmla="*/ 0 h 310"/>
                  <a:gd name="T22" fmla="*/ 2147483647 w 276"/>
                  <a:gd name="T23" fmla="*/ 2147483647 h 310"/>
                  <a:gd name="T24" fmla="*/ 2147483647 w 276"/>
                  <a:gd name="T25" fmla="*/ 2147483647 h 310"/>
                  <a:gd name="T26" fmla="*/ 2147483647 w 276"/>
                  <a:gd name="T27" fmla="*/ 2147483647 h 310"/>
                  <a:gd name="T28" fmla="*/ 2147483647 w 276"/>
                  <a:gd name="T29" fmla="*/ 2147483647 h 310"/>
                  <a:gd name="T30" fmla="*/ 2147483647 w 276"/>
                  <a:gd name="T31" fmla="*/ 2147483647 h 310"/>
                  <a:gd name="T32" fmla="*/ 2147483647 w 276"/>
                  <a:gd name="T33" fmla="*/ 2147483647 h 310"/>
                  <a:gd name="T34" fmla="*/ 2147483647 w 276"/>
                  <a:gd name="T35" fmla="*/ 2147483647 h 310"/>
                  <a:gd name="T36" fmla="*/ 2147483647 w 276"/>
                  <a:gd name="T37" fmla="*/ 2147483647 h 310"/>
                  <a:gd name="T38" fmla="*/ 2147483647 w 276"/>
                  <a:gd name="T39" fmla="*/ 2147483647 h 310"/>
                  <a:gd name="T40" fmla="*/ 2147483647 w 276"/>
                  <a:gd name="T41" fmla="*/ 2147483647 h 310"/>
                  <a:gd name="T42" fmla="*/ 2147483647 w 276"/>
                  <a:gd name="T43" fmla="*/ 2147483647 h 310"/>
                  <a:gd name="T44" fmla="*/ 2147483647 w 276"/>
                  <a:gd name="T45" fmla="*/ 2147483647 h 310"/>
                  <a:gd name="T46" fmla="*/ 2147483647 w 276"/>
                  <a:gd name="T47" fmla="*/ 2147483647 h 310"/>
                  <a:gd name="T48" fmla="*/ 2147483647 w 276"/>
                  <a:gd name="T49" fmla="*/ 2147483647 h 310"/>
                  <a:gd name="T50" fmla="*/ 2147483647 w 276"/>
                  <a:gd name="T51" fmla="*/ 2147483647 h 310"/>
                  <a:gd name="T52" fmla="*/ 2147483647 w 276"/>
                  <a:gd name="T53" fmla="*/ 2147483647 h 310"/>
                  <a:gd name="T54" fmla="*/ 2147483647 w 276"/>
                  <a:gd name="T55" fmla="*/ 2147483647 h 310"/>
                  <a:gd name="T56" fmla="*/ 2147483647 w 276"/>
                  <a:gd name="T57" fmla="*/ 2147483647 h 310"/>
                  <a:gd name="T58" fmla="*/ 2147483647 w 276"/>
                  <a:gd name="T59" fmla="*/ 2147483647 h 310"/>
                  <a:gd name="T60" fmla="*/ 2147483647 w 276"/>
                  <a:gd name="T61" fmla="*/ 2147483647 h 310"/>
                  <a:gd name="T62" fmla="*/ 2147483647 w 276"/>
                  <a:gd name="T63" fmla="*/ 2147483647 h 310"/>
                  <a:gd name="T64" fmla="*/ 2147483647 w 276"/>
                  <a:gd name="T65" fmla="*/ 2147483647 h 310"/>
                  <a:gd name="T66" fmla="*/ 2147483647 w 276"/>
                  <a:gd name="T67" fmla="*/ 2147483647 h 310"/>
                  <a:gd name="T68" fmla="*/ 2147483647 w 276"/>
                  <a:gd name="T69" fmla="*/ 2147483647 h 310"/>
                  <a:gd name="T70" fmla="*/ 2147483647 w 276"/>
                  <a:gd name="T71" fmla="*/ 2147483647 h 310"/>
                  <a:gd name="T72" fmla="*/ 2147483647 w 276"/>
                  <a:gd name="T73" fmla="*/ 2147483647 h 310"/>
                  <a:gd name="T74" fmla="*/ 2147483647 w 276"/>
                  <a:gd name="T75" fmla="*/ 2147483647 h 310"/>
                  <a:gd name="T76" fmla="*/ 2147483647 w 276"/>
                  <a:gd name="T77" fmla="*/ 2147483647 h 310"/>
                  <a:gd name="T78" fmla="*/ 2147483647 w 276"/>
                  <a:gd name="T79" fmla="*/ 2147483647 h 310"/>
                  <a:gd name="T80" fmla="*/ 2147483647 w 276"/>
                  <a:gd name="T81" fmla="*/ 2147483647 h 310"/>
                  <a:gd name="T82" fmla="*/ 2147483647 w 276"/>
                  <a:gd name="T83" fmla="*/ 2147483647 h 310"/>
                  <a:gd name="T84" fmla="*/ 0 w 276"/>
                  <a:gd name="T85" fmla="*/ 2147483647 h 310"/>
                  <a:gd name="T86" fmla="*/ 2147483647 w 276"/>
                  <a:gd name="T87" fmla="*/ 2147483647 h 310"/>
                  <a:gd name="T88" fmla="*/ 2147483647 w 276"/>
                  <a:gd name="T89" fmla="*/ 2147483647 h 310"/>
                  <a:gd name="T90" fmla="*/ 2147483647 w 276"/>
                  <a:gd name="T91" fmla="*/ 2147483647 h 310"/>
                  <a:gd name="T92" fmla="*/ 2147483647 w 276"/>
                  <a:gd name="T93" fmla="*/ 2147483647 h 310"/>
                  <a:gd name="T94" fmla="*/ 2147483647 w 276"/>
                  <a:gd name="T95" fmla="*/ 2147483647 h 310"/>
                  <a:gd name="T96" fmla="*/ 2147483647 w 276"/>
                  <a:gd name="T97" fmla="*/ 2147483647 h 310"/>
                  <a:gd name="T98" fmla="*/ 2147483647 w 276"/>
                  <a:gd name="T99" fmla="*/ 2147483647 h 310"/>
                  <a:gd name="T100" fmla="*/ 2147483647 w 276"/>
                  <a:gd name="T101" fmla="*/ 2147483647 h 310"/>
                  <a:gd name="T102" fmla="*/ 2147483647 w 276"/>
                  <a:gd name="T103" fmla="*/ 2147483647 h 310"/>
                  <a:gd name="T104" fmla="*/ 2147483647 w 276"/>
                  <a:gd name="T105" fmla="*/ 2147483647 h 310"/>
                  <a:gd name="T106" fmla="*/ 2147483647 w 276"/>
                  <a:gd name="T107" fmla="*/ 2147483647 h 310"/>
                  <a:gd name="T108" fmla="*/ 2147483647 w 276"/>
                  <a:gd name="T109" fmla="*/ 2147483647 h 310"/>
                  <a:gd name="T110" fmla="*/ 2147483647 w 276"/>
                  <a:gd name="T111" fmla="*/ 2147483647 h 310"/>
                  <a:gd name="T112" fmla="*/ 2147483647 w 276"/>
                  <a:gd name="T113" fmla="*/ 2147483647 h 310"/>
                  <a:gd name="T114" fmla="*/ 2147483647 w 276"/>
                  <a:gd name="T115" fmla="*/ 2147483647 h 310"/>
                  <a:gd name="T116" fmla="*/ 2147483647 w 276"/>
                  <a:gd name="T117" fmla="*/ 2147483647 h 310"/>
                  <a:gd name="T118" fmla="*/ 2147483647 w 276"/>
                  <a:gd name="T119" fmla="*/ 2147483647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6"/>
                  <a:gd name="T181" fmla="*/ 0 h 310"/>
                  <a:gd name="T182" fmla="*/ 276 w 276"/>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6" h="310">
                    <a:moveTo>
                      <a:pt x="82" y="126"/>
                    </a:moveTo>
                    <a:lnTo>
                      <a:pt x="96" y="84"/>
                    </a:lnTo>
                    <a:lnTo>
                      <a:pt x="106" y="56"/>
                    </a:lnTo>
                    <a:lnTo>
                      <a:pt x="118" y="26"/>
                    </a:lnTo>
                    <a:lnTo>
                      <a:pt x="118" y="16"/>
                    </a:lnTo>
                    <a:lnTo>
                      <a:pt x="120" y="8"/>
                    </a:lnTo>
                    <a:lnTo>
                      <a:pt x="124" y="2"/>
                    </a:lnTo>
                    <a:lnTo>
                      <a:pt x="128" y="2"/>
                    </a:lnTo>
                    <a:lnTo>
                      <a:pt x="134" y="0"/>
                    </a:lnTo>
                    <a:lnTo>
                      <a:pt x="140" y="2"/>
                    </a:lnTo>
                    <a:lnTo>
                      <a:pt x="146" y="6"/>
                    </a:lnTo>
                    <a:lnTo>
                      <a:pt x="152" y="8"/>
                    </a:lnTo>
                    <a:lnTo>
                      <a:pt x="158" y="10"/>
                    </a:lnTo>
                    <a:lnTo>
                      <a:pt x="164" y="10"/>
                    </a:lnTo>
                    <a:lnTo>
                      <a:pt x="174" y="10"/>
                    </a:lnTo>
                    <a:lnTo>
                      <a:pt x="186" y="14"/>
                    </a:lnTo>
                    <a:lnTo>
                      <a:pt x="262" y="14"/>
                    </a:lnTo>
                    <a:lnTo>
                      <a:pt x="268" y="36"/>
                    </a:lnTo>
                    <a:lnTo>
                      <a:pt x="268" y="70"/>
                    </a:lnTo>
                    <a:lnTo>
                      <a:pt x="264" y="118"/>
                    </a:lnTo>
                    <a:lnTo>
                      <a:pt x="262" y="132"/>
                    </a:lnTo>
                    <a:lnTo>
                      <a:pt x="276" y="138"/>
                    </a:lnTo>
                    <a:lnTo>
                      <a:pt x="276" y="174"/>
                    </a:lnTo>
                    <a:lnTo>
                      <a:pt x="264" y="178"/>
                    </a:lnTo>
                    <a:lnTo>
                      <a:pt x="266" y="284"/>
                    </a:lnTo>
                    <a:lnTo>
                      <a:pt x="258" y="284"/>
                    </a:lnTo>
                    <a:lnTo>
                      <a:pt x="240" y="296"/>
                    </a:lnTo>
                    <a:lnTo>
                      <a:pt x="218" y="310"/>
                    </a:lnTo>
                    <a:lnTo>
                      <a:pt x="200" y="310"/>
                    </a:lnTo>
                    <a:lnTo>
                      <a:pt x="182" y="298"/>
                    </a:lnTo>
                    <a:lnTo>
                      <a:pt x="162" y="290"/>
                    </a:lnTo>
                    <a:lnTo>
                      <a:pt x="142" y="294"/>
                    </a:lnTo>
                    <a:lnTo>
                      <a:pt x="112" y="308"/>
                    </a:lnTo>
                    <a:lnTo>
                      <a:pt x="90" y="298"/>
                    </a:lnTo>
                    <a:lnTo>
                      <a:pt x="74" y="288"/>
                    </a:lnTo>
                    <a:lnTo>
                      <a:pt x="36" y="274"/>
                    </a:lnTo>
                    <a:lnTo>
                      <a:pt x="18" y="258"/>
                    </a:lnTo>
                    <a:lnTo>
                      <a:pt x="10" y="248"/>
                    </a:lnTo>
                    <a:lnTo>
                      <a:pt x="0" y="224"/>
                    </a:lnTo>
                    <a:lnTo>
                      <a:pt x="22" y="206"/>
                    </a:lnTo>
                    <a:lnTo>
                      <a:pt x="36" y="204"/>
                    </a:lnTo>
                    <a:lnTo>
                      <a:pt x="40" y="204"/>
                    </a:lnTo>
                    <a:lnTo>
                      <a:pt x="44" y="206"/>
                    </a:lnTo>
                    <a:lnTo>
                      <a:pt x="48" y="212"/>
                    </a:lnTo>
                    <a:lnTo>
                      <a:pt x="52" y="212"/>
                    </a:lnTo>
                    <a:lnTo>
                      <a:pt x="56" y="210"/>
                    </a:lnTo>
                    <a:lnTo>
                      <a:pt x="56" y="208"/>
                    </a:lnTo>
                    <a:lnTo>
                      <a:pt x="64" y="196"/>
                    </a:lnTo>
                    <a:lnTo>
                      <a:pt x="78" y="190"/>
                    </a:lnTo>
                    <a:lnTo>
                      <a:pt x="90" y="190"/>
                    </a:lnTo>
                    <a:lnTo>
                      <a:pt x="82" y="178"/>
                    </a:lnTo>
                    <a:lnTo>
                      <a:pt x="74" y="158"/>
                    </a:lnTo>
                    <a:lnTo>
                      <a:pt x="74" y="140"/>
                    </a:lnTo>
                    <a:lnTo>
                      <a:pt x="82" y="126"/>
                    </a:lnTo>
                    <a:close/>
                  </a:path>
                </a:pathLst>
              </a:custGeom>
              <a:grpFill/>
              <a:ln w="3175">
                <a:solidFill>
                  <a:schemeClr val="tx1"/>
                </a:solidFill>
                <a:round/>
                <a:headEnd/>
                <a:tailEnd/>
              </a:ln>
            </p:spPr>
            <p:txBody>
              <a:bodyPr/>
              <a:lstStyle/>
              <a:p>
                <a:endParaRPr lang="en-US"/>
              </a:p>
            </p:txBody>
          </p:sp>
          <p:sp>
            <p:nvSpPr>
              <p:cNvPr id="161" name="Freeform 44"/>
              <p:cNvSpPr>
                <a:spLocks/>
              </p:cNvSpPr>
              <p:nvPr/>
            </p:nvSpPr>
            <p:spPr bwMode="auto">
              <a:xfrm>
                <a:off x="6480176" y="2270872"/>
                <a:ext cx="479425" cy="574340"/>
              </a:xfrm>
              <a:custGeom>
                <a:avLst/>
                <a:gdLst>
                  <a:gd name="T0" fmla="*/ 2147483647 w 302"/>
                  <a:gd name="T1" fmla="*/ 2147483647 h 362"/>
                  <a:gd name="T2" fmla="*/ 2147483647 w 302"/>
                  <a:gd name="T3" fmla="*/ 2147483647 h 362"/>
                  <a:gd name="T4" fmla="*/ 2147483647 w 302"/>
                  <a:gd name="T5" fmla="*/ 2147483647 h 362"/>
                  <a:gd name="T6" fmla="*/ 2147483647 w 302"/>
                  <a:gd name="T7" fmla="*/ 0 h 362"/>
                  <a:gd name="T8" fmla="*/ 2147483647 w 302"/>
                  <a:gd name="T9" fmla="*/ 2147483647 h 362"/>
                  <a:gd name="T10" fmla="*/ 2147483647 w 302"/>
                  <a:gd name="T11" fmla="*/ 2147483647 h 362"/>
                  <a:gd name="T12" fmla="*/ 2147483647 w 302"/>
                  <a:gd name="T13" fmla="*/ 2147483647 h 362"/>
                  <a:gd name="T14" fmla="*/ 2147483647 w 302"/>
                  <a:gd name="T15" fmla="*/ 2147483647 h 362"/>
                  <a:gd name="T16" fmla="*/ 2147483647 w 302"/>
                  <a:gd name="T17" fmla="*/ 2147483647 h 362"/>
                  <a:gd name="T18" fmla="*/ 2147483647 w 302"/>
                  <a:gd name="T19" fmla="*/ 2147483647 h 362"/>
                  <a:gd name="T20" fmla="*/ 0 w 302"/>
                  <a:gd name="T21" fmla="*/ 2147483647 h 362"/>
                  <a:gd name="T22" fmla="*/ 0 w 302"/>
                  <a:gd name="T23" fmla="*/ 2147483647 h 362"/>
                  <a:gd name="T24" fmla="*/ 2147483647 w 302"/>
                  <a:gd name="T25" fmla="*/ 2147483647 h 362"/>
                  <a:gd name="T26" fmla="*/ 2147483647 w 302"/>
                  <a:gd name="T27" fmla="*/ 2147483647 h 362"/>
                  <a:gd name="T28" fmla="*/ 2147483647 w 302"/>
                  <a:gd name="T29" fmla="*/ 2147483647 h 362"/>
                  <a:gd name="T30" fmla="*/ 2147483647 w 302"/>
                  <a:gd name="T31" fmla="*/ 2147483647 h 362"/>
                  <a:gd name="T32" fmla="*/ 2147483647 w 302"/>
                  <a:gd name="T33" fmla="*/ 2147483647 h 362"/>
                  <a:gd name="T34" fmla="*/ 2147483647 w 302"/>
                  <a:gd name="T35" fmla="*/ 2147483647 h 362"/>
                  <a:gd name="T36" fmla="*/ 2147483647 w 302"/>
                  <a:gd name="T37" fmla="*/ 2147483647 h 362"/>
                  <a:gd name="T38" fmla="*/ 2147483647 w 302"/>
                  <a:gd name="T39" fmla="*/ 2147483647 h 362"/>
                  <a:gd name="T40" fmla="*/ 2147483647 w 302"/>
                  <a:gd name="T41" fmla="*/ 2147483647 h 362"/>
                  <a:gd name="T42" fmla="*/ 2147483647 w 302"/>
                  <a:gd name="T43" fmla="*/ 2147483647 h 362"/>
                  <a:gd name="T44" fmla="*/ 2147483647 w 302"/>
                  <a:gd name="T45" fmla="*/ 2147483647 h 362"/>
                  <a:gd name="T46" fmla="*/ 2147483647 w 302"/>
                  <a:gd name="T47" fmla="*/ 2147483647 h 362"/>
                  <a:gd name="T48" fmla="*/ 2147483647 w 302"/>
                  <a:gd name="T49" fmla="*/ 2147483647 h 362"/>
                  <a:gd name="T50" fmla="*/ 2147483647 w 302"/>
                  <a:gd name="T51" fmla="*/ 2147483647 h 362"/>
                  <a:gd name="T52" fmla="*/ 2147483647 w 302"/>
                  <a:gd name="T53" fmla="*/ 2147483647 h 362"/>
                  <a:gd name="T54" fmla="*/ 2147483647 w 302"/>
                  <a:gd name="T55" fmla="*/ 2147483647 h 362"/>
                  <a:gd name="T56" fmla="*/ 2147483647 w 302"/>
                  <a:gd name="T57" fmla="*/ 2147483647 h 362"/>
                  <a:gd name="T58" fmla="*/ 2147483647 w 302"/>
                  <a:gd name="T59" fmla="*/ 2147483647 h 362"/>
                  <a:gd name="T60" fmla="*/ 2147483647 w 302"/>
                  <a:gd name="T61" fmla="*/ 2147483647 h 362"/>
                  <a:gd name="T62" fmla="*/ 2147483647 w 302"/>
                  <a:gd name="T63" fmla="*/ 2147483647 h 362"/>
                  <a:gd name="T64" fmla="*/ 2147483647 w 302"/>
                  <a:gd name="T65" fmla="*/ 2147483647 h 362"/>
                  <a:gd name="T66" fmla="*/ 2147483647 w 302"/>
                  <a:gd name="T67" fmla="*/ 2147483647 h 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62"/>
                  <a:gd name="T104" fmla="*/ 302 w 302"/>
                  <a:gd name="T105" fmla="*/ 362 h 3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62">
                    <a:moveTo>
                      <a:pt x="152" y="34"/>
                    </a:moveTo>
                    <a:lnTo>
                      <a:pt x="144" y="24"/>
                    </a:lnTo>
                    <a:lnTo>
                      <a:pt x="124" y="14"/>
                    </a:lnTo>
                    <a:lnTo>
                      <a:pt x="104" y="14"/>
                    </a:lnTo>
                    <a:lnTo>
                      <a:pt x="100" y="8"/>
                    </a:lnTo>
                    <a:lnTo>
                      <a:pt x="96" y="2"/>
                    </a:lnTo>
                    <a:lnTo>
                      <a:pt x="94" y="0"/>
                    </a:lnTo>
                    <a:lnTo>
                      <a:pt x="74" y="6"/>
                    </a:lnTo>
                    <a:lnTo>
                      <a:pt x="70" y="24"/>
                    </a:lnTo>
                    <a:lnTo>
                      <a:pt x="66" y="46"/>
                    </a:lnTo>
                    <a:lnTo>
                      <a:pt x="54" y="64"/>
                    </a:lnTo>
                    <a:lnTo>
                      <a:pt x="48" y="80"/>
                    </a:lnTo>
                    <a:lnTo>
                      <a:pt x="42" y="94"/>
                    </a:lnTo>
                    <a:lnTo>
                      <a:pt x="32" y="110"/>
                    </a:lnTo>
                    <a:lnTo>
                      <a:pt x="26" y="122"/>
                    </a:lnTo>
                    <a:lnTo>
                      <a:pt x="20" y="156"/>
                    </a:lnTo>
                    <a:lnTo>
                      <a:pt x="12" y="186"/>
                    </a:lnTo>
                    <a:lnTo>
                      <a:pt x="0" y="200"/>
                    </a:lnTo>
                    <a:lnTo>
                      <a:pt x="0" y="220"/>
                    </a:lnTo>
                    <a:lnTo>
                      <a:pt x="0" y="218"/>
                    </a:lnTo>
                    <a:lnTo>
                      <a:pt x="2" y="220"/>
                    </a:lnTo>
                    <a:lnTo>
                      <a:pt x="4" y="222"/>
                    </a:lnTo>
                    <a:lnTo>
                      <a:pt x="12" y="226"/>
                    </a:lnTo>
                    <a:lnTo>
                      <a:pt x="26" y="234"/>
                    </a:lnTo>
                    <a:lnTo>
                      <a:pt x="48" y="242"/>
                    </a:lnTo>
                    <a:lnTo>
                      <a:pt x="60" y="304"/>
                    </a:lnTo>
                    <a:lnTo>
                      <a:pt x="96" y="344"/>
                    </a:lnTo>
                    <a:lnTo>
                      <a:pt x="116" y="362"/>
                    </a:lnTo>
                    <a:lnTo>
                      <a:pt x="142" y="342"/>
                    </a:lnTo>
                    <a:lnTo>
                      <a:pt x="162" y="330"/>
                    </a:lnTo>
                    <a:lnTo>
                      <a:pt x="186" y="312"/>
                    </a:lnTo>
                    <a:lnTo>
                      <a:pt x="198" y="308"/>
                    </a:lnTo>
                    <a:lnTo>
                      <a:pt x="212" y="282"/>
                    </a:lnTo>
                    <a:lnTo>
                      <a:pt x="234" y="256"/>
                    </a:lnTo>
                    <a:lnTo>
                      <a:pt x="246" y="244"/>
                    </a:lnTo>
                    <a:lnTo>
                      <a:pt x="256" y="244"/>
                    </a:lnTo>
                    <a:lnTo>
                      <a:pt x="270" y="230"/>
                    </a:lnTo>
                    <a:lnTo>
                      <a:pt x="288" y="226"/>
                    </a:lnTo>
                    <a:lnTo>
                      <a:pt x="298" y="228"/>
                    </a:lnTo>
                    <a:lnTo>
                      <a:pt x="302" y="188"/>
                    </a:lnTo>
                    <a:lnTo>
                      <a:pt x="276" y="160"/>
                    </a:lnTo>
                    <a:lnTo>
                      <a:pt x="274" y="150"/>
                    </a:lnTo>
                    <a:lnTo>
                      <a:pt x="266" y="108"/>
                    </a:lnTo>
                    <a:lnTo>
                      <a:pt x="252" y="110"/>
                    </a:lnTo>
                    <a:lnTo>
                      <a:pt x="234" y="104"/>
                    </a:lnTo>
                    <a:lnTo>
                      <a:pt x="226" y="94"/>
                    </a:lnTo>
                    <a:lnTo>
                      <a:pt x="224" y="92"/>
                    </a:lnTo>
                    <a:lnTo>
                      <a:pt x="214" y="92"/>
                    </a:lnTo>
                    <a:lnTo>
                      <a:pt x="194" y="92"/>
                    </a:lnTo>
                    <a:lnTo>
                      <a:pt x="188" y="82"/>
                    </a:lnTo>
                    <a:lnTo>
                      <a:pt x="182" y="78"/>
                    </a:lnTo>
                    <a:lnTo>
                      <a:pt x="178" y="76"/>
                    </a:lnTo>
                    <a:lnTo>
                      <a:pt x="176" y="70"/>
                    </a:lnTo>
                    <a:lnTo>
                      <a:pt x="178" y="62"/>
                    </a:lnTo>
                    <a:lnTo>
                      <a:pt x="180" y="58"/>
                    </a:lnTo>
                    <a:lnTo>
                      <a:pt x="180" y="48"/>
                    </a:lnTo>
                    <a:lnTo>
                      <a:pt x="158" y="42"/>
                    </a:lnTo>
                    <a:lnTo>
                      <a:pt x="152" y="34"/>
                    </a:lnTo>
                    <a:close/>
                  </a:path>
                </a:pathLst>
              </a:custGeom>
              <a:grpFill/>
              <a:ln w="3175">
                <a:solidFill>
                  <a:schemeClr val="tx1"/>
                </a:solidFill>
                <a:round/>
                <a:headEnd/>
                <a:tailEnd/>
              </a:ln>
            </p:spPr>
            <p:txBody>
              <a:bodyPr/>
              <a:lstStyle/>
              <a:p>
                <a:endParaRPr lang="en-US"/>
              </a:p>
            </p:txBody>
          </p:sp>
          <p:sp>
            <p:nvSpPr>
              <p:cNvPr id="162" name="Freeform 45"/>
              <p:cNvSpPr>
                <a:spLocks/>
              </p:cNvSpPr>
              <p:nvPr/>
            </p:nvSpPr>
            <p:spPr bwMode="auto">
              <a:xfrm>
                <a:off x="6902451" y="2378759"/>
                <a:ext cx="603250" cy="418855"/>
              </a:xfrm>
              <a:custGeom>
                <a:avLst/>
                <a:gdLst>
                  <a:gd name="T0" fmla="*/ 2147483647 w 380"/>
                  <a:gd name="T1" fmla="*/ 2147483647 h 264"/>
                  <a:gd name="T2" fmla="*/ 2147483647 w 380"/>
                  <a:gd name="T3" fmla="*/ 2147483647 h 264"/>
                  <a:gd name="T4" fmla="*/ 2147483647 w 380"/>
                  <a:gd name="T5" fmla="*/ 2147483647 h 264"/>
                  <a:gd name="T6" fmla="*/ 2147483647 w 380"/>
                  <a:gd name="T7" fmla="*/ 2147483647 h 264"/>
                  <a:gd name="T8" fmla="*/ 2147483647 w 380"/>
                  <a:gd name="T9" fmla="*/ 2147483647 h 264"/>
                  <a:gd name="T10" fmla="*/ 2147483647 w 380"/>
                  <a:gd name="T11" fmla="*/ 2147483647 h 264"/>
                  <a:gd name="T12" fmla="*/ 2147483647 w 380"/>
                  <a:gd name="T13" fmla="*/ 2147483647 h 264"/>
                  <a:gd name="T14" fmla="*/ 2147483647 w 380"/>
                  <a:gd name="T15" fmla="*/ 2147483647 h 264"/>
                  <a:gd name="T16" fmla="*/ 2147483647 w 380"/>
                  <a:gd name="T17" fmla="*/ 2147483647 h 264"/>
                  <a:gd name="T18" fmla="*/ 2147483647 w 380"/>
                  <a:gd name="T19" fmla="*/ 2147483647 h 264"/>
                  <a:gd name="T20" fmla="*/ 2147483647 w 380"/>
                  <a:gd name="T21" fmla="*/ 2147483647 h 264"/>
                  <a:gd name="T22" fmla="*/ 2147483647 w 380"/>
                  <a:gd name="T23" fmla="*/ 2147483647 h 264"/>
                  <a:gd name="T24" fmla="*/ 2147483647 w 380"/>
                  <a:gd name="T25" fmla="*/ 2147483647 h 264"/>
                  <a:gd name="T26" fmla="*/ 2147483647 w 380"/>
                  <a:gd name="T27" fmla="*/ 2147483647 h 264"/>
                  <a:gd name="T28" fmla="*/ 2147483647 w 380"/>
                  <a:gd name="T29" fmla="*/ 2147483647 h 264"/>
                  <a:gd name="T30" fmla="*/ 2147483647 w 380"/>
                  <a:gd name="T31" fmla="*/ 2147483647 h 264"/>
                  <a:gd name="T32" fmla="*/ 2147483647 w 380"/>
                  <a:gd name="T33" fmla="*/ 2147483647 h 264"/>
                  <a:gd name="T34" fmla="*/ 2147483647 w 380"/>
                  <a:gd name="T35" fmla="*/ 2147483647 h 264"/>
                  <a:gd name="T36" fmla="*/ 2147483647 w 380"/>
                  <a:gd name="T37" fmla="*/ 2147483647 h 264"/>
                  <a:gd name="T38" fmla="*/ 2147483647 w 380"/>
                  <a:gd name="T39" fmla="*/ 2147483647 h 264"/>
                  <a:gd name="T40" fmla="*/ 2147483647 w 380"/>
                  <a:gd name="T41" fmla="*/ 2147483647 h 264"/>
                  <a:gd name="T42" fmla="*/ 2147483647 w 380"/>
                  <a:gd name="T43" fmla="*/ 2147483647 h 264"/>
                  <a:gd name="T44" fmla="*/ 2147483647 w 380"/>
                  <a:gd name="T45" fmla="*/ 2147483647 h 264"/>
                  <a:gd name="T46" fmla="*/ 2147483647 w 380"/>
                  <a:gd name="T47" fmla="*/ 2147483647 h 264"/>
                  <a:gd name="T48" fmla="*/ 2147483647 w 380"/>
                  <a:gd name="T49" fmla="*/ 2147483647 h 264"/>
                  <a:gd name="T50" fmla="*/ 2147483647 w 380"/>
                  <a:gd name="T51" fmla="*/ 2147483647 h 264"/>
                  <a:gd name="T52" fmla="*/ 0 w 380"/>
                  <a:gd name="T53" fmla="*/ 2147483647 h 264"/>
                  <a:gd name="T54" fmla="*/ 2147483647 w 380"/>
                  <a:gd name="T55" fmla="*/ 0 h 264"/>
                  <a:gd name="T56" fmla="*/ 2147483647 w 380"/>
                  <a:gd name="T57" fmla="*/ 2147483647 h 264"/>
                  <a:gd name="T58" fmla="*/ 2147483647 w 380"/>
                  <a:gd name="T59" fmla="*/ 2147483647 h 264"/>
                  <a:gd name="T60" fmla="*/ 2147483647 w 380"/>
                  <a:gd name="T61" fmla="*/ 2147483647 h 264"/>
                  <a:gd name="T62" fmla="*/ 2147483647 w 380"/>
                  <a:gd name="T63" fmla="*/ 2147483647 h 264"/>
                  <a:gd name="T64" fmla="*/ 2147483647 w 380"/>
                  <a:gd name="T65" fmla="*/ 2147483647 h 264"/>
                  <a:gd name="T66" fmla="*/ 2147483647 w 380"/>
                  <a:gd name="T67" fmla="*/ 2147483647 h 264"/>
                  <a:gd name="T68" fmla="*/ 2147483647 w 380"/>
                  <a:gd name="T69" fmla="*/ 2147483647 h 264"/>
                  <a:gd name="T70" fmla="*/ 2147483647 w 380"/>
                  <a:gd name="T71" fmla="*/ 2147483647 h 2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0"/>
                  <a:gd name="T109" fmla="*/ 0 h 264"/>
                  <a:gd name="T110" fmla="*/ 380 w 380"/>
                  <a:gd name="T111" fmla="*/ 264 h 2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0" h="264">
                    <a:moveTo>
                      <a:pt x="218" y="92"/>
                    </a:moveTo>
                    <a:lnTo>
                      <a:pt x="232" y="106"/>
                    </a:lnTo>
                    <a:lnTo>
                      <a:pt x="224" y="124"/>
                    </a:lnTo>
                    <a:lnTo>
                      <a:pt x="218" y="140"/>
                    </a:lnTo>
                    <a:lnTo>
                      <a:pt x="248" y="140"/>
                    </a:lnTo>
                    <a:lnTo>
                      <a:pt x="260" y="130"/>
                    </a:lnTo>
                    <a:lnTo>
                      <a:pt x="274" y="118"/>
                    </a:lnTo>
                    <a:lnTo>
                      <a:pt x="278" y="114"/>
                    </a:lnTo>
                    <a:lnTo>
                      <a:pt x="284" y="112"/>
                    </a:lnTo>
                    <a:lnTo>
                      <a:pt x="288" y="110"/>
                    </a:lnTo>
                    <a:lnTo>
                      <a:pt x="290" y="112"/>
                    </a:lnTo>
                    <a:lnTo>
                      <a:pt x="292" y="112"/>
                    </a:lnTo>
                    <a:lnTo>
                      <a:pt x="302" y="128"/>
                    </a:lnTo>
                    <a:lnTo>
                      <a:pt x="310" y="148"/>
                    </a:lnTo>
                    <a:lnTo>
                      <a:pt x="316" y="158"/>
                    </a:lnTo>
                    <a:lnTo>
                      <a:pt x="318" y="160"/>
                    </a:lnTo>
                    <a:lnTo>
                      <a:pt x="318" y="162"/>
                    </a:lnTo>
                    <a:lnTo>
                      <a:pt x="336" y="164"/>
                    </a:lnTo>
                    <a:lnTo>
                      <a:pt x="340" y="148"/>
                    </a:lnTo>
                    <a:lnTo>
                      <a:pt x="340" y="132"/>
                    </a:lnTo>
                    <a:lnTo>
                      <a:pt x="350" y="118"/>
                    </a:lnTo>
                    <a:lnTo>
                      <a:pt x="362" y="128"/>
                    </a:lnTo>
                    <a:lnTo>
                      <a:pt x="370" y="130"/>
                    </a:lnTo>
                    <a:lnTo>
                      <a:pt x="380" y="138"/>
                    </a:lnTo>
                    <a:lnTo>
                      <a:pt x="380" y="154"/>
                    </a:lnTo>
                    <a:lnTo>
                      <a:pt x="378" y="164"/>
                    </a:lnTo>
                    <a:lnTo>
                      <a:pt x="374" y="178"/>
                    </a:lnTo>
                    <a:lnTo>
                      <a:pt x="370" y="184"/>
                    </a:lnTo>
                    <a:lnTo>
                      <a:pt x="374" y="196"/>
                    </a:lnTo>
                    <a:lnTo>
                      <a:pt x="378" y="198"/>
                    </a:lnTo>
                    <a:lnTo>
                      <a:pt x="372" y="206"/>
                    </a:lnTo>
                    <a:lnTo>
                      <a:pt x="374" y="212"/>
                    </a:lnTo>
                    <a:lnTo>
                      <a:pt x="362" y="222"/>
                    </a:lnTo>
                    <a:lnTo>
                      <a:pt x="368" y="258"/>
                    </a:lnTo>
                    <a:lnTo>
                      <a:pt x="330" y="260"/>
                    </a:lnTo>
                    <a:lnTo>
                      <a:pt x="232" y="264"/>
                    </a:lnTo>
                    <a:lnTo>
                      <a:pt x="196" y="264"/>
                    </a:lnTo>
                    <a:lnTo>
                      <a:pt x="182" y="250"/>
                    </a:lnTo>
                    <a:lnTo>
                      <a:pt x="152" y="240"/>
                    </a:lnTo>
                    <a:lnTo>
                      <a:pt x="142" y="236"/>
                    </a:lnTo>
                    <a:lnTo>
                      <a:pt x="122" y="206"/>
                    </a:lnTo>
                    <a:lnTo>
                      <a:pt x="48" y="168"/>
                    </a:lnTo>
                    <a:lnTo>
                      <a:pt x="42" y="158"/>
                    </a:lnTo>
                    <a:lnTo>
                      <a:pt x="32" y="160"/>
                    </a:lnTo>
                    <a:lnTo>
                      <a:pt x="38" y="126"/>
                    </a:lnTo>
                    <a:lnTo>
                      <a:pt x="10" y="92"/>
                    </a:lnTo>
                    <a:lnTo>
                      <a:pt x="0" y="40"/>
                    </a:lnTo>
                    <a:lnTo>
                      <a:pt x="24" y="20"/>
                    </a:lnTo>
                    <a:lnTo>
                      <a:pt x="52" y="0"/>
                    </a:lnTo>
                    <a:lnTo>
                      <a:pt x="70" y="12"/>
                    </a:lnTo>
                    <a:lnTo>
                      <a:pt x="86" y="16"/>
                    </a:lnTo>
                    <a:lnTo>
                      <a:pt x="98" y="18"/>
                    </a:lnTo>
                    <a:lnTo>
                      <a:pt x="116" y="32"/>
                    </a:lnTo>
                    <a:lnTo>
                      <a:pt x="130" y="68"/>
                    </a:lnTo>
                    <a:lnTo>
                      <a:pt x="128" y="82"/>
                    </a:lnTo>
                    <a:lnTo>
                      <a:pt x="138" y="100"/>
                    </a:lnTo>
                    <a:lnTo>
                      <a:pt x="158" y="96"/>
                    </a:lnTo>
                    <a:lnTo>
                      <a:pt x="166" y="92"/>
                    </a:lnTo>
                    <a:lnTo>
                      <a:pt x="172" y="88"/>
                    </a:lnTo>
                    <a:lnTo>
                      <a:pt x="176" y="88"/>
                    </a:lnTo>
                    <a:lnTo>
                      <a:pt x="192" y="88"/>
                    </a:lnTo>
                    <a:lnTo>
                      <a:pt x="204" y="90"/>
                    </a:lnTo>
                    <a:lnTo>
                      <a:pt x="218" y="92"/>
                    </a:lnTo>
                    <a:close/>
                  </a:path>
                </a:pathLst>
              </a:custGeom>
              <a:grpFill/>
              <a:ln w="3175">
                <a:solidFill>
                  <a:schemeClr val="tx1"/>
                </a:solidFill>
                <a:round/>
                <a:headEnd/>
                <a:tailEnd/>
              </a:ln>
            </p:spPr>
            <p:txBody>
              <a:bodyPr/>
              <a:lstStyle/>
              <a:p>
                <a:endParaRPr lang="en-US"/>
              </a:p>
            </p:txBody>
          </p:sp>
          <p:sp>
            <p:nvSpPr>
              <p:cNvPr id="163" name="Freeform 46"/>
              <p:cNvSpPr>
                <a:spLocks/>
              </p:cNvSpPr>
              <p:nvPr/>
            </p:nvSpPr>
            <p:spPr bwMode="auto">
              <a:xfrm>
                <a:off x="7477126" y="2458088"/>
                <a:ext cx="441325" cy="330008"/>
              </a:xfrm>
              <a:custGeom>
                <a:avLst/>
                <a:gdLst>
                  <a:gd name="T0" fmla="*/ 2147483647 w 278"/>
                  <a:gd name="T1" fmla="*/ 2147483647 h 208"/>
                  <a:gd name="T2" fmla="*/ 2147483647 w 278"/>
                  <a:gd name="T3" fmla="*/ 2147483647 h 208"/>
                  <a:gd name="T4" fmla="*/ 2147483647 w 278"/>
                  <a:gd name="T5" fmla="*/ 2147483647 h 208"/>
                  <a:gd name="T6" fmla="*/ 2147483647 w 278"/>
                  <a:gd name="T7" fmla="*/ 2147483647 h 208"/>
                  <a:gd name="T8" fmla="*/ 2147483647 w 278"/>
                  <a:gd name="T9" fmla="*/ 2147483647 h 208"/>
                  <a:gd name="T10" fmla="*/ 2147483647 w 278"/>
                  <a:gd name="T11" fmla="*/ 2147483647 h 208"/>
                  <a:gd name="T12" fmla="*/ 2147483647 w 278"/>
                  <a:gd name="T13" fmla="*/ 0 h 208"/>
                  <a:gd name="T14" fmla="*/ 2147483647 w 278"/>
                  <a:gd name="T15" fmla="*/ 0 h 208"/>
                  <a:gd name="T16" fmla="*/ 2147483647 w 278"/>
                  <a:gd name="T17" fmla="*/ 2147483647 h 208"/>
                  <a:gd name="T18" fmla="*/ 2147483647 w 278"/>
                  <a:gd name="T19" fmla="*/ 2147483647 h 208"/>
                  <a:gd name="T20" fmla="*/ 2147483647 w 278"/>
                  <a:gd name="T21" fmla="*/ 2147483647 h 208"/>
                  <a:gd name="T22" fmla="*/ 2147483647 w 278"/>
                  <a:gd name="T23" fmla="*/ 2147483647 h 208"/>
                  <a:gd name="T24" fmla="*/ 2147483647 w 278"/>
                  <a:gd name="T25" fmla="*/ 2147483647 h 208"/>
                  <a:gd name="T26" fmla="*/ 2147483647 w 278"/>
                  <a:gd name="T27" fmla="*/ 2147483647 h 208"/>
                  <a:gd name="T28" fmla="*/ 2147483647 w 278"/>
                  <a:gd name="T29" fmla="*/ 2147483647 h 208"/>
                  <a:gd name="T30" fmla="*/ 2147483647 w 278"/>
                  <a:gd name="T31" fmla="*/ 2147483647 h 208"/>
                  <a:gd name="T32" fmla="*/ 2147483647 w 278"/>
                  <a:gd name="T33" fmla="*/ 2147483647 h 208"/>
                  <a:gd name="T34" fmla="*/ 2147483647 w 278"/>
                  <a:gd name="T35" fmla="*/ 2147483647 h 208"/>
                  <a:gd name="T36" fmla="*/ 2147483647 w 278"/>
                  <a:gd name="T37" fmla="*/ 2147483647 h 208"/>
                  <a:gd name="T38" fmla="*/ 2147483647 w 278"/>
                  <a:gd name="T39" fmla="*/ 2147483647 h 208"/>
                  <a:gd name="T40" fmla="*/ 2147483647 w 278"/>
                  <a:gd name="T41" fmla="*/ 2147483647 h 208"/>
                  <a:gd name="T42" fmla="*/ 0 w 278"/>
                  <a:gd name="T43" fmla="*/ 2147483647 h 208"/>
                  <a:gd name="T44" fmla="*/ 2147483647 w 278"/>
                  <a:gd name="T45" fmla="*/ 2147483647 h 208"/>
                  <a:gd name="T46" fmla="*/ 2147483647 w 278"/>
                  <a:gd name="T47" fmla="*/ 2147483647 h 208"/>
                  <a:gd name="T48" fmla="*/ 2147483647 w 278"/>
                  <a:gd name="T49" fmla="*/ 2147483647 h 208"/>
                  <a:gd name="T50" fmla="*/ 2147483647 w 278"/>
                  <a:gd name="T51" fmla="*/ 2147483647 h 208"/>
                  <a:gd name="T52" fmla="*/ 2147483647 w 278"/>
                  <a:gd name="T53" fmla="*/ 2147483647 h 208"/>
                  <a:gd name="T54" fmla="*/ 2147483647 w 278"/>
                  <a:gd name="T55" fmla="*/ 2147483647 h 208"/>
                  <a:gd name="T56" fmla="*/ 2147483647 w 278"/>
                  <a:gd name="T57" fmla="*/ 2147483647 h 208"/>
                  <a:gd name="T58" fmla="*/ 2147483647 w 278"/>
                  <a:gd name="T59" fmla="*/ 2147483647 h 208"/>
                  <a:gd name="T60" fmla="*/ 2147483647 w 278"/>
                  <a:gd name="T61" fmla="*/ 2147483647 h 208"/>
                  <a:gd name="T62" fmla="*/ 2147483647 w 278"/>
                  <a:gd name="T63" fmla="*/ 2147483647 h 208"/>
                  <a:gd name="T64" fmla="*/ 2147483647 w 278"/>
                  <a:gd name="T65" fmla="*/ 2147483647 h 208"/>
                  <a:gd name="T66" fmla="*/ 2147483647 w 278"/>
                  <a:gd name="T67" fmla="*/ 2147483647 h 208"/>
                  <a:gd name="T68" fmla="*/ 2147483647 w 278"/>
                  <a:gd name="T69" fmla="*/ 2147483647 h 208"/>
                  <a:gd name="T70" fmla="*/ 2147483647 w 278"/>
                  <a:gd name="T71" fmla="*/ 2147483647 h 208"/>
                  <a:gd name="T72" fmla="*/ 2147483647 w 278"/>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8"/>
                  <a:gd name="T112" fmla="*/ 0 h 208"/>
                  <a:gd name="T113" fmla="*/ 278 w 278"/>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8" h="208">
                    <a:moveTo>
                      <a:pt x="136" y="34"/>
                    </a:moveTo>
                    <a:lnTo>
                      <a:pt x="176" y="24"/>
                    </a:lnTo>
                    <a:lnTo>
                      <a:pt x="200" y="18"/>
                    </a:lnTo>
                    <a:lnTo>
                      <a:pt x="218" y="12"/>
                    </a:lnTo>
                    <a:lnTo>
                      <a:pt x="234" y="6"/>
                    </a:lnTo>
                    <a:lnTo>
                      <a:pt x="250" y="4"/>
                    </a:lnTo>
                    <a:lnTo>
                      <a:pt x="266" y="0"/>
                    </a:lnTo>
                    <a:lnTo>
                      <a:pt x="274" y="20"/>
                    </a:lnTo>
                    <a:lnTo>
                      <a:pt x="278" y="32"/>
                    </a:lnTo>
                    <a:lnTo>
                      <a:pt x="274" y="40"/>
                    </a:lnTo>
                    <a:lnTo>
                      <a:pt x="274" y="60"/>
                    </a:lnTo>
                    <a:lnTo>
                      <a:pt x="274" y="88"/>
                    </a:lnTo>
                    <a:lnTo>
                      <a:pt x="266" y="114"/>
                    </a:lnTo>
                    <a:lnTo>
                      <a:pt x="254" y="130"/>
                    </a:lnTo>
                    <a:lnTo>
                      <a:pt x="248" y="142"/>
                    </a:lnTo>
                    <a:lnTo>
                      <a:pt x="250" y="158"/>
                    </a:lnTo>
                    <a:lnTo>
                      <a:pt x="244" y="186"/>
                    </a:lnTo>
                    <a:lnTo>
                      <a:pt x="242" y="198"/>
                    </a:lnTo>
                    <a:lnTo>
                      <a:pt x="130" y="208"/>
                    </a:lnTo>
                    <a:lnTo>
                      <a:pt x="6" y="208"/>
                    </a:lnTo>
                    <a:lnTo>
                      <a:pt x="0" y="172"/>
                    </a:lnTo>
                    <a:lnTo>
                      <a:pt x="10" y="156"/>
                    </a:lnTo>
                    <a:lnTo>
                      <a:pt x="12" y="146"/>
                    </a:lnTo>
                    <a:lnTo>
                      <a:pt x="8" y="134"/>
                    </a:lnTo>
                    <a:lnTo>
                      <a:pt x="16" y="114"/>
                    </a:lnTo>
                    <a:lnTo>
                      <a:pt x="18" y="98"/>
                    </a:lnTo>
                    <a:lnTo>
                      <a:pt x="18" y="88"/>
                    </a:lnTo>
                    <a:lnTo>
                      <a:pt x="36" y="72"/>
                    </a:lnTo>
                    <a:lnTo>
                      <a:pt x="40" y="52"/>
                    </a:lnTo>
                    <a:lnTo>
                      <a:pt x="44" y="34"/>
                    </a:lnTo>
                    <a:lnTo>
                      <a:pt x="56" y="32"/>
                    </a:lnTo>
                    <a:lnTo>
                      <a:pt x="82" y="34"/>
                    </a:lnTo>
                    <a:lnTo>
                      <a:pt x="96" y="30"/>
                    </a:lnTo>
                    <a:lnTo>
                      <a:pt x="108" y="34"/>
                    </a:lnTo>
                    <a:lnTo>
                      <a:pt x="122" y="32"/>
                    </a:lnTo>
                    <a:lnTo>
                      <a:pt x="136" y="34"/>
                    </a:lnTo>
                    <a:close/>
                  </a:path>
                </a:pathLst>
              </a:custGeom>
              <a:grpFill/>
              <a:ln w="3175">
                <a:solidFill>
                  <a:schemeClr val="tx1"/>
                </a:solidFill>
                <a:round/>
                <a:headEnd/>
                <a:tailEnd/>
              </a:ln>
            </p:spPr>
            <p:txBody>
              <a:bodyPr/>
              <a:lstStyle/>
              <a:p>
                <a:endParaRPr lang="en-US"/>
              </a:p>
            </p:txBody>
          </p:sp>
          <p:sp>
            <p:nvSpPr>
              <p:cNvPr id="164" name="Freeform 47"/>
              <p:cNvSpPr>
                <a:spLocks/>
              </p:cNvSpPr>
              <p:nvPr/>
            </p:nvSpPr>
            <p:spPr bwMode="auto">
              <a:xfrm>
                <a:off x="7527926" y="2029713"/>
                <a:ext cx="330200" cy="399816"/>
              </a:xfrm>
              <a:custGeom>
                <a:avLst/>
                <a:gdLst>
                  <a:gd name="T0" fmla="*/ 2147483647 w 208"/>
                  <a:gd name="T1" fmla="*/ 2147483647 h 252"/>
                  <a:gd name="T2" fmla="*/ 2147483647 w 208"/>
                  <a:gd name="T3" fmla="*/ 2147483647 h 252"/>
                  <a:gd name="T4" fmla="*/ 2147483647 w 208"/>
                  <a:gd name="T5" fmla="*/ 2147483647 h 252"/>
                  <a:gd name="T6" fmla="*/ 0 w 208"/>
                  <a:gd name="T7" fmla="*/ 2147483647 h 252"/>
                  <a:gd name="T8" fmla="*/ 0 w 208"/>
                  <a:gd name="T9" fmla="*/ 2147483647 h 252"/>
                  <a:gd name="T10" fmla="*/ 0 w 208"/>
                  <a:gd name="T11" fmla="*/ 2147483647 h 252"/>
                  <a:gd name="T12" fmla="*/ 2147483647 w 208"/>
                  <a:gd name="T13" fmla="*/ 2147483647 h 252"/>
                  <a:gd name="T14" fmla="*/ 2147483647 w 208"/>
                  <a:gd name="T15" fmla="*/ 2147483647 h 252"/>
                  <a:gd name="T16" fmla="*/ 2147483647 w 208"/>
                  <a:gd name="T17" fmla="*/ 2147483647 h 252"/>
                  <a:gd name="T18" fmla="*/ 2147483647 w 208"/>
                  <a:gd name="T19" fmla="*/ 2147483647 h 252"/>
                  <a:gd name="T20" fmla="*/ 2147483647 w 208"/>
                  <a:gd name="T21" fmla="*/ 2147483647 h 252"/>
                  <a:gd name="T22" fmla="*/ 2147483647 w 208"/>
                  <a:gd name="T23" fmla="*/ 2147483647 h 252"/>
                  <a:gd name="T24" fmla="*/ 2147483647 w 208"/>
                  <a:gd name="T25" fmla="*/ 2147483647 h 252"/>
                  <a:gd name="T26" fmla="*/ 2147483647 w 208"/>
                  <a:gd name="T27" fmla="*/ 2147483647 h 252"/>
                  <a:gd name="T28" fmla="*/ 2147483647 w 208"/>
                  <a:gd name="T29" fmla="*/ 2147483647 h 252"/>
                  <a:gd name="T30" fmla="*/ 2147483647 w 208"/>
                  <a:gd name="T31" fmla="*/ 2147483647 h 252"/>
                  <a:gd name="T32" fmla="*/ 2147483647 w 208"/>
                  <a:gd name="T33" fmla="*/ 2147483647 h 252"/>
                  <a:gd name="T34" fmla="*/ 2147483647 w 208"/>
                  <a:gd name="T35" fmla="*/ 2147483647 h 252"/>
                  <a:gd name="T36" fmla="*/ 2147483647 w 208"/>
                  <a:gd name="T37" fmla="*/ 2147483647 h 252"/>
                  <a:gd name="T38" fmla="*/ 2147483647 w 208"/>
                  <a:gd name="T39" fmla="*/ 2147483647 h 252"/>
                  <a:gd name="T40" fmla="*/ 2147483647 w 208"/>
                  <a:gd name="T41" fmla="*/ 2147483647 h 252"/>
                  <a:gd name="T42" fmla="*/ 2147483647 w 208"/>
                  <a:gd name="T43" fmla="*/ 2147483647 h 252"/>
                  <a:gd name="T44" fmla="*/ 2147483647 w 208"/>
                  <a:gd name="T45" fmla="*/ 2147483647 h 252"/>
                  <a:gd name="T46" fmla="*/ 2147483647 w 208"/>
                  <a:gd name="T47" fmla="*/ 2147483647 h 252"/>
                  <a:gd name="T48" fmla="*/ 2147483647 w 208"/>
                  <a:gd name="T49" fmla="*/ 2147483647 h 252"/>
                  <a:gd name="T50" fmla="*/ 2147483647 w 208"/>
                  <a:gd name="T51" fmla="*/ 2147483647 h 252"/>
                  <a:gd name="T52" fmla="*/ 2147483647 w 208"/>
                  <a:gd name="T53" fmla="*/ 2147483647 h 252"/>
                  <a:gd name="T54" fmla="*/ 2147483647 w 208"/>
                  <a:gd name="T55" fmla="*/ 2147483647 h 252"/>
                  <a:gd name="T56" fmla="*/ 2147483647 w 208"/>
                  <a:gd name="T57" fmla="*/ 2147483647 h 252"/>
                  <a:gd name="T58" fmla="*/ 2147483647 w 208"/>
                  <a:gd name="T59" fmla="*/ 2147483647 h 252"/>
                  <a:gd name="T60" fmla="*/ 2147483647 w 208"/>
                  <a:gd name="T61" fmla="*/ 2147483647 h 252"/>
                  <a:gd name="T62" fmla="*/ 2147483647 w 208"/>
                  <a:gd name="T63" fmla="*/ 2147483647 h 252"/>
                  <a:gd name="T64" fmla="*/ 2147483647 w 208"/>
                  <a:gd name="T65" fmla="*/ 2147483647 h 252"/>
                  <a:gd name="T66" fmla="*/ 2147483647 w 208"/>
                  <a:gd name="T67" fmla="*/ 2147483647 h 252"/>
                  <a:gd name="T68" fmla="*/ 2147483647 w 208"/>
                  <a:gd name="T69" fmla="*/ 2147483647 h 252"/>
                  <a:gd name="T70" fmla="*/ 2147483647 w 208"/>
                  <a:gd name="T71" fmla="*/ 2147483647 h 252"/>
                  <a:gd name="T72" fmla="*/ 2147483647 w 208"/>
                  <a:gd name="T73" fmla="*/ 2147483647 h 252"/>
                  <a:gd name="T74" fmla="*/ 2147483647 w 208"/>
                  <a:gd name="T75" fmla="*/ 2147483647 h 252"/>
                  <a:gd name="T76" fmla="*/ 2147483647 w 208"/>
                  <a:gd name="T77" fmla="*/ 2147483647 h 252"/>
                  <a:gd name="T78" fmla="*/ 2147483647 w 208"/>
                  <a:gd name="T79" fmla="*/ 0 h 252"/>
                  <a:gd name="T80" fmla="*/ 2147483647 w 208"/>
                  <a:gd name="T81" fmla="*/ 2147483647 h 252"/>
                  <a:gd name="T82" fmla="*/ 2147483647 w 208"/>
                  <a:gd name="T83" fmla="*/ 2147483647 h 252"/>
                  <a:gd name="T84" fmla="*/ 2147483647 w 208"/>
                  <a:gd name="T85" fmla="*/ 2147483647 h 252"/>
                  <a:gd name="T86" fmla="*/ 2147483647 w 208"/>
                  <a:gd name="T87" fmla="*/ 2147483647 h 252"/>
                  <a:gd name="T88" fmla="*/ 2147483647 w 208"/>
                  <a:gd name="T89" fmla="*/ 2147483647 h 252"/>
                  <a:gd name="T90" fmla="*/ 2147483647 w 208"/>
                  <a:gd name="T91" fmla="*/ 2147483647 h 252"/>
                  <a:gd name="T92" fmla="*/ 2147483647 w 208"/>
                  <a:gd name="T93" fmla="*/ 2147483647 h 252"/>
                  <a:gd name="T94" fmla="*/ 2147483647 w 208"/>
                  <a:gd name="T95" fmla="*/ 2147483647 h 252"/>
                  <a:gd name="T96" fmla="*/ 2147483647 w 208"/>
                  <a:gd name="T97" fmla="*/ 2147483647 h 252"/>
                  <a:gd name="T98" fmla="*/ 2147483647 w 208"/>
                  <a:gd name="T99" fmla="*/ 2147483647 h 252"/>
                  <a:gd name="T100" fmla="*/ 2147483647 w 208"/>
                  <a:gd name="T101" fmla="*/ 2147483647 h 252"/>
                  <a:gd name="T102" fmla="*/ 2147483647 w 208"/>
                  <a:gd name="T103" fmla="*/ 2147483647 h 252"/>
                  <a:gd name="T104" fmla="*/ 2147483647 w 208"/>
                  <a:gd name="T105" fmla="*/ 2147483647 h 252"/>
                  <a:gd name="T106" fmla="*/ 2147483647 w 208"/>
                  <a:gd name="T107" fmla="*/ 2147483647 h 252"/>
                  <a:gd name="T108" fmla="*/ 2147483647 w 208"/>
                  <a:gd name="T109" fmla="*/ 2147483647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52"/>
                  <a:gd name="T167" fmla="*/ 208 w 208"/>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52">
                    <a:moveTo>
                      <a:pt x="12" y="38"/>
                    </a:moveTo>
                    <a:lnTo>
                      <a:pt x="12" y="38"/>
                    </a:lnTo>
                    <a:lnTo>
                      <a:pt x="12" y="72"/>
                    </a:lnTo>
                    <a:lnTo>
                      <a:pt x="0" y="82"/>
                    </a:lnTo>
                    <a:lnTo>
                      <a:pt x="0" y="102"/>
                    </a:lnTo>
                    <a:lnTo>
                      <a:pt x="0" y="128"/>
                    </a:lnTo>
                    <a:lnTo>
                      <a:pt x="4" y="146"/>
                    </a:lnTo>
                    <a:lnTo>
                      <a:pt x="16" y="150"/>
                    </a:lnTo>
                    <a:lnTo>
                      <a:pt x="16" y="170"/>
                    </a:lnTo>
                    <a:lnTo>
                      <a:pt x="28" y="188"/>
                    </a:lnTo>
                    <a:lnTo>
                      <a:pt x="34" y="204"/>
                    </a:lnTo>
                    <a:lnTo>
                      <a:pt x="40" y="212"/>
                    </a:lnTo>
                    <a:lnTo>
                      <a:pt x="44" y="218"/>
                    </a:lnTo>
                    <a:lnTo>
                      <a:pt x="50" y="222"/>
                    </a:lnTo>
                    <a:lnTo>
                      <a:pt x="68" y="226"/>
                    </a:lnTo>
                    <a:lnTo>
                      <a:pt x="80" y="222"/>
                    </a:lnTo>
                    <a:lnTo>
                      <a:pt x="90" y="234"/>
                    </a:lnTo>
                    <a:lnTo>
                      <a:pt x="104" y="246"/>
                    </a:lnTo>
                    <a:lnTo>
                      <a:pt x="120" y="252"/>
                    </a:lnTo>
                    <a:lnTo>
                      <a:pt x="142" y="252"/>
                    </a:lnTo>
                    <a:lnTo>
                      <a:pt x="162" y="250"/>
                    </a:lnTo>
                    <a:lnTo>
                      <a:pt x="178" y="248"/>
                    </a:lnTo>
                    <a:lnTo>
                      <a:pt x="184" y="248"/>
                    </a:lnTo>
                    <a:lnTo>
                      <a:pt x="198" y="238"/>
                    </a:lnTo>
                    <a:lnTo>
                      <a:pt x="204" y="226"/>
                    </a:lnTo>
                    <a:lnTo>
                      <a:pt x="208" y="212"/>
                    </a:lnTo>
                    <a:lnTo>
                      <a:pt x="174" y="202"/>
                    </a:lnTo>
                    <a:lnTo>
                      <a:pt x="162" y="194"/>
                    </a:lnTo>
                    <a:lnTo>
                      <a:pt x="146" y="190"/>
                    </a:lnTo>
                    <a:lnTo>
                      <a:pt x="100" y="162"/>
                    </a:lnTo>
                    <a:lnTo>
                      <a:pt x="98" y="122"/>
                    </a:lnTo>
                    <a:lnTo>
                      <a:pt x="94" y="98"/>
                    </a:lnTo>
                    <a:lnTo>
                      <a:pt x="96" y="78"/>
                    </a:lnTo>
                    <a:lnTo>
                      <a:pt x="104" y="60"/>
                    </a:lnTo>
                    <a:lnTo>
                      <a:pt x="108" y="36"/>
                    </a:lnTo>
                    <a:lnTo>
                      <a:pt x="110" y="0"/>
                    </a:lnTo>
                    <a:lnTo>
                      <a:pt x="92" y="12"/>
                    </a:lnTo>
                    <a:lnTo>
                      <a:pt x="90" y="14"/>
                    </a:lnTo>
                    <a:lnTo>
                      <a:pt x="88" y="14"/>
                    </a:lnTo>
                    <a:lnTo>
                      <a:pt x="82" y="14"/>
                    </a:lnTo>
                    <a:lnTo>
                      <a:pt x="68" y="14"/>
                    </a:lnTo>
                    <a:lnTo>
                      <a:pt x="48" y="20"/>
                    </a:lnTo>
                    <a:lnTo>
                      <a:pt x="48" y="24"/>
                    </a:lnTo>
                    <a:lnTo>
                      <a:pt x="46" y="28"/>
                    </a:lnTo>
                    <a:lnTo>
                      <a:pt x="42" y="28"/>
                    </a:lnTo>
                    <a:lnTo>
                      <a:pt x="28" y="28"/>
                    </a:lnTo>
                    <a:lnTo>
                      <a:pt x="16" y="40"/>
                    </a:lnTo>
                    <a:lnTo>
                      <a:pt x="12" y="38"/>
                    </a:lnTo>
                    <a:close/>
                  </a:path>
                </a:pathLst>
              </a:custGeom>
              <a:grpFill/>
              <a:ln w="3175">
                <a:solidFill>
                  <a:schemeClr val="tx1"/>
                </a:solidFill>
                <a:round/>
                <a:headEnd/>
                <a:tailEnd/>
              </a:ln>
            </p:spPr>
            <p:txBody>
              <a:bodyPr/>
              <a:lstStyle/>
              <a:p>
                <a:endParaRPr lang="en-US"/>
              </a:p>
            </p:txBody>
          </p:sp>
          <p:sp>
            <p:nvSpPr>
              <p:cNvPr id="165" name="Freeform 48"/>
              <p:cNvSpPr>
                <a:spLocks/>
              </p:cNvSpPr>
              <p:nvPr/>
            </p:nvSpPr>
            <p:spPr bwMode="auto">
              <a:xfrm>
                <a:off x="6985001" y="2162985"/>
                <a:ext cx="593725" cy="475972"/>
              </a:xfrm>
              <a:custGeom>
                <a:avLst/>
                <a:gdLst>
                  <a:gd name="T0" fmla="*/ 2147483647 w 374"/>
                  <a:gd name="T1" fmla="*/ 2147483647 h 300"/>
                  <a:gd name="T2" fmla="*/ 2147483647 w 374"/>
                  <a:gd name="T3" fmla="*/ 2147483647 h 300"/>
                  <a:gd name="T4" fmla="*/ 2147483647 w 374"/>
                  <a:gd name="T5" fmla="*/ 2147483647 h 300"/>
                  <a:gd name="T6" fmla="*/ 2147483647 w 374"/>
                  <a:gd name="T7" fmla="*/ 2147483647 h 300"/>
                  <a:gd name="T8" fmla="*/ 2147483647 w 374"/>
                  <a:gd name="T9" fmla="*/ 2147483647 h 300"/>
                  <a:gd name="T10" fmla="*/ 2147483647 w 374"/>
                  <a:gd name="T11" fmla="*/ 2147483647 h 300"/>
                  <a:gd name="T12" fmla="*/ 2147483647 w 374"/>
                  <a:gd name="T13" fmla="*/ 2147483647 h 300"/>
                  <a:gd name="T14" fmla="*/ 2147483647 w 374"/>
                  <a:gd name="T15" fmla="*/ 2147483647 h 300"/>
                  <a:gd name="T16" fmla="*/ 2147483647 w 374"/>
                  <a:gd name="T17" fmla="*/ 2147483647 h 300"/>
                  <a:gd name="T18" fmla="*/ 2147483647 w 374"/>
                  <a:gd name="T19" fmla="*/ 2147483647 h 300"/>
                  <a:gd name="T20" fmla="*/ 2147483647 w 374"/>
                  <a:gd name="T21" fmla="*/ 2147483647 h 300"/>
                  <a:gd name="T22" fmla="*/ 2147483647 w 374"/>
                  <a:gd name="T23" fmla="*/ 2147483647 h 300"/>
                  <a:gd name="T24" fmla="*/ 2147483647 w 374"/>
                  <a:gd name="T25" fmla="*/ 2147483647 h 300"/>
                  <a:gd name="T26" fmla="*/ 2147483647 w 374"/>
                  <a:gd name="T27" fmla="*/ 2147483647 h 300"/>
                  <a:gd name="T28" fmla="*/ 2147483647 w 374"/>
                  <a:gd name="T29" fmla="*/ 2147483647 h 300"/>
                  <a:gd name="T30" fmla="*/ 2147483647 w 374"/>
                  <a:gd name="T31" fmla="*/ 2147483647 h 300"/>
                  <a:gd name="T32" fmla="*/ 2147483647 w 374"/>
                  <a:gd name="T33" fmla="*/ 2147483647 h 300"/>
                  <a:gd name="T34" fmla="*/ 2147483647 w 374"/>
                  <a:gd name="T35" fmla="*/ 2147483647 h 300"/>
                  <a:gd name="T36" fmla="*/ 2147483647 w 374"/>
                  <a:gd name="T37" fmla="*/ 2147483647 h 300"/>
                  <a:gd name="T38" fmla="*/ 2147483647 w 374"/>
                  <a:gd name="T39" fmla="*/ 2147483647 h 300"/>
                  <a:gd name="T40" fmla="*/ 2147483647 w 374"/>
                  <a:gd name="T41" fmla="*/ 2147483647 h 300"/>
                  <a:gd name="T42" fmla="*/ 2147483647 w 374"/>
                  <a:gd name="T43" fmla="*/ 2147483647 h 300"/>
                  <a:gd name="T44" fmla="*/ 2147483647 w 374"/>
                  <a:gd name="T45" fmla="*/ 2147483647 h 300"/>
                  <a:gd name="T46" fmla="*/ 2147483647 w 374"/>
                  <a:gd name="T47" fmla="*/ 2147483647 h 300"/>
                  <a:gd name="T48" fmla="*/ 2147483647 w 374"/>
                  <a:gd name="T49" fmla="*/ 2147483647 h 300"/>
                  <a:gd name="T50" fmla="*/ 2147483647 w 374"/>
                  <a:gd name="T51" fmla="*/ 2147483647 h 300"/>
                  <a:gd name="T52" fmla="*/ 2147483647 w 374"/>
                  <a:gd name="T53" fmla="*/ 2147483647 h 300"/>
                  <a:gd name="T54" fmla="*/ 2147483647 w 374"/>
                  <a:gd name="T55" fmla="*/ 2147483647 h 300"/>
                  <a:gd name="T56" fmla="*/ 2147483647 w 374"/>
                  <a:gd name="T57" fmla="*/ 2147483647 h 300"/>
                  <a:gd name="T58" fmla="*/ 2147483647 w 374"/>
                  <a:gd name="T59" fmla="*/ 2147483647 h 300"/>
                  <a:gd name="T60" fmla="*/ 2147483647 w 374"/>
                  <a:gd name="T61" fmla="*/ 2147483647 h 300"/>
                  <a:gd name="T62" fmla="*/ 2147483647 w 374"/>
                  <a:gd name="T63" fmla="*/ 2147483647 h 300"/>
                  <a:gd name="T64" fmla="*/ 0 w 374"/>
                  <a:gd name="T65" fmla="*/ 2147483647 h 300"/>
                  <a:gd name="T66" fmla="*/ 2147483647 w 374"/>
                  <a:gd name="T67" fmla="*/ 2147483647 h 300"/>
                  <a:gd name="T68" fmla="*/ 2147483647 w 374"/>
                  <a:gd name="T69" fmla="*/ 2147483647 h 300"/>
                  <a:gd name="T70" fmla="*/ 2147483647 w 374"/>
                  <a:gd name="T71" fmla="*/ 2147483647 h 300"/>
                  <a:gd name="T72" fmla="*/ 2147483647 w 374"/>
                  <a:gd name="T73" fmla="*/ 2147483647 h 300"/>
                  <a:gd name="T74" fmla="*/ 2147483647 w 374"/>
                  <a:gd name="T75" fmla="*/ 2147483647 h 300"/>
                  <a:gd name="T76" fmla="*/ 2147483647 w 374"/>
                  <a:gd name="T77" fmla="*/ 2147483647 h 300"/>
                  <a:gd name="T78" fmla="*/ 2147483647 w 374"/>
                  <a:gd name="T79" fmla="*/ 2147483647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4"/>
                  <a:gd name="T121" fmla="*/ 0 h 300"/>
                  <a:gd name="T122" fmla="*/ 374 w 374"/>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4" h="300">
                    <a:moveTo>
                      <a:pt x="54" y="0"/>
                    </a:moveTo>
                    <a:lnTo>
                      <a:pt x="68" y="6"/>
                    </a:lnTo>
                    <a:lnTo>
                      <a:pt x="96" y="14"/>
                    </a:lnTo>
                    <a:lnTo>
                      <a:pt x="122" y="8"/>
                    </a:lnTo>
                    <a:lnTo>
                      <a:pt x="172" y="8"/>
                    </a:lnTo>
                    <a:lnTo>
                      <a:pt x="288" y="2"/>
                    </a:lnTo>
                    <a:lnTo>
                      <a:pt x="338" y="2"/>
                    </a:lnTo>
                    <a:lnTo>
                      <a:pt x="342" y="18"/>
                    </a:lnTo>
                    <a:lnTo>
                      <a:pt x="342" y="44"/>
                    </a:lnTo>
                    <a:lnTo>
                      <a:pt x="344" y="60"/>
                    </a:lnTo>
                    <a:lnTo>
                      <a:pt x="336" y="70"/>
                    </a:lnTo>
                    <a:lnTo>
                      <a:pt x="338" y="86"/>
                    </a:lnTo>
                    <a:lnTo>
                      <a:pt x="342" y="102"/>
                    </a:lnTo>
                    <a:lnTo>
                      <a:pt x="352" y="118"/>
                    </a:lnTo>
                    <a:lnTo>
                      <a:pt x="360" y="120"/>
                    </a:lnTo>
                    <a:lnTo>
                      <a:pt x="364" y="124"/>
                    </a:lnTo>
                    <a:lnTo>
                      <a:pt x="366" y="126"/>
                    </a:lnTo>
                    <a:lnTo>
                      <a:pt x="366" y="128"/>
                    </a:lnTo>
                    <a:lnTo>
                      <a:pt x="364" y="134"/>
                    </a:lnTo>
                    <a:lnTo>
                      <a:pt x="362" y="142"/>
                    </a:lnTo>
                    <a:lnTo>
                      <a:pt x="360" y="154"/>
                    </a:lnTo>
                    <a:lnTo>
                      <a:pt x="370" y="168"/>
                    </a:lnTo>
                    <a:lnTo>
                      <a:pt x="374" y="188"/>
                    </a:lnTo>
                    <a:lnTo>
                      <a:pt x="360" y="204"/>
                    </a:lnTo>
                    <a:lnTo>
                      <a:pt x="340" y="208"/>
                    </a:lnTo>
                    <a:lnTo>
                      <a:pt x="336" y="216"/>
                    </a:lnTo>
                    <a:lnTo>
                      <a:pt x="334" y="222"/>
                    </a:lnTo>
                    <a:lnTo>
                      <a:pt x="334" y="224"/>
                    </a:lnTo>
                    <a:lnTo>
                      <a:pt x="354" y="220"/>
                    </a:lnTo>
                    <a:lnTo>
                      <a:pt x="350" y="238"/>
                    </a:lnTo>
                    <a:lnTo>
                      <a:pt x="346" y="258"/>
                    </a:lnTo>
                    <a:lnTo>
                      <a:pt x="328" y="274"/>
                    </a:lnTo>
                    <a:lnTo>
                      <a:pt x="298" y="254"/>
                    </a:lnTo>
                    <a:lnTo>
                      <a:pt x="288" y="268"/>
                    </a:lnTo>
                    <a:lnTo>
                      <a:pt x="288" y="284"/>
                    </a:lnTo>
                    <a:lnTo>
                      <a:pt x="286" y="294"/>
                    </a:lnTo>
                    <a:lnTo>
                      <a:pt x="274" y="300"/>
                    </a:lnTo>
                    <a:lnTo>
                      <a:pt x="266" y="296"/>
                    </a:lnTo>
                    <a:lnTo>
                      <a:pt x="252" y="272"/>
                    </a:lnTo>
                    <a:lnTo>
                      <a:pt x="244" y="256"/>
                    </a:lnTo>
                    <a:lnTo>
                      <a:pt x="236" y="244"/>
                    </a:lnTo>
                    <a:lnTo>
                      <a:pt x="226" y="250"/>
                    </a:lnTo>
                    <a:lnTo>
                      <a:pt x="208" y="266"/>
                    </a:lnTo>
                    <a:lnTo>
                      <a:pt x="196" y="276"/>
                    </a:lnTo>
                    <a:lnTo>
                      <a:pt x="182" y="276"/>
                    </a:lnTo>
                    <a:lnTo>
                      <a:pt x="166" y="276"/>
                    </a:lnTo>
                    <a:lnTo>
                      <a:pt x="180" y="242"/>
                    </a:lnTo>
                    <a:lnTo>
                      <a:pt x="170" y="232"/>
                    </a:lnTo>
                    <a:lnTo>
                      <a:pt x="158" y="226"/>
                    </a:lnTo>
                    <a:lnTo>
                      <a:pt x="136" y="224"/>
                    </a:lnTo>
                    <a:lnTo>
                      <a:pt x="118" y="224"/>
                    </a:lnTo>
                    <a:lnTo>
                      <a:pt x="106" y="232"/>
                    </a:lnTo>
                    <a:lnTo>
                      <a:pt x="86" y="236"/>
                    </a:lnTo>
                    <a:lnTo>
                      <a:pt x="76" y="218"/>
                    </a:lnTo>
                    <a:lnTo>
                      <a:pt x="78" y="204"/>
                    </a:lnTo>
                    <a:lnTo>
                      <a:pt x="66" y="182"/>
                    </a:lnTo>
                    <a:lnTo>
                      <a:pt x="60" y="166"/>
                    </a:lnTo>
                    <a:lnTo>
                      <a:pt x="38" y="152"/>
                    </a:lnTo>
                    <a:lnTo>
                      <a:pt x="24" y="146"/>
                    </a:lnTo>
                    <a:lnTo>
                      <a:pt x="10" y="142"/>
                    </a:lnTo>
                    <a:lnTo>
                      <a:pt x="0" y="136"/>
                    </a:lnTo>
                    <a:lnTo>
                      <a:pt x="14" y="122"/>
                    </a:lnTo>
                    <a:lnTo>
                      <a:pt x="32" y="118"/>
                    </a:lnTo>
                    <a:lnTo>
                      <a:pt x="44" y="112"/>
                    </a:lnTo>
                    <a:lnTo>
                      <a:pt x="56" y="106"/>
                    </a:lnTo>
                    <a:lnTo>
                      <a:pt x="48" y="92"/>
                    </a:lnTo>
                    <a:lnTo>
                      <a:pt x="30" y="88"/>
                    </a:lnTo>
                    <a:lnTo>
                      <a:pt x="26" y="74"/>
                    </a:lnTo>
                    <a:lnTo>
                      <a:pt x="16" y="66"/>
                    </a:lnTo>
                    <a:lnTo>
                      <a:pt x="14" y="34"/>
                    </a:lnTo>
                    <a:lnTo>
                      <a:pt x="38" y="24"/>
                    </a:lnTo>
                    <a:lnTo>
                      <a:pt x="46" y="20"/>
                    </a:lnTo>
                    <a:lnTo>
                      <a:pt x="50" y="16"/>
                    </a:lnTo>
                    <a:lnTo>
                      <a:pt x="54" y="0"/>
                    </a:lnTo>
                    <a:close/>
                  </a:path>
                </a:pathLst>
              </a:custGeom>
              <a:grpFill/>
              <a:ln w="3175">
                <a:solidFill>
                  <a:schemeClr val="tx1"/>
                </a:solidFill>
                <a:round/>
                <a:headEnd/>
                <a:tailEnd/>
              </a:ln>
            </p:spPr>
            <p:txBody>
              <a:bodyPr/>
              <a:lstStyle/>
              <a:p>
                <a:endParaRPr lang="en-US"/>
              </a:p>
            </p:txBody>
          </p:sp>
          <p:sp>
            <p:nvSpPr>
              <p:cNvPr id="166" name="Freeform 49"/>
              <p:cNvSpPr>
                <a:spLocks/>
              </p:cNvSpPr>
              <p:nvPr/>
            </p:nvSpPr>
            <p:spPr bwMode="auto">
              <a:xfrm>
                <a:off x="7318376" y="1785380"/>
                <a:ext cx="473075" cy="304622"/>
              </a:xfrm>
              <a:custGeom>
                <a:avLst/>
                <a:gdLst>
                  <a:gd name="T0" fmla="*/ 2147483647 w 298"/>
                  <a:gd name="T1" fmla="*/ 2147483647 h 192"/>
                  <a:gd name="T2" fmla="*/ 2147483647 w 298"/>
                  <a:gd name="T3" fmla="*/ 2147483647 h 192"/>
                  <a:gd name="T4" fmla="*/ 2147483647 w 298"/>
                  <a:gd name="T5" fmla="*/ 2147483647 h 192"/>
                  <a:gd name="T6" fmla="*/ 2147483647 w 298"/>
                  <a:gd name="T7" fmla="*/ 2147483647 h 192"/>
                  <a:gd name="T8" fmla="*/ 2147483647 w 298"/>
                  <a:gd name="T9" fmla="*/ 2147483647 h 192"/>
                  <a:gd name="T10" fmla="*/ 2147483647 w 298"/>
                  <a:gd name="T11" fmla="*/ 2147483647 h 192"/>
                  <a:gd name="T12" fmla="*/ 2147483647 w 298"/>
                  <a:gd name="T13" fmla="*/ 2147483647 h 192"/>
                  <a:gd name="T14" fmla="*/ 0 w 298"/>
                  <a:gd name="T15" fmla="*/ 2147483647 h 192"/>
                  <a:gd name="T16" fmla="*/ 0 w 298"/>
                  <a:gd name="T17" fmla="*/ 2147483647 h 192"/>
                  <a:gd name="T18" fmla="*/ 2147483647 w 298"/>
                  <a:gd name="T19" fmla="*/ 2147483647 h 192"/>
                  <a:gd name="T20" fmla="*/ 2147483647 w 298"/>
                  <a:gd name="T21" fmla="*/ 2147483647 h 192"/>
                  <a:gd name="T22" fmla="*/ 2147483647 w 298"/>
                  <a:gd name="T23" fmla="*/ 2147483647 h 192"/>
                  <a:gd name="T24" fmla="*/ 2147483647 w 298"/>
                  <a:gd name="T25" fmla="*/ 2147483647 h 192"/>
                  <a:gd name="T26" fmla="*/ 2147483647 w 298"/>
                  <a:gd name="T27" fmla="*/ 2147483647 h 192"/>
                  <a:gd name="T28" fmla="*/ 2147483647 w 298"/>
                  <a:gd name="T29" fmla="*/ 2147483647 h 192"/>
                  <a:gd name="T30" fmla="*/ 2147483647 w 298"/>
                  <a:gd name="T31" fmla="*/ 2147483647 h 192"/>
                  <a:gd name="T32" fmla="*/ 2147483647 w 298"/>
                  <a:gd name="T33" fmla="*/ 2147483647 h 192"/>
                  <a:gd name="T34" fmla="*/ 2147483647 w 298"/>
                  <a:gd name="T35" fmla="*/ 2147483647 h 192"/>
                  <a:gd name="T36" fmla="*/ 2147483647 w 298"/>
                  <a:gd name="T37" fmla="*/ 2147483647 h 192"/>
                  <a:gd name="T38" fmla="*/ 2147483647 w 298"/>
                  <a:gd name="T39" fmla="*/ 2147483647 h 192"/>
                  <a:gd name="T40" fmla="*/ 2147483647 w 298"/>
                  <a:gd name="T41" fmla="*/ 2147483647 h 192"/>
                  <a:gd name="T42" fmla="*/ 2147483647 w 298"/>
                  <a:gd name="T43" fmla="*/ 2147483647 h 192"/>
                  <a:gd name="T44" fmla="*/ 2147483647 w 298"/>
                  <a:gd name="T45" fmla="*/ 2147483647 h 192"/>
                  <a:gd name="T46" fmla="*/ 2147483647 w 298"/>
                  <a:gd name="T47" fmla="*/ 2147483647 h 192"/>
                  <a:gd name="T48" fmla="*/ 2147483647 w 298"/>
                  <a:gd name="T49" fmla="*/ 2147483647 h 192"/>
                  <a:gd name="T50" fmla="*/ 2147483647 w 298"/>
                  <a:gd name="T51" fmla="*/ 2147483647 h 192"/>
                  <a:gd name="T52" fmla="*/ 2147483647 w 298"/>
                  <a:gd name="T53" fmla="*/ 2147483647 h 192"/>
                  <a:gd name="T54" fmla="*/ 2147483647 w 298"/>
                  <a:gd name="T55" fmla="*/ 2147483647 h 192"/>
                  <a:gd name="T56" fmla="*/ 2147483647 w 298"/>
                  <a:gd name="T57" fmla="*/ 2147483647 h 192"/>
                  <a:gd name="T58" fmla="*/ 2147483647 w 298"/>
                  <a:gd name="T59" fmla="*/ 2147483647 h 192"/>
                  <a:gd name="T60" fmla="*/ 2147483647 w 298"/>
                  <a:gd name="T61" fmla="*/ 2147483647 h 192"/>
                  <a:gd name="T62" fmla="*/ 2147483647 w 298"/>
                  <a:gd name="T63" fmla="*/ 2147483647 h 192"/>
                  <a:gd name="T64" fmla="*/ 2147483647 w 298"/>
                  <a:gd name="T65" fmla="*/ 2147483647 h 192"/>
                  <a:gd name="T66" fmla="*/ 2147483647 w 298"/>
                  <a:gd name="T67" fmla="*/ 2147483647 h 192"/>
                  <a:gd name="T68" fmla="*/ 2147483647 w 298"/>
                  <a:gd name="T69" fmla="*/ 2147483647 h 192"/>
                  <a:gd name="T70" fmla="*/ 2147483647 w 298"/>
                  <a:gd name="T71" fmla="*/ 2147483647 h 192"/>
                  <a:gd name="T72" fmla="*/ 2147483647 w 298"/>
                  <a:gd name="T73" fmla="*/ 2147483647 h 192"/>
                  <a:gd name="T74" fmla="*/ 2147483647 w 298"/>
                  <a:gd name="T75" fmla="*/ 2147483647 h 192"/>
                  <a:gd name="T76" fmla="*/ 2147483647 w 298"/>
                  <a:gd name="T77" fmla="*/ 2147483647 h 192"/>
                  <a:gd name="T78" fmla="*/ 2147483647 w 298"/>
                  <a:gd name="T79" fmla="*/ 2147483647 h 192"/>
                  <a:gd name="T80" fmla="*/ 2147483647 w 298"/>
                  <a:gd name="T81" fmla="*/ 2147483647 h 192"/>
                  <a:gd name="T82" fmla="*/ 2147483647 w 298"/>
                  <a:gd name="T83" fmla="*/ 2147483647 h 192"/>
                  <a:gd name="T84" fmla="*/ 2147483647 w 298"/>
                  <a:gd name="T85" fmla="*/ 2147483647 h 192"/>
                  <a:gd name="T86" fmla="*/ 2147483647 w 298"/>
                  <a:gd name="T87" fmla="*/ 2147483647 h 192"/>
                  <a:gd name="T88" fmla="*/ 2147483647 w 298"/>
                  <a:gd name="T89" fmla="*/ 2147483647 h 192"/>
                  <a:gd name="T90" fmla="*/ 2147483647 w 298"/>
                  <a:gd name="T91" fmla="*/ 0 h 192"/>
                  <a:gd name="T92" fmla="*/ 2147483647 w 298"/>
                  <a:gd name="T93" fmla="*/ 2147483647 h 192"/>
                  <a:gd name="T94" fmla="*/ 2147483647 w 298"/>
                  <a:gd name="T95" fmla="*/ 2147483647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8"/>
                  <a:gd name="T145" fmla="*/ 0 h 192"/>
                  <a:gd name="T146" fmla="*/ 298 w 298"/>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8" h="192">
                    <a:moveTo>
                      <a:pt x="14" y="30"/>
                    </a:moveTo>
                    <a:lnTo>
                      <a:pt x="14" y="30"/>
                    </a:lnTo>
                    <a:lnTo>
                      <a:pt x="10" y="42"/>
                    </a:lnTo>
                    <a:lnTo>
                      <a:pt x="6" y="52"/>
                    </a:lnTo>
                    <a:lnTo>
                      <a:pt x="4" y="56"/>
                    </a:lnTo>
                    <a:lnTo>
                      <a:pt x="2" y="60"/>
                    </a:lnTo>
                    <a:lnTo>
                      <a:pt x="0" y="64"/>
                    </a:lnTo>
                    <a:lnTo>
                      <a:pt x="2" y="72"/>
                    </a:lnTo>
                    <a:lnTo>
                      <a:pt x="4" y="76"/>
                    </a:lnTo>
                    <a:lnTo>
                      <a:pt x="12" y="88"/>
                    </a:lnTo>
                    <a:lnTo>
                      <a:pt x="12" y="102"/>
                    </a:lnTo>
                    <a:lnTo>
                      <a:pt x="16" y="106"/>
                    </a:lnTo>
                    <a:lnTo>
                      <a:pt x="20" y="112"/>
                    </a:lnTo>
                    <a:lnTo>
                      <a:pt x="24" y="114"/>
                    </a:lnTo>
                    <a:lnTo>
                      <a:pt x="42" y="120"/>
                    </a:lnTo>
                    <a:lnTo>
                      <a:pt x="62" y="136"/>
                    </a:lnTo>
                    <a:lnTo>
                      <a:pt x="78" y="146"/>
                    </a:lnTo>
                    <a:lnTo>
                      <a:pt x="84" y="150"/>
                    </a:lnTo>
                    <a:lnTo>
                      <a:pt x="98" y="160"/>
                    </a:lnTo>
                    <a:lnTo>
                      <a:pt x="112" y="172"/>
                    </a:lnTo>
                    <a:lnTo>
                      <a:pt x="114" y="176"/>
                    </a:lnTo>
                    <a:lnTo>
                      <a:pt x="126" y="182"/>
                    </a:lnTo>
                    <a:lnTo>
                      <a:pt x="144" y="192"/>
                    </a:lnTo>
                    <a:lnTo>
                      <a:pt x="156" y="186"/>
                    </a:lnTo>
                    <a:lnTo>
                      <a:pt x="174" y="182"/>
                    </a:lnTo>
                    <a:lnTo>
                      <a:pt x="184" y="170"/>
                    </a:lnTo>
                    <a:lnTo>
                      <a:pt x="208" y="168"/>
                    </a:lnTo>
                    <a:lnTo>
                      <a:pt x="224" y="166"/>
                    </a:lnTo>
                    <a:lnTo>
                      <a:pt x="240" y="158"/>
                    </a:lnTo>
                    <a:lnTo>
                      <a:pt x="260" y="148"/>
                    </a:lnTo>
                    <a:lnTo>
                      <a:pt x="272" y="138"/>
                    </a:lnTo>
                    <a:lnTo>
                      <a:pt x="292" y="132"/>
                    </a:lnTo>
                    <a:lnTo>
                      <a:pt x="298" y="128"/>
                    </a:lnTo>
                    <a:lnTo>
                      <a:pt x="296" y="110"/>
                    </a:lnTo>
                    <a:lnTo>
                      <a:pt x="286" y="98"/>
                    </a:lnTo>
                    <a:lnTo>
                      <a:pt x="278" y="76"/>
                    </a:lnTo>
                    <a:lnTo>
                      <a:pt x="272" y="46"/>
                    </a:lnTo>
                    <a:lnTo>
                      <a:pt x="268" y="24"/>
                    </a:lnTo>
                    <a:lnTo>
                      <a:pt x="262" y="0"/>
                    </a:lnTo>
                    <a:lnTo>
                      <a:pt x="26" y="4"/>
                    </a:lnTo>
                    <a:lnTo>
                      <a:pt x="14" y="30"/>
                    </a:lnTo>
                    <a:close/>
                  </a:path>
                </a:pathLst>
              </a:custGeom>
              <a:grpFill/>
              <a:ln w="3175">
                <a:solidFill>
                  <a:schemeClr val="tx1"/>
                </a:solidFill>
                <a:round/>
                <a:headEnd/>
                <a:tailEnd/>
              </a:ln>
            </p:spPr>
            <p:txBody>
              <a:bodyPr/>
              <a:lstStyle/>
              <a:p>
                <a:endParaRPr lang="en-US"/>
              </a:p>
            </p:txBody>
          </p:sp>
          <p:sp>
            <p:nvSpPr>
              <p:cNvPr id="167" name="Freeform 50"/>
              <p:cNvSpPr>
                <a:spLocks/>
              </p:cNvSpPr>
              <p:nvPr/>
            </p:nvSpPr>
            <p:spPr bwMode="auto">
              <a:xfrm>
                <a:off x="7070726" y="1791726"/>
                <a:ext cx="476250" cy="399816"/>
              </a:xfrm>
              <a:custGeom>
                <a:avLst/>
                <a:gdLst>
                  <a:gd name="T0" fmla="*/ 2147483647 w 300"/>
                  <a:gd name="T1" fmla="*/ 2147483647 h 252"/>
                  <a:gd name="T2" fmla="*/ 2147483647 w 300"/>
                  <a:gd name="T3" fmla="*/ 0 h 252"/>
                  <a:gd name="T4" fmla="*/ 2147483647 w 300"/>
                  <a:gd name="T5" fmla="*/ 2147483647 h 252"/>
                  <a:gd name="T6" fmla="*/ 2147483647 w 300"/>
                  <a:gd name="T7" fmla="*/ 2147483647 h 252"/>
                  <a:gd name="T8" fmla="*/ 2147483647 w 300"/>
                  <a:gd name="T9" fmla="*/ 2147483647 h 252"/>
                  <a:gd name="T10" fmla="*/ 2147483647 w 300"/>
                  <a:gd name="T11" fmla="*/ 2147483647 h 252"/>
                  <a:gd name="T12" fmla="*/ 2147483647 w 300"/>
                  <a:gd name="T13" fmla="*/ 2147483647 h 252"/>
                  <a:gd name="T14" fmla="*/ 2147483647 w 300"/>
                  <a:gd name="T15" fmla="*/ 2147483647 h 252"/>
                  <a:gd name="T16" fmla="*/ 2147483647 w 300"/>
                  <a:gd name="T17" fmla="*/ 2147483647 h 252"/>
                  <a:gd name="T18" fmla="*/ 2147483647 w 300"/>
                  <a:gd name="T19" fmla="*/ 2147483647 h 252"/>
                  <a:gd name="T20" fmla="*/ 2147483647 w 300"/>
                  <a:gd name="T21" fmla="*/ 2147483647 h 252"/>
                  <a:gd name="T22" fmla="*/ 2147483647 w 300"/>
                  <a:gd name="T23" fmla="*/ 2147483647 h 252"/>
                  <a:gd name="T24" fmla="*/ 2147483647 w 300"/>
                  <a:gd name="T25" fmla="*/ 2147483647 h 252"/>
                  <a:gd name="T26" fmla="*/ 2147483647 w 300"/>
                  <a:gd name="T27" fmla="*/ 2147483647 h 252"/>
                  <a:gd name="T28" fmla="*/ 2147483647 w 300"/>
                  <a:gd name="T29" fmla="*/ 2147483647 h 252"/>
                  <a:gd name="T30" fmla="*/ 2147483647 w 300"/>
                  <a:gd name="T31" fmla="*/ 2147483647 h 252"/>
                  <a:gd name="T32" fmla="*/ 2147483647 w 300"/>
                  <a:gd name="T33" fmla="*/ 2147483647 h 252"/>
                  <a:gd name="T34" fmla="*/ 2147483647 w 300"/>
                  <a:gd name="T35" fmla="*/ 2147483647 h 252"/>
                  <a:gd name="T36" fmla="*/ 2147483647 w 300"/>
                  <a:gd name="T37" fmla="*/ 2147483647 h 252"/>
                  <a:gd name="T38" fmla="*/ 2147483647 w 300"/>
                  <a:gd name="T39" fmla="*/ 2147483647 h 252"/>
                  <a:gd name="T40" fmla="*/ 2147483647 w 300"/>
                  <a:gd name="T41" fmla="*/ 2147483647 h 252"/>
                  <a:gd name="T42" fmla="*/ 2147483647 w 300"/>
                  <a:gd name="T43" fmla="*/ 2147483647 h 252"/>
                  <a:gd name="T44" fmla="*/ 2147483647 w 300"/>
                  <a:gd name="T45" fmla="*/ 2147483647 h 252"/>
                  <a:gd name="T46" fmla="*/ 0 w 300"/>
                  <a:gd name="T47" fmla="*/ 2147483647 h 252"/>
                  <a:gd name="T48" fmla="*/ 2147483647 w 300"/>
                  <a:gd name="T49" fmla="*/ 2147483647 h 252"/>
                  <a:gd name="T50" fmla="*/ 2147483647 w 300"/>
                  <a:gd name="T51" fmla="*/ 2147483647 h 252"/>
                  <a:gd name="T52" fmla="*/ 2147483647 w 300"/>
                  <a:gd name="T53" fmla="*/ 2147483647 h 252"/>
                  <a:gd name="T54" fmla="*/ 2147483647 w 300"/>
                  <a:gd name="T55" fmla="*/ 2147483647 h 252"/>
                  <a:gd name="T56" fmla="*/ 2147483647 w 300"/>
                  <a:gd name="T57" fmla="*/ 2147483647 h 252"/>
                  <a:gd name="T58" fmla="*/ 2147483647 w 300"/>
                  <a:gd name="T59" fmla="*/ 2147483647 h 252"/>
                  <a:gd name="T60" fmla="*/ 2147483647 w 300"/>
                  <a:gd name="T61" fmla="*/ 2147483647 h 252"/>
                  <a:gd name="T62" fmla="*/ 2147483647 w 300"/>
                  <a:gd name="T63" fmla="*/ 2147483647 h 252"/>
                  <a:gd name="T64" fmla="*/ 2147483647 w 300"/>
                  <a:gd name="T65" fmla="*/ 2147483647 h 252"/>
                  <a:gd name="T66" fmla="*/ 2147483647 w 300"/>
                  <a:gd name="T67" fmla="*/ 2147483647 h 252"/>
                  <a:gd name="T68" fmla="*/ 2147483647 w 300"/>
                  <a:gd name="T69" fmla="*/ 2147483647 h 252"/>
                  <a:gd name="T70" fmla="*/ 2147483647 w 300"/>
                  <a:gd name="T71" fmla="*/ 2147483647 h 252"/>
                  <a:gd name="T72" fmla="*/ 2147483647 w 300"/>
                  <a:gd name="T73" fmla="*/ 2147483647 h 2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252"/>
                  <a:gd name="T113" fmla="*/ 300 w 300"/>
                  <a:gd name="T114" fmla="*/ 252 h 2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252">
                    <a:moveTo>
                      <a:pt x="22" y="8"/>
                    </a:moveTo>
                    <a:lnTo>
                      <a:pt x="182" y="0"/>
                    </a:lnTo>
                    <a:lnTo>
                      <a:pt x="172" y="20"/>
                    </a:lnTo>
                    <a:lnTo>
                      <a:pt x="162" y="48"/>
                    </a:lnTo>
                    <a:lnTo>
                      <a:pt x="156" y="60"/>
                    </a:lnTo>
                    <a:lnTo>
                      <a:pt x="160" y="72"/>
                    </a:lnTo>
                    <a:lnTo>
                      <a:pt x="168" y="84"/>
                    </a:lnTo>
                    <a:lnTo>
                      <a:pt x="168" y="98"/>
                    </a:lnTo>
                    <a:lnTo>
                      <a:pt x="180" y="110"/>
                    </a:lnTo>
                    <a:lnTo>
                      <a:pt x="192" y="114"/>
                    </a:lnTo>
                    <a:lnTo>
                      <a:pt x="214" y="128"/>
                    </a:lnTo>
                    <a:lnTo>
                      <a:pt x="240" y="146"/>
                    </a:lnTo>
                    <a:lnTo>
                      <a:pt x="262" y="162"/>
                    </a:lnTo>
                    <a:lnTo>
                      <a:pt x="282" y="178"/>
                    </a:lnTo>
                    <a:lnTo>
                      <a:pt x="300" y="188"/>
                    </a:lnTo>
                    <a:lnTo>
                      <a:pt x="300" y="208"/>
                    </a:lnTo>
                    <a:lnTo>
                      <a:pt x="300" y="222"/>
                    </a:lnTo>
                    <a:lnTo>
                      <a:pt x="288" y="232"/>
                    </a:lnTo>
                    <a:lnTo>
                      <a:pt x="276" y="232"/>
                    </a:lnTo>
                    <a:lnTo>
                      <a:pt x="108" y="238"/>
                    </a:lnTo>
                    <a:lnTo>
                      <a:pt x="60" y="244"/>
                    </a:lnTo>
                    <a:lnTo>
                      <a:pt x="44" y="252"/>
                    </a:lnTo>
                    <a:lnTo>
                      <a:pt x="28" y="244"/>
                    </a:lnTo>
                    <a:lnTo>
                      <a:pt x="0" y="234"/>
                    </a:lnTo>
                    <a:lnTo>
                      <a:pt x="8" y="206"/>
                    </a:lnTo>
                    <a:lnTo>
                      <a:pt x="12" y="170"/>
                    </a:lnTo>
                    <a:lnTo>
                      <a:pt x="18" y="142"/>
                    </a:lnTo>
                    <a:lnTo>
                      <a:pt x="32" y="110"/>
                    </a:lnTo>
                    <a:lnTo>
                      <a:pt x="34" y="84"/>
                    </a:lnTo>
                    <a:lnTo>
                      <a:pt x="46" y="64"/>
                    </a:lnTo>
                    <a:lnTo>
                      <a:pt x="54" y="48"/>
                    </a:lnTo>
                    <a:lnTo>
                      <a:pt x="60" y="34"/>
                    </a:lnTo>
                    <a:lnTo>
                      <a:pt x="46" y="28"/>
                    </a:lnTo>
                    <a:lnTo>
                      <a:pt x="22" y="26"/>
                    </a:lnTo>
                    <a:lnTo>
                      <a:pt x="22" y="8"/>
                    </a:lnTo>
                    <a:close/>
                  </a:path>
                </a:pathLst>
              </a:custGeom>
              <a:grpFill/>
              <a:ln w="3175">
                <a:solidFill>
                  <a:schemeClr val="tx1"/>
                </a:solidFill>
                <a:round/>
                <a:headEnd/>
                <a:tailEnd/>
              </a:ln>
            </p:spPr>
            <p:txBody>
              <a:bodyPr/>
              <a:lstStyle/>
              <a:p>
                <a:endParaRPr lang="en-US"/>
              </a:p>
            </p:txBody>
          </p:sp>
          <p:sp>
            <p:nvSpPr>
              <p:cNvPr id="168" name="Freeform 51"/>
              <p:cNvSpPr>
                <a:spLocks/>
              </p:cNvSpPr>
              <p:nvPr/>
            </p:nvSpPr>
            <p:spPr bwMode="auto">
              <a:xfrm>
                <a:off x="6378576" y="1804419"/>
                <a:ext cx="787400" cy="475972"/>
              </a:xfrm>
              <a:custGeom>
                <a:avLst/>
                <a:gdLst>
                  <a:gd name="T0" fmla="*/ 2147483647 w 496"/>
                  <a:gd name="T1" fmla="*/ 0 h 300"/>
                  <a:gd name="T2" fmla="*/ 2147483647 w 496"/>
                  <a:gd name="T3" fmla="*/ 2147483647 h 300"/>
                  <a:gd name="T4" fmla="*/ 2147483647 w 496"/>
                  <a:gd name="T5" fmla="*/ 2147483647 h 300"/>
                  <a:gd name="T6" fmla="*/ 2147483647 w 496"/>
                  <a:gd name="T7" fmla="*/ 2147483647 h 300"/>
                  <a:gd name="T8" fmla="*/ 2147483647 w 496"/>
                  <a:gd name="T9" fmla="*/ 2147483647 h 300"/>
                  <a:gd name="T10" fmla="*/ 2147483647 w 496"/>
                  <a:gd name="T11" fmla="*/ 2147483647 h 300"/>
                  <a:gd name="T12" fmla="*/ 2147483647 w 496"/>
                  <a:gd name="T13" fmla="*/ 2147483647 h 300"/>
                  <a:gd name="T14" fmla="*/ 2147483647 w 496"/>
                  <a:gd name="T15" fmla="*/ 2147483647 h 300"/>
                  <a:gd name="T16" fmla="*/ 2147483647 w 496"/>
                  <a:gd name="T17" fmla="*/ 2147483647 h 300"/>
                  <a:gd name="T18" fmla="*/ 2147483647 w 496"/>
                  <a:gd name="T19" fmla="*/ 2147483647 h 300"/>
                  <a:gd name="T20" fmla="*/ 2147483647 w 496"/>
                  <a:gd name="T21" fmla="*/ 2147483647 h 300"/>
                  <a:gd name="T22" fmla="*/ 2147483647 w 496"/>
                  <a:gd name="T23" fmla="*/ 2147483647 h 300"/>
                  <a:gd name="T24" fmla="*/ 2147483647 w 496"/>
                  <a:gd name="T25" fmla="*/ 2147483647 h 300"/>
                  <a:gd name="T26" fmla="*/ 2147483647 w 496"/>
                  <a:gd name="T27" fmla="*/ 2147483647 h 300"/>
                  <a:gd name="T28" fmla="*/ 2147483647 w 496"/>
                  <a:gd name="T29" fmla="*/ 2147483647 h 300"/>
                  <a:gd name="T30" fmla="*/ 2147483647 w 496"/>
                  <a:gd name="T31" fmla="*/ 2147483647 h 300"/>
                  <a:gd name="T32" fmla="*/ 2147483647 w 496"/>
                  <a:gd name="T33" fmla="*/ 2147483647 h 300"/>
                  <a:gd name="T34" fmla="*/ 2147483647 w 496"/>
                  <a:gd name="T35" fmla="*/ 2147483647 h 300"/>
                  <a:gd name="T36" fmla="*/ 2147483647 w 496"/>
                  <a:gd name="T37" fmla="*/ 2147483647 h 300"/>
                  <a:gd name="T38" fmla="*/ 2147483647 w 496"/>
                  <a:gd name="T39" fmla="*/ 2147483647 h 300"/>
                  <a:gd name="T40" fmla="*/ 2147483647 w 496"/>
                  <a:gd name="T41" fmla="*/ 2147483647 h 300"/>
                  <a:gd name="T42" fmla="*/ 2147483647 w 496"/>
                  <a:gd name="T43" fmla="*/ 2147483647 h 300"/>
                  <a:gd name="T44" fmla="*/ 2147483647 w 496"/>
                  <a:gd name="T45" fmla="*/ 2147483647 h 300"/>
                  <a:gd name="T46" fmla="*/ 2147483647 w 496"/>
                  <a:gd name="T47" fmla="*/ 2147483647 h 300"/>
                  <a:gd name="T48" fmla="*/ 2147483647 w 496"/>
                  <a:gd name="T49" fmla="*/ 2147483647 h 300"/>
                  <a:gd name="T50" fmla="*/ 2147483647 w 496"/>
                  <a:gd name="T51" fmla="*/ 2147483647 h 300"/>
                  <a:gd name="T52" fmla="*/ 2147483647 w 496"/>
                  <a:gd name="T53" fmla="*/ 2147483647 h 300"/>
                  <a:gd name="T54" fmla="*/ 2147483647 w 496"/>
                  <a:gd name="T55" fmla="*/ 2147483647 h 300"/>
                  <a:gd name="T56" fmla="*/ 2147483647 w 496"/>
                  <a:gd name="T57" fmla="*/ 2147483647 h 300"/>
                  <a:gd name="T58" fmla="*/ 2147483647 w 496"/>
                  <a:gd name="T59" fmla="*/ 2147483647 h 300"/>
                  <a:gd name="T60" fmla="*/ 2147483647 w 496"/>
                  <a:gd name="T61" fmla="*/ 2147483647 h 300"/>
                  <a:gd name="T62" fmla="*/ 2147483647 w 496"/>
                  <a:gd name="T63" fmla="*/ 2147483647 h 300"/>
                  <a:gd name="T64" fmla="*/ 2147483647 w 496"/>
                  <a:gd name="T65" fmla="*/ 2147483647 h 300"/>
                  <a:gd name="T66" fmla="*/ 2147483647 w 496"/>
                  <a:gd name="T67" fmla="*/ 2147483647 h 300"/>
                  <a:gd name="T68" fmla="*/ 2147483647 w 496"/>
                  <a:gd name="T69" fmla="*/ 0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6"/>
                  <a:gd name="T106" fmla="*/ 0 h 300"/>
                  <a:gd name="T107" fmla="*/ 496 w 496"/>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6" h="300">
                    <a:moveTo>
                      <a:pt x="4" y="0"/>
                    </a:moveTo>
                    <a:lnTo>
                      <a:pt x="458" y="0"/>
                    </a:lnTo>
                    <a:lnTo>
                      <a:pt x="458" y="18"/>
                    </a:lnTo>
                    <a:lnTo>
                      <a:pt x="496" y="26"/>
                    </a:lnTo>
                    <a:lnTo>
                      <a:pt x="482" y="56"/>
                    </a:lnTo>
                    <a:lnTo>
                      <a:pt x="470" y="76"/>
                    </a:lnTo>
                    <a:lnTo>
                      <a:pt x="468" y="102"/>
                    </a:lnTo>
                    <a:lnTo>
                      <a:pt x="454" y="134"/>
                    </a:lnTo>
                    <a:lnTo>
                      <a:pt x="448" y="162"/>
                    </a:lnTo>
                    <a:lnTo>
                      <a:pt x="444" y="198"/>
                    </a:lnTo>
                    <a:lnTo>
                      <a:pt x="436" y="226"/>
                    </a:lnTo>
                    <a:lnTo>
                      <a:pt x="432" y="242"/>
                    </a:lnTo>
                    <a:lnTo>
                      <a:pt x="396" y="260"/>
                    </a:lnTo>
                    <a:lnTo>
                      <a:pt x="398" y="292"/>
                    </a:lnTo>
                    <a:lnTo>
                      <a:pt x="408" y="300"/>
                    </a:lnTo>
                    <a:lnTo>
                      <a:pt x="380" y="288"/>
                    </a:lnTo>
                    <a:lnTo>
                      <a:pt x="366" y="270"/>
                    </a:lnTo>
                    <a:lnTo>
                      <a:pt x="346" y="272"/>
                    </a:lnTo>
                    <a:lnTo>
                      <a:pt x="340" y="274"/>
                    </a:lnTo>
                    <a:lnTo>
                      <a:pt x="334" y="264"/>
                    </a:lnTo>
                    <a:lnTo>
                      <a:pt x="326" y="250"/>
                    </a:lnTo>
                    <a:lnTo>
                      <a:pt x="318" y="228"/>
                    </a:lnTo>
                    <a:lnTo>
                      <a:pt x="314" y="220"/>
                    </a:lnTo>
                    <a:lnTo>
                      <a:pt x="306" y="206"/>
                    </a:lnTo>
                    <a:lnTo>
                      <a:pt x="302" y="198"/>
                    </a:lnTo>
                    <a:lnTo>
                      <a:pt x="280" y="172"/>
                    </a:lnTo>
                    <a:lnTo>
                      <a:pt x="252" y="190"/>
                    </a:lnTo>
                    <a:lnTo>
                      <a:pt x="240" y="192"/>
                    </a:lnTo>
                    <a:lnTo>
                      <a:pt x="230" y="194"/>
                    </a:lnTo>
                    <a:lnTo>
                      <a:pt x="228" y="194"/>
                    </a:lnTo>
                    <a:lnTo>
                      <a:pt x="226" y="192"/>
                    </a:lnTo>
                    <a:lnTo>
                      <a:pt x="228" y="170"/>
                    </a:lnTo>
                    <a:lnTo>
                      <a:pt x="244" y="144"/>
                    </a:lnTo>
                    <a:lnTo>
                      <a:pt x="252" y="126"/>
                    </a:lnTo>
                    <a:lnTo>
                      <a:pt x="216" y="92"/>
                    </a:lnTo>
                    <a:lnTo>
                      <a:pt x="196" y="78"/>
                    </a:lnTo>
                    <a:lnTo>
                      <a:pt x="144" y="66"/>
                    </a:lnTo>
                    <a:lnTo>
                      <a:pt x="130" y="66"/>
                    </a:lnTo>
                    <a:lnTo>
                      <a:pt x="120" y="64"/>
                    </a:lnTo>
                    <a:lnTo>
                      <a:pt x="116" y="62"/>
                    </a:lnTo>
                    <a:lnTo>
                      <a:pt x="114" y="62"/>
                    </a:lnTo>
                    <a:lnTo>
                      <a:pt x="114" y="60"/>
                    </a:lnTo>
                    <a:lnTo>
                      <a:pt x="116" y="60"/>
                    </a:lnTo>
                    <a:lnTo>
                      <a:pt x="120" y="60"/>
                    </a:lnTo>
                    <a:lnTo>
                      <a:pt x="114" y="56"/>
                    </a:lnTo>
                    <a:lnTo>
                      <a:pt x="100" y="52"/>
                    </a:lnTo>
                    <a:lnTo>
                      <a:pt x="90" y="48"/>
                    </a:lnTo>
                    <a:lnTo>
                      <a:pt x="76" y="46"/>
                    </a:lnTo>
                    <a:lnTo>
                      <a:pt x="60" y="42"/>
                    </a:lnTo>
                    <a:lnTo>
                      <a:pt x="52" y="40"/>
                    </a:lnTo>
                    <a:lnTo>
                      <a:pt x="46" y="40"/>
                    </a:lnTo>
                    <a:lnTo>
                      <a:pt x="30" y="40"/>
                    </a:lnTo>
                    <a:lnTo>
                      <a:pt x="20" y="40"/>
                    </a:lnTo>
                    <a:lnTo>
                      <a:pt x="0" y="26"/>
                    </a:lnTo>
                    <a:lnTo>
                      <a:pt x="4" y="0"/>
                    </a:lnTo>
                    <a:close/>
                  </a:path>
                </a:pathLst>
              </a:custGeom>
              <a:grpFill/>
              <a:ln w="3175">
                <a:solidFill>
                  <a:schemeClr val="tx1"/>
                </a:solidFill>
                <a:round/>
                <a:headEnd/>
                <a:tailEnd/>
              </a:ln>
            </p:spPr>
            <p:txBody>
              <a:bodyPr/>
              <a:lstStyle/>
              <a:p>
                <a:endParaRPr lang="en-US"/>
              </a:p>
            </p:txBody>
          </p:sp>
          <p:sp>
            <p:nvSpPr>
              <p:cNvPr id="169" name="Freeform 52"/>
              <p:cNvSpPr>
                <a:spLocks/>
              </p:cNvSpPr>
              <p:nvPr/>
            </p:nvSpPr>
            <p:spPr bwMode="auto">
              <a:xfrm>
                <a:off x="6311901" y="1845873"/>
                <a:ext cx="762000" cy="600075"/>
              </a:xfrm>
              <a:custGeom>
                <a:avLst/>
                <a:gdLst>
                  <a:gd name="T0" fmla="*/ 34925 w 480"/>
                  <a:gd name="T1" fmla="*/ 273050 h 378"/>
                  <a:gd name="T2" fmla="*/ 53975 w 480"/>
                  <a:gd name="T3" fmla="*/ 193675 h 378"/>
                  <a:gd name="T4" fmla="*/ 63500 w 480"/>
                  <a:gd name="T5" fmla="*/ 123825 h 378"/>
                  <a:gd name="T6" fmla="*/ 73025 w 480"/>
                  <a:gd name="T7" fmla="*/ 63500 h 378"/>
                  <a:gd name="T8" fmla="*/ 66675 w 480"/>
                  <a:gd name="T9" fmla="*/ 0 h 378"/>
                  <a:gd name="T10" fmla="*/ 98425 w 480"/>
                  <a:gd name="T11" fmla="*/ 22225 h 378"/>
                  <a:gd name="T12" fmla="*/ 139700 w 480"/>
                  <a:gd name="T13" fmla="*/ 22225 h 378"/>
                  <a:gd name="T14" fmla="*/ 187325 w 480"/>
                  <a:gd name="T15" fmla="*/ 31750 h 378"/>
                  <a:gd name="T16" fmla="*/ 247650 w 480"/>
                  <a:gd name="T17" fmla="*/ 57150 h 378"/>
                  <a:gd name="T18" fmla="*/ 295275 w 480"/>
                  <a:gd name="T19" fmla="*/ 63500 h 378"/>
                  <a:gd name="T20" fmla="*/ 377825 w 480"/>
                  <a:gd name="T21" fmla="*/ 82550 h 378"/>
                  <a:gd name="T22" fmla="*/ 466725 w 480"/>
                  <a:gd name="T23" fmla="*/ 158750 h 378"/>
                  <a:gd name="T24" fmla="*/ 454025 w 480"/>
                  <a:gd name="T25" fmla="*/ 187325 h 378"/>
                  <a:gd name="T26" fmla="*/ 428625 w 480"/>
                  <a:gd name="T27" fmla="*/ 228600 h 378"/>
                  <a:gd name="T28" fmla="*/ 425450 w 480"/>
                  <a:gd name="T29" fmla="*/ 263525 h 378"/>
                  <a:gd name="T30" fmla="*/ 466725 w 480"/>
                  <a:gd name="T31" fmla="*/ 260350 h 378"/>
                  <a:gd name="T32" fmla="*/ 488950 w 480"/>
                  <a:gd name="T33" fmla="*/ 244475 h 378"/>
                  <a:gd name="T34" fmla="*/ 511175 w 480"/>
                  <a:gd name="T35" fmla="*/ 231775 h 378"/>
                  <a:gd name="T36" fmla="*/ 552450 w 480"/>
                  <a:gd name="T37" fmla="*/ 285750 h 378"/>
                  <a:gd name="T38" fmla="*/ 571500 w 480"/>
                  <a:gd name="T39" fmla="*/ 320675 h 378"/>
                  <a:gd name="T40" fmla="*/ 584200 w 480"/>
                  <a:gd name="T41" fmla="*/ 355600 h 378"/>
                  <a:gd name="T42" fmla="*/ 606425 w 480"/>
                  <a:gd name="T43" fmla="*/ 393700 h 378"/>
                  <a:gd name="T44" fmla="*/ 647700 w 480"/>
                  <a:gd name="T45" fmla="*/ 387350 h 378"/>
                  <a:gd name="T46" fmla="*/ 669925 w 480"/>
                  <a:gd name="T47" fmla="*/ 415925 h 378"/>
                  <a:gd name="T48" fmla="*/ 714375 w 480"/>
                  <a:gd name="T49" fmla="*/ 434975 h 378"/>
                  <a:gd name="T50" fmla="*/ 720725 w 480"/>
                  <a:gd name="T51" fmla="*/ 457200 h 378"/>
                  <a:gd name="T52" fmla="*/ 749300 w 480"/>
                  <a:gd name="T53" fmla="*/ 463550 h 378"/>
                  <a:gd name="T54" fmla="*/ 762000 w 480"/>
                  <a:gd name="T55" fmla="*/ 485775 h 378"/>
                  <a:gd name="T56" fmla="*/ 723900 w 480"/>
                  <a:gd name="T57" fmla="*/ 504825 h 378"/>
                  <a:gd name="T58" fmla="*/ 695325 w 480"/>
                  <a:gd name="T59" fmla="*/ 511175 h 378"/>
                  <a:gd name="T60" fmla="*/ 673100 w 480"/>
                  <a:gd name="T61" fmla="*/ 533400 h 378"/>
                  <a:gd name="T62" fmla="*/ 628650 w 480"/>
                  <a:gd name="T63" fmla="*/ 565150 h 378"/>
                  <a:gd name="T64" fmla="*/ 590550 w 480"/>
                  <a:gd name="T65" fmla="*/ 596900 h 378"/>
                  <a:gd name="T66" fmla="*/ 568325 w 480"/>
                  <a:gd name="T67" fmla="*/ 600075 h 378"/>
                  <a:gd name="T68" fmla="*/ 539750 w 480"/>
                  <a:gd name="T69" fmla="*/ 590550 h 378"/>
                  <a:gd name="T70" fmla="*/ 523875 w 480"/>
                  <a:gd name="T71" fmla="*/ 571500 h 378"/>
                  <a:gd name="T72" fmla="*/ 508000 w 480"/>
                  <a:gd name="T73" fmla="*/ 571500 h 378"/>
                  <a:gd name="T74" fmla="*/ 476250 w 480"/>
                  <a:gd name="T75" fmla="*/ 571500 h 378"/>
                  <a:gd name="T76" fmla="*/ 460375 w 480"/>
                  <a:gd name="T77" fmla="*/ 549275 h 378"/>
                  <a:gd name="T78" fmla="*/ 444500 w 480"/>
                  <a:gd name="T79" fmla="*/ 527050 h 378"/>
                  <a:gd name="T80" fmla="*/ 454025 w 480"/>
                  <a:gd name="T81" fmla="*/ 501650 h 378"/>
                  <a:gd name="T82" fmla="*/ 419100 w 480"/>
                  <a:gd name="T83" fmla="*/ 492125 h 378"/>
                  <a:gd name="T84" fmla="*/ 406400 w 480"/>
                  <a:gd name="T85" fmla="*/ 473075 h 378"/>
                  <a:gd name="T86" fmla="*/ 384175 w 480"/>
                  <a:gd name="T87" fmla="*/ 454025 h 378"/>
                  <a:gd name="T88" fmla="*/ 355600 w 480"/>
                  <a:gd name="T89" fmla="*/ 447675 h 378"/>
                  <a:gd name="T90" fmla="*/ 333375 w 480"/>
                  <a:gd name="T91" fmla="*/ 447675 h 378"/>
                  <a:gd name="T92" fmla="*/ 317500 w 480"/>
                  <a:gd name="T93" fmla="*/ 425450 h 378"/>
                  <a:gd name="T94" fmla="*/ 285750 w 480"/>
                  <a:gd name="T95" fmla="*/ 434975 h 378"/>
                  <a:gd name="T96" fmla="*/ 247650 w 480"/>
                  <a:gd name="T97" fmla="*/ 400050 h 378"/>
                  <a:gd name="T98" fmla="*/ 196850 w 480"/>
                  <a:gd name="T99" fmla="*/ 400050 h 378"/>
                  <a:gd name="T100" fmla="*/ 155575 w 480"/>
                  <a:gd name="T101" fmla="*/ 412750 h 378"/>
                  <a:gd name="T102" fmla="*/ 155575 w 480"/>
                  <a:gd name="T103" fmla="*/ 412750 h 378"/>
                  <a:gd name="T104" fmla="*/ 133350 w 480"/>
                  <a:gd name="T105" fmla="*/ 406400 h 378"/>
                  <a:gd name="T106" fmla="*/ 88900 w 480"/>
                  <a:gd name="T107" fmla="*/ 377825 h 378"/>
                  <a:gd name="T108" fmla="*/ 0 w 480"/>
                  <a:gd name="T109" fmla="*/ 361950 h 378"/>
                  <a:gd name="T110" fmla="*/ 34925 w 480"/>
                  <a:gd name="T111" fmla="*/ 273050 h 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0"/>
                  <a:gd name="T169" fmla="*/ 0 h 378"/>
                  <a:gd name="T170" fmla="*/ 480 w 480"/>
                  <a:gd name="T171" fmla="*/ 378 h 3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0" h="378">
                    <a:moveTo>
                      <a:pt x="22" y="172"/>
                    </a:moveTo>
                    <a:lnTo>
                      <a:pt x="34" y="122"/>
                    </a:lnTo>
                    <a:lnTo>
                      <a:pt x="40" y="78"/>
                    </a:lnTo>
                    <a:lnTo>
                      <a:pt x="46" y="40"/>
                    </a:lnTo>
                    <a:lnTo>
                      <a:pt x="42" y="0"/>
                    </a:lnTo>
                    <a:lnTo>
                      <a:pt x="62" y="14"/>
                    </a:lnTo>
                    <a:lnTo>
                      <a:pt x="88" y="14"/>
                    </a:lnTo>
                    <a:lnTo>
                      <a:pt x="118" y="20"/>
                    </a:lnTo>
                    <a:lnTo>
                      <a:pt x="156" y="36"/>
                    </a:lnTo>
                    <a:lnTo>
                      <a:pt x="186" y="40"/>
                    </a:lnTo>
                    <a:lnTo>
                      <a:pt x="238" y="52"/>
                    </a:lnTo>
                    <a:lnTo>
                      <a:pt x="294" y="100"/>
                    </a:lnTo>
                    <a:lnTo>
                      <a:pt x="286" y="118"/>
                    </a:lnTo>
                    <a:lnTo>
                      <a:pt x="270" y="144"/>
                    </a:lnTo>
                    <a:lnTo>
                      <a:pt x="268" y="166"/>
                    </a:lnTo>
                    <a:lnTo>
                      <a:pt x="294" y="164"/>
                    </a:lnTo>
                    <a:lnTo>
                      <a:pt x="308" y="154"/>
                    </a:lnTo>
                    <a:lnTo>
                      <a:pt x="322" y="146"/>
                    </a:lnTo>
                    <a:lnTo>
                      <a:pt x="348" y="180"/>
                    </a:lnTo>
                    <a:lnTo>
                      <a:pt x="360" y="202"/>
                    </a:lnTo>
                    <a:lnTo>
                      <a:pt x="368" y="224"/>
                    </a:lnTo>
                    <a:lnTo>
                      <a:pt x="382" y="248"/>
                    </a:lnTo>
                    <a:lnTo>
                      <a:pt x="408" y="244"/>
                    </a:lnTo>
                    <a:lnTo>
                      <a:pt x="422" y="262"/>
                    </a:lnTo>
                    <a:lnTo>
                      <a:pt x="450" y="274"/>
                    </a:lnTo>
                    <a:lnTo>
                      <a:pt x="454" y="288"/>
                    </a:lnTo>
                    <a:lnTo>
                      <a:pt x="472" y="292"/>
                    </a:lnTo>
                    <a:lnTo>
                      <a:pt x="480" y="306"/>
                    </a:lnTo>
                    <a:lnTo>
                      <a:pt x="456" y="318"/>
                    </a:lnTo>
                    <a:lnTo>
                      <a:pt x="438" y="322"/>
                    </a:lnTo>
                    <a:lnTo>
                      <a:pt x="424" y="336"/>
                    </a:lnTo>
                    <a:lnTo>
                      <a:pt x="396" y="356"/>
                    </a:lnTo>
                    <a:lnTo>
                      <a:pt x="372" y="376"/>
                    </a:lnTo>
                    <a:lnTo>
                      <a:pt x="358" y="378"/>
                    </a:lnTo>
                    <a:lnTo>
                      <a:pt x="340" y="372"/>
                    </a:lnTo>
                    <a:lnTo>
                      <a:pt x="330" y="360"/>
                    </a:lnTo>
                    <a:lnTo>
                      <a:pt x="320" y="360"/>
                    </a:lnTo>
                    <a:lnTo>
                      <a:pt x="300" y="360"/>
                    </a:lnTo>
                    <a:lnTo>
                      <a:pt x="290" y="346"/>
                    </a:lnTo>
                    <a:lnTo>
                      <a:pt x="280" y="332"/>
                    </a:lnTo>
                    <a:lnTo>
                      <a:pt x="286" y="316"/>
                    </a:lnTo>
                    <a:lnTo>
                      <a:pt x="264" y="310"/>
                    </a:lnTo>
                    <a:lnTo>
                      <a:pt x="256" y="298"/>
                    </a:lnTo>
                    <a:lnTo>
                      <a:pt x="242" y="286"/>
                    </a:lnTo>
                    <a:lnTo>
                      <a:pt x="224" y="282"/>
                    </a:lnTo>
                    <a:lnTo>
                      <a:pt x="210" y="282"/>
                    </a:lnTo>
                    <a:lnTo>
                      <a:pt x="200" y="268"/>
                    </a:lnTo>
                    <a:lnTo>
                      <a:pt x="180" y="274"/>
                    </a:lnTo>
                    <a:lnTo>
                      <a:pt x="156" y="252"/>
                    </a:lnTo>
                    <a:lnTo>
                      <a:pt x="124" y="252"/>
                    </a:lnTo>
                    <a:lnTo>
                      <a:pt x="98" y="260"/>
                    </a:lnTo>
                    <a:lnTo>
                      <a:pt x="84" y="256"/>
                    </a:lnTo>
                    <a:lnTo>
                      <a:pt x="56" y="238"/>
                    </a:lnTo>
                    <a:lnTo>
                      <a:pt x="0" y="228"/>
                    </a:lnTo>
                    <a:lnTo>
                      <a:pt x="22" y="172"/>
                    </a:lnTo>
                    <a:close/>
                  </a:path>
                </a:pathLst>
              </a:custGeom>
              <a:grpFill/>
              <a:ln w="3175">
                <a:solidFill>
                  <a:schemeClr val="tx1"/>
                </a:solidFill>
                <a:round/>
                <a:headEnd/>
                <a:tailEnd/>
              </a:ln>
            </p:spPr>
            <p:txBody>
              <a:bodyPr/>
              <a:lstStyle/>
              <a:p>
                <a:endParaRPr lang="en-US"/>
              </a:p>
            </p:txBody>
          </p:sp>
          <p:sp>
            <p:nvSpPr>
              <p:cNvPr id="170" name="Freeform 56"/>
              <p:cNvSpPr>
                <a:spLocks/>
              </p:cNvSpPr>
              <p:nvPr/>
            </p:nvSpPr>
            <p:spPr bwMode="auto">
              <a:xfrm>
                <a:off x="5194301" y="2938073"/>
                <a:ext cx="654050" cy="442912"/>
              </a:xfrm>
              <a:custGeom>
                <a:avLst/>
                <a:gdLst>
                  <a:gd name="T0" fmla="*/ 12700 w 412"/>
                  <a:gd name="T1" fmla="*/ 349250 h 280"/>
                  <a:gd name="T2" fmla="*/ 184150 w 412"/>
                  <a:gd name="T3" fmla="*/ 123825 h 280"/>
                  <a:gd name="T4" fmla="*/ 276225 w 412"/>
                  <a:gd name="T5" fmla="*/ 0 h 280"/>
                  <a:gd name="T6" fmla="*/ 355600 w 412"/>
                  <a:gd name="T7" fmla="*/ 15875 h 280"/>
                  <a:gd name="T8" fmla="*/ 384175 w 412"/>
                  <a:gd name="T9" fmla="*/ 28575 h 280"/>
                  <a:gd name="T10" fmla="*/ 403225 w 412"/>
                  <a:gd name="T11" fmla="*/ 38100 h 280"/>
                  <a:gd name="T12" fmla="*/ 457200 w 412"/>
                  <a:gd name="T13" fmla="*/ 47625 h 280"/>
                  <a:gd name="T14" fmla="*/ 488950 w 412"/>
                  <a:gd name="T15" fmla="*/ 69850 h 280"/>
                  <a:gd name="T16" fmla="*/ 492125 w 412"/>
                  <a:gd name="T17" fmla="*/ 82550 h 280"/>
                  <a:gd name="T18" fmla="*/ 533400 w 412"/>
                  <a:gd name="T19" fmla="*/ 111125 h 280"/>
                  <a:gd name="T20" fmla="*/ 542925 w 412"/>
                  <a:gd name="T21" fmla="*/ 123825 h 280"/>
                  <a:gd name="T22" fmla="*/ 552450 w 412"/>
                  <a:gd name="T23" fmla="*/ 139700 h 280"/>
                  <a:gd name="T24" fmla="*/ 555625 w 412"/>
                  <a:gd name="T25" fmla="*/ 146050 h 280"/>
                  <a:gd name="T26" fmla="*/ 555625 w 412"/>
                  <a:gd name="T27" fmla="*/ 146050 h 280"/>
                  <a:gd name="T28" fmla="*/ 571500 w 412"/>
                  <a:gd name="T29" fmla="*/ 161925 h 280"/>
                  <a:gd name="T30" fmla="*/ 612775 w 412"/>
                  <a:gd name="T31" fmla="*/ 193675 h 280"/>
                  <a:gd name="T32" fmla="*/ 644525 w 412"/>
                  <a:gd name="T33" fmla="*/ 222250 h 280"/>
                  <a:gd name="T34" fmla="*/ 647700 w 412"/>
                  <a:gd name="T35" fmla="*/ 234950 h 280"/>
                  <a:gd name="T36" fmla="*/ 654050 w 412"/>
                  <a:gd name="T37" fmla="*/ 260350 h 280"/>
                  <a:gd name="T38" fmla="*/ 628650 w 412"/>
                  <a:gd name="T39" fmla="*/ 301625 h 280"/>
                  <a:gd name="T40" fmla="*/ 600075 w 412"/>
                  <a:gd name="T41" fmla="*/ 336550 h 280"/>
                  <a:gd name="T42" fmla="*/ 587375 w 412"/>
                  <a:gd name="T43" fmla="*/ 365125 h 280"/>
                  <a:gd name="T44" fmla="*/ 568325 w 412"/>
                  <a:gd name="T45" fmla="*/ 403225 h 280"/>
                  <a:gd name="T46" fmla="*/ 508000 w 412"/>
                  <a:gd name="T47" fmla="*/ 374650 h 280"/>
                  <a:gd name="T48" fmla="*/ 485775 w 412"/>
                  <a:gd name="T49" fmla="*/ 374650 h 280"/>
                  <a:gd name="T50" fmla="*/ 485775 w 412"/>
                  <a:gd name="T51" fmla="*/ 374650 h 280"/>
                  <a:gd name="T52" fmla="*/ 454025 w 412"/>
                  <a:gd name="T53" fmla="*/ 361950 h 280"/>
                  <a:gd name="T54" fmla="*/ 434975 w 412"/>
                  <a:gd name="T55" fmla="*/ 352425 h 280"/>
                  <a:gd name="T56" fmla="*/ 425450 w 412"/>
                  <a:gd name="T57" fmla="*/ 342900 h 280"/>
                  <a:gd name="T58" fmla="*/ 412750 w 412"/>
                  <a:gd name="T59" fmla="*/ 336550 h 280"/>
                  <a:gd name="T60" fmla="*/ 409575 w 412"/>
                  <a:gd name="T61" fmla="*/ 336550 h 280"/>
                  <a:gd name="T62" fmla="*/ 400050 w 412"/>
                  <a:gd name="T63" fmla="*/ 339725 h 280"/>
                  <a:gd name="T64" fmla="*/ 374650 w 412"/>
                  <a:gd name="T65" fmla="*/ 339725 h 280"/>
                  <a:gd name="T66" fmla="*/ 368300 w 412"/>
                  <a:gd name="T67" fmla="*/ 342900 h 280"/>
                  <a:gd name="T68" fmla="*/ 327025 w 412"/>
                  <a:gd name="T69" fmla="*/ 361950 h 280"/>
                  <a:gd name="T70" fmla="*/ 314325 w 412"/>
                  <a:gd name="T71" fmla="*/ 371475 h 280"/>
                  <a:gd name="T72" fmla="*/ 276225 w 412"/>
                  <a:gd name="T73" fmla="*/ 396875 h 280"/>
                  <a:gd name="T74" fmla="*/ 228600 w 412"/>
                  <a:gd name="T75" fmla="*/ 428625 h 280"/>
                  <a:gd name="T76" fmla="*/ 168275 w 412"/>
                  <a:gd name="T77" fmla="*/ 431800 h 280"/>
                  <a:gd name="T78" fmla="*/ 152400 w 412"/>
                  <a:gd name="T79" fmla="*/ 431800 h 280"/>
                  <a:gd name="T80" fmla="*/ 136525 w 412"/>
                  <a:gd name="T81" fmla="*/ 434975 h 280"/>
                  <a:gd name="T82" fmla="*/ 130175 w 412"/>
                  <a:gd name="T83" fmla="*/ 444500 h 280"/>
                  <a:gd name="T84" fmla="*/ 63500 w 412"/>
                  <a:gd name="T85" fmla="*/ 390525 h 280"/>
                  <a:gd name="T86" fmla="*/ 0 w 412"/>
                  <a:gd name="T87" fmla="*/ 361950 h 2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280"/>
                  <a:gd name="T134" fmla="*/ 412 w 412"/>
                  <a:gd name="T135" fmla="*/ 280 h 2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280">
                    <a:moveTo>
                      <a:pt x="0" y="228"/>
                    </a:moveTo>
                    <a:lnTo>
                      <a:pt x="8" y="220"/>
                    </a:lnTo>
                    <a:lnTo>
                      <a:pt x="72" y="134"/>
                    </a:lnTo>
                    <a:lnTo>
                      <a:pt x="116" y="78"/>
                    </a:lnTo>
                    <a:lnTo>
                      <a:pt x="156" y="32"/>
                    </a:lnTo>
                    <a:lnTo>
                      <a:pt x="174" y="0"/>
                    </a:lnTo>
                    <a:lnTo>
                      <a:pt x="208" y="6"/>
                    </a:lnTo>
                    <a:lnTo>
                      <a:pt x="224" y="10"/>
                    </a:lnTo>
                    <a:lnTo>
                      <a:pt x="242" y="18"/>
                    </a:lnTo>
                    <a:lnTo>
                      <a:pt x="254" y="24"/>
                    </a:lnTo>
                    <a:lnTo>
                      <a:pt x="272" y="32"/>
                    </a:lnTo>
                    <a:lnTo>
                      <a:pt x="288" y="30"/>
                    </a:lnTo>
                    <a:lnTo>
                      <a:pt x="308" y="44"/>
                    </a:lnTo>
                    <a:lnTo>
                      <a:pt x="310" y="52"/>
                    </a:lnTo>
                    <a:lnTo>
                      <a:pt x="322" y="60"/>
                    </a:lnTo>
                    <a:lnTo>
                      <a:pt x="336" y="70"/>
                    </a:lnTo>
                    <a:lnTo>
                      <a:pt x="342" y="78"/>
                    </a:lnTo>
                    <a:lnTo>
                      <a:pt x="348" y="88"/>
                    </a:lnTo>
                    <a:lnTo>
                      <a:pt x="350" y="92"/>
                    </a:lnTo>
                    <a:lnTo>
                      <a:pt x="352" y="92"/>
                    </a:lnTo>
                    <a:lnTo>
                      <a:pt x="350" y="92"/>
                    </a:lnTo>
                    <a:lnTo>
                      <a:pt x="354" y="96"/>
                    </a:lnTo>
                    <a:lnTo>
                      <a:pt x="360" y="102"/>
                    </a:lnTo>
                    <a:lnTo>
                      <a:pt x="368" y="112"/>
                    </a:lnTo>
                    <a:lnTo>
                      <a:pt x="386" y="122"/>
                    </a:lnTo>
                    <a:lnTo>
                      <a:pt x="394" y="126"/>
                    </a:lnTo>
                    <a:lnTo>
                      <a:pt x="406" y="140"/>
                    </a:lnTo>
                    <a:lnTo>
                      <a:pt x="408" y="148"/>
                    </a:lnTo>
                    <a:lnTo>
                      <a:pt x="410" y="154"/>
                    </a:lnTo>
                    <a:lnTo>
                      <a:pt x="412" y="164"/>
                    </a:lnTo>
                    <a:lnTo>
                      <a:pt x="404" y="178"/>
                    </a:lnTo>
                    <a:lnTo>
                      <a:pt x="396" y="190"/>
                    </a:lnTo>
                    <a:lnTo>
                      <a:pt x="384" y="202"/>
                    </a:lnTo>
                    <a:lnTo>
                      <a:pt x="378" y="212"/>
                    </a:lnTo>
                    <a:lnTo>
                      <a:pt x="376" y="220"/>
                    </a:lnTo>
                    <a:lnTo>
                      <a:pt x="370" y="230"/>
                    </a:lnTo>
                    <a:lnTo>
                      <a:pt x="364" y="246"/>
                    </a:lnTo>
                    <a:lnTo>
                      <a:pt x="358" y="254"/>
                    </a:lnTo>
                    <a:lnTo>
                      <a:pt x="342" y="244"/>
                    </a:lnTo>
                    <a:lnTo>
                      <a:pt x="320" y="236"/>
                    </a:lnTo>
                    <a:lnTo>
                      <a:pt x="306" y="236"/>
                    </a:lnTo>
                    <a:lnTo>
                      <a:pt x="286" y="228"/>
                    </a:lnTo>
                    <a:lnTo>
                      <a:pt x="274" y="222"/>
                    </a:lnTo>
                    <a:lnTo>
                      <a:pt x="268" y="216"/>
                    </a:lnTo>
                    <a:lnTo>
                      <a:pt x="264" y="212"/>
                    </a:lnTo>
                    <a:lnTo>
                      <a:pt x="260" y="212"/>
                    </a:lnTo>
                    <a:lnTo>
                      <a:pt x="258" y="212"/>
                    </a:lnTo>
                    <a:lnTo>
                      <a:pt x="252" y="214"/>
                    </a:lnTo>
                    <a:lnTo>
                      <a:pt x="244" y="214"/>
                    </a:lnTo>
                    <a:lnTo>
                      <a:pt x="236" y="214"/>
                    </a:lnTo>
                    <a:lnTo>
                      <a:pt x="232" y="216"/>
                    </a:lnTo>
                    <a:lnTo>
                      <a:pt x="218" y="222"/>
                    </a:lnTo>
                    <a:lnTo>
                      <a:pt x="206" y="228"/>
                    </a:lnTo>
                    <a:lnTo>
                      <a:pt x="198" y="234"/>
                    </a:lnTo>
                    <a:lnTo>
                      <a:pt x="184" y="244"/>
                    </a:lnTo>
                    <a:lnTo>
                      <a:pt x="174" y="250"/>
                    </a:lnTo>
                    <a:lnTo>
                      <a:pt x="158" y="260"/>
                    </a:lnTo>
                    <a:lnTo>
                      <a:pt x="144" y="270"/>
                    </a:lnTo>
                    <a:lnTo>
                      <a:pt x="106" y="272"/>
                    </a:lnTo>
                    <a:lnTo>
                      <a:pt x="96" y="272"/>
                    </a:lnTo>
                    <a:lnTo>
                      <a:pt x="90" y="272"/>
                    </a:lnTo>
                    <a:lnTo>
                      <a:pt x="86" y="274"/>
                    </a:lnTo>
                    <a:lnTo>
                      <a:pt x="82" y="280"/>
                    </a:lnTo>
                    <a:lnTo>
                      <a:pt x="66" y="258"/>
                    </a:lnTo>
                    <a:lnTo>
                      <a:pt x="40" y="246"/>
                    </a:lnTo>
                    <a:lnTo>
                      <a:pt x="28" y="240"/>
                    </a:lnTo>
                    <a:lnTo>
                      <a:pt x="0" y="228"/>
                    </a:lnTo>
                    <a:close/>
                  </a:path>
                </a:pathLst>
              </a:custGeom>
              <a:grpFill/>
              <a:ln w="3175">
                <a:solidFill>
                  <a:schemeClr val="tx1"/>
                </a:solidFill>
                <a:round/>
                <a:headEnd/>
                <a:tailEnd/>
              </a:ln>
            </p:spPr>
            <p:txBody>
              <a:bodyPr/>
              <a:lstStyle/>
              <a:p>
                <a:endParaRPr lang="en-US"/>
              </a:p>
            </p:txBody>
          </p:sp>
          <p:sp>
            <p:nvSpPr>
              <p:cNvPr id="171" name="Freeform 57"/>
              <p:cNvSpPr>
                <a:spLocks/>
              </p:cNvSpPr>
              <p:nvPr/>
            </p:nvSpPr>
            <p:spPr bwMode="auto">
              <a:xfrm>
                <a:off x="5295901" y="3273586"/>
                <a:ext cx="539750" cy="520396"/>
              </a:xfrm>
              <a:custGeom>
                <a:avLst/>
                <a:gdLst>
                  <a:gd name="T0" fmla="*/ 2147483647 w 340"/>
                  <a:gd name="T1" fmla="*/ 2147483647 h 328"/>
                  <a:gd name="T2" fmla="*/ 2147483647 w 340"/>
                  <a:gd name="T3" fmla="*/ 2147483647 h 328"/>
                  <a:gd name="T4" fmla="*/ 2147483647 w 340"/>
                  <a:gd name="T5" fmla="*/ 2147483647 h 328"/>
                  <a:gd name="T6" fmla="*/ 2147483647 w 340"/>
                  <a:gd name="T7" fmla="*/ 2147483647 h 328"/>
                  <a:gd name="T8" fmla="*/ 2147483647 w 340"/>
                  <a:gd name="T9" fmla="*/ 2147483647 h 328"/>
                  <a:gd name="T10" fmla="*/ 2147483647 w 340"/>
                  <a:gd name="T11" fmla="*/ 2147483647 h 328"/>
                  <a:gd name="T12" fmla="*/ 2147483647 w 340"/>
                  <a:gd name="T13" fmla="*/ 2147483647 h 328"/>
                  <a:gd name="T14" fmla="*/ 2147483647 w 340"/>
                  <a:gd name="T15" fmla="*/ 2147483647 h 328"/>
                  <a:gd name="T16" fmla="*/ 2147483647 w 340"/>
                  <a:gd name="T17" fmla="*/ 2147483647 h 328"/>
                  <a:gd name="T18" fmla="*/ 2147483647 w 340"/>
                  <a:gd name="T19" fmla="*/ 2147483647 h 328"/>
                  <a:gd name="T20" fmla="*/ 2147483647 w 340"/>
                  <a:gd name="T21" fmla="*/ 2147483647 h 328"/>
                  <a:gd name="T22" fmla="*/ 2147483647 w 340"/>
                  <a:gd name="T23" fmla="*/ 2147483647 h 328"/>
                  <a:gd name="T24" fmla="*/ 2147483647 w 340"/>
                  <a:gd name="T25" fmla="*/ 2147483647 h 328"/>
                  <a:gd name="T26" fmla="*/ 2147483647 w 340"/>
                  <a:gd name="T27" fmla="*/ 2147483647 h 328"/>
                  <a:gd name="T28" fmla="*/ 2147483647 w 340"/>
                  <a:gd name="T29" fmla="*/ 2147483647 h 328"/>
                  <a:gd name="T30" fmla="*/ 2147483647 w 340"/>
                  <a:gd name="T31" fmla="*/ 2147483647 h 328"/>
                  <a:gd name="T32" fmla="*/ 2147483647 w 340"/>
                  <a:gd name="T33" fmla="*/ 2147483647 h 328"/>
                  <a:gd name="T34" fmla="*/ 2147483647 w 340"/>
                  <a:gd name="T35" fmla="*/ 2147483647 h 328"/>
                  <a:gd name="T36" fmla="*/ 2147483647 w 340"/>
                  <a:gd name="T37" fmla="*/ 2147483647 h 328"/>
                  <a:gd name="T38" fmla="*/ 2147483647 w 340"/>
                  <a:gd name="T39" fmla="*/ 2147483647 h 328"/>
                  <a:gd name="T40" fmla="*/ 2147483647 w 340"/>
                  <a:gd name="T41" fmla="*/ 2147483647 h 328"/>
                  <a:gd name="T42" fmla="*/ 2147483647 w 340"/>
                  <a:gd name="T43" fmla="*/ 2147483647 h 328"/>
                  <a:gd name="T44" fmla="*/ 2147483647 w 340"/>
                  <a:gd name="T45" fmla="*/ 2147483647 h 328"/>
                  <a:gd name="T46" fmla="*/ 2147483647 w 340"/>
                  <a:gd name="T47" fmla="*/ 2147483647 h 328"/>
                  <a:gd name="T48" fmla="*/ 2147483647 w 340"/>
                  <a:gd name="T49" fmla="*/ 2147483647 h 328"/>
                  <a:gd name="T50" fmla="*/ 2147483647 w 340"/>
                  <a:gd name="T51" fmla="*/ 2147483647 h 328"/>
                  <a:gd name="T52" fmla="*/ 2147483647 w 340"/>
                  <a:gd name="T53" fmla="*/ 2147483647 h 328"/>
                  <a:gd name="T54" fmla="*/ 2147483647 w 340"/>
                  <a:gd name="T55" fmla="*/ 2147483647 h 328"/>
                  <a:gd name="T56" fmla="*/ 2147483647 w 340"/>
                  <a:gd name="T57" fmla="*/ 2147483647 h 328"/>
                  <a:gd name="T58" fmla="*/ 2147483647 w 340"/>
                  <a:gd name="T59" fmla="*/ 2147483647 h 328"/>
                  <a:gd name="T60" fmla="*/ 2147483647 w 340"/>
                  <a:gd name="T61" fmla="*/ 2147483647 h 328"/>
                  <a:gd name="T62" fmla="*/ 2147483647 w 340"/>
                  <a:gd name="T63" fmla="*/ 2147483647 h 328"/>
                  <a:gd name="T64" fmla="*/ 2147483647 w 340"/>
                  <a:gd name="T65" fmla="*/ 2147483647 h 328"/>
                  <a:gd name="T66" fmla="*/ 2147483647 w 340"/>
                  <a:gd name="T67" fmla="*/ 2147483647 h 328"/>
                  <a:gd name="T68" fmla="*/ 2147483647 w 340"/>
                  <a:gd name="T69" fmla="*/ 2147483647 h 328"/>
                  <a:gd name="T70" fmla="*/ 2147483647 w 340"/>
                  <a:gd name="T71" fmla="*/ 2147483647 h 328"/>
                  <a:gd name="T72" fmla="*/ 2147483647 w 340"/>
                  <a:gd name="T73" fmla="*/ 2147483647 h 328"/>
                  <a:gd name="T74" fmla="*/ 2147483647 w 340"/>
                  <a:gd name="T75" fmla="*/ 2147483647 h 328"/>
                  <a:gd name="T76" fmla="*/ 2147483647 w 340"/>
                  <a:gd name="T77" fmla="*/ 2147483647 h 328"/>
                  <a:gd name="T78" fmla="*/ 2147483647 w 340"/>
                  <a:gd name="T79" fmla="*/ 2147483647 h 328"/>
                  <a:gd name="T80" fmla="*/ 2147483647 w 340"/>
                  <a:gd name="T81" fmla="*/ 2147483647 h 328"/>
                  <a:gd name="T82" fmla="*/ 2147483647 w 340"/>
                  <a:gd name="T83" fmla="*/ 2147483647 h 328"/>
                  <a:gd name="T84" fmla="*/ 2147483647 w 340"/>
                  <a:gd name="T85" fmla="*/ 2147483647 h 328"/>
                  <a:gd name="T86" fmla="*/ 2147483647 w 340"/>
                  <a:gd name="T87" fmla="*/ 2147483647 h 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28"/>
                  <a:gd name="T134" fmla="*/ 340 w 340"/>
                  <a:gd name="T135" fmla="*/ 328 h 3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28">
                    <a:moveTo>
                      <a:pt x="40" y="238"/>
                    </a:moveTo>
                    <a:lnTo>
                      <a:pt x="40" y="238"/>
                    </a:lnTo>
                    <a:lnTo>
                      <a:pt x="38" y="236"/>
                    </a:lnTo>
                    <a:lnTo>
                      <a:pt x="36" y="234"/>
                    </a:lnTo>
                    <a:lnTo>
                      <a:pt x="36" y="224"/>
                    </a:lnTo>
                    <a:lnTo>
                      <a:pt x="36" y="212"/>
                    </a:lnTo>
                    <a:lnTo>
                      <a:pt x="30" y="190"/>
                    </a:lnTo>
                    <a:lnTo>
                      <a:pt x="26" y="186"/>
                    </a:lnTo>
                    <a:lnTo>
                      <a:pt x="24" y="186"/>
                    </a:lnTo>
                    <a:lnTo>
                      <a:pt x="22" y="180"/>
                    </a:lnTo>
                    <a:lnTo>
                      <a:pt x="18" y="172"/>
                    </a:lnTo>
                    <a:lnTo>
                      <a:pt x="18" y="166"/>
                    </a:lnTo>
                    <a:lnTo>
                      <a:pt x="18" y="160"/>
                    </a:lnTo>
                    <a:lnTo>
                      <a:pt x="16" y="146"/>
                    </a:lnTo>
                    <a:lnTo>
                      <a:pt x="10" y="140"/>
                    </a:lnTo>
                    <a:lnTo>
                      <a:pt x="8" y="140"/>
                    </a:lnTo>
                    <a:lnTo>
                      <a:pt x="4" y="134"/>
                    </a:lnTo>
                    <a:lnTo>
                      <a:pt x="0" y="124"/>
                    </a:lnTo>
                    <a:lnTo>
                      <a:pt x="4" y="118"/>
                    </a:lnTo>
                    <a:lnTo>
                      <a:pt x="8" y="110"/>
                    </a:lnTo>
                    <a:lnTo>
                      <a:pt x="8" y="104"/>
                    </a:lnTo>
                    <a:lnTo>
                      <a:pt x="8" y="102"/>
                    </a:lnTo>
                    <a:lnTo>
                      <a:pt x="8" y="96"/>
                    </a:lnTo>
                    <a:lnTo>
                      <a:pt x="12" y="86"/>
                    </a:lnTo>
                    <a:lnTo>
                      <a:pt x="18" y="68"/>
                    </a:lnTo>
                    <a:lnTo>
                      <a:pt x="42" y="60"/>
                    </a:lnTo>
                    <a:lnTo>
                      <a:pt x="52" y="58"/>
                    </a:lnTo>
                    <a:lnTo>
                      <a:pt x="60" y="58"/>
                    </a:lnTo>
                    <a:lnTo>
                      <a:pt x="56" y="58"/>
                    </a:lnTo>
                    <a:lnTo>
                      <a:pt x="60" y="58"/>
                    </a:lnTo>
                    <a:lnTo>
                      <a:pt x="80" y="58"/>
                    </a:lnTo>
                    <a:lnTo>
                      <a:pt x="94" y="48"/>
                    </a:lnTo>
                    <a:lnTo>
                      <a:pt x="110" y="38"/>
                    </a:lnTo>
                    <a:lnTo>
                      <a:pt x="134" y="22"/>
                    </a:lnTo>
                    <a:lnTo>
                      <a:pt x="148" y="14"/>
                    </a:lnTo>
                    <a:lnTo>
                      <a:pt x="168" y="4"/>
                    </a:lnTo>
                    <a:lnTo>
                      <a:pt x="172" y="4"/>
                    </a:lnTo>
                    <a:lnTo>
                      <a:pt x="180" y="2"/>
                    </a:lnTo>
                    <a:lnTo>
                      <a:pt x="200" y="0"/>
                    </a:lnTo>
                    <a:lnTo>
                      <a:pt x="210" y="10"/>
                    </a:lnTo>
                    <a:lnTo>
                      <a:pt x="222" y="16"/>
                    </a:lnTo>
                    <a:lnTo>
                      <a:pt x="242" y="24"/>
                    </a:lnTo>
                    <a:lnTo>
                      <a:pt x="256" y="24"/>
                    </a:lnTo>
                    <a:lnTo>
                      <a:pt x="268" y="28"/>
                    </a:lnTo>
                    <a:lnTo>
                      <a:pt x="278" y="32"/>
                    </a:lnTo>
                    <a:lnTo>
                      <a:pt x="300" y="34"/>
                    </a:lnTo>
                    <a:lnTo>
                      <a:pt x="300" y="40"/>
                    </a:lnTo>
                    <a:lnTo>
                      <a:pt x="296" y="50"/>
                    </a:lnTo>
                    <a:lnTo>
                      <a:pt x="286" y="52"/>
                    </a:lnTo>
                    <a:lnTo>
                      <a:pt x="278" y="60"/>
                    </a:lnTo>
                    <a:lnTo>
                      <a:pt x="278" y="72"/>
                    </a:lnTo>
                    <a:lnTo>
                      <a:pt x="280" y="84"/>
                    </a:lnTo>
                    <a:lnTo>
                      <a:pt x="282" y="104"/>
                    </a:lnTo>
                    <a:lnTo>
                      <a:pt x="280" y="114"/>
                    </a:lnTo>
                    <a:lnTo>
                      <a:pt x="278" y="130"/>
                    </a:lnTo>
                    <a:lnTo>
                      <a:pt x="276" y="140"/>
                    </a:lnTo>
                    <a:lnTo>
                      <a:pt x="274" y="162"/>
                    </a:lnTo>
                    <a:lnTo>
                      <a:pt x="268" y="184"/>
                    </a:lnTo>
                    <a:lnTo>
                      <a:pt x="266" y="190"/>
                    </a:lnTo>
                    <a:lnTo>
                      <a:pt x="264" y="190"/>
                    </a:lnTo>
                    <a:lnTo>
                      <a:pt x="262" y="196"/>
                    </a:lnTo>
                    <a:lnTo>
                      <a:pt x="262" y="200"/>
                    </a:lnTo>
                    <a:lnTo>
                      <a:pt x="262" y="196"/>
                    </a:lnTo>
                    <a:lnTo>
                      <a:pt x="264" y="194"/>
                    </a:lnTo>
                    <a:lnTo>
                      <a:pt x="262" y="196"/>
                    </a:lnTo>
                    <a:lnTo>
                      <a:pt x="260" y="208"/>
                    </a:lnTo>
                    <a:lnTo>
                      <a:pt x="262" y="214"/>
                    </a:lnTo>
                    <a:lnTo>
                      <a:pt x="278" y="230"/>
                    </a:lnTo>
                    <a:lnTo>
                      <a:pt x="286" y="234"/>
                    </a:lnTo>
                    <a:lnTo>
                      <a:pt x="296" y="240"/>
                    </a:lnTo>
                    <a:lnTo>
                      <a:pt x="300" y="240"/>
                    </a:lnTo>
                    <a:lnTo>
                      <a:pt x="320" y="246"/>
                    </a:lnTo>
                    <a:lnTo>
                      <a:pt x="330" y="262"/>
                    </a:lnTo>
                    <a:lnTo>
                      <a:pt x="340" y="276"/>
                    </a:lnTo>
                    <a:lnTo>
                      <a:pt x="340" y="294"/>
                    </a:lnTo>
                    <a:lnTo>
                      <a:pt x="328" y="296"/>
                    </a:lnTo>
                    <a:lnTo>
                      <a:pt x="326" y="304"/>
                    </a:lnTo>
                    <a:lnTo>
                      <a:pt x="288" y="300"/>
                    </a:lnTo>
                    <a:lnTo>
                      <a:pt x="280" y="306"/>
                    </a:lnTo>
                    <a:lnTo>
                      <a:pt x="256" y="306"/>
                    </a:lnTo>
                    <a:lnTo>
                      <a:pt x="238" y="308"/>
                    </a:lnTo>
                    <a:lnTo>
                      <a:pt x="218" y="308"/>
                    </a:lnTo>
                    <a:lnTo>
                      <a:pt x="208" y="310"/>
                    </a:lnTo>
                    <a:lnTo>
                      <a:pt x="204" y="308"/>
                    </a:lnTo>
                    <a:lnTo>
                      <a:pt x="194" y="310"/>
                    </a:lnTo>
                    <a:lnTo>
                      <a:pt x="176" y="314"/>
                    </a:lnTo>
                    <a:lnTo>
                      <a:pt x="158" y="320"/>
                    </a:lnTo>
                    <a:lnTo>
                      <a:pt x="130" y="328"/>
                    </a:lnTo>
                    <a:lnTo>
                      <a:pt x="124" y="312"/>
                    </a:lnTo>
                    <a:lnTo>
                      <a:pt x="118" y="308"/>
                    </a:lnTo>
                    <a:lnTo>
                      <a:pt x="116" y="304"/>
                    </a:lnTo>
                    <a:lnTo>
                      <a:pt x="116" y="298"/>
                    </a:lnTo>
                    <a:lnTo>
                      <a:pt x="116" y="288"/>
                    </a:lnTo>
                    <a:lnTo>
                      <a:pt x="116" y="284"/>
                    </a:lnTo>
                    <a:lnTo>
                      <a:pt x="106" y="272"/>
                    </a:lnTo>
                    <a:lnTo>
                      <a:pt x="86" y="256"/>
                    </a:lnTo>
                    <a:lnTo>
                      <a:pt x="66" y="240"/>
                    </a:lnTo>
                    <a:lnTo>
                      <a:pt x="40" y="238"/>
                    </a:lnTo>
                    <a:close/>
                  </a:path>
                </a:pathLst>
              </a:custGeom>
              <a:grpFill/>
              <a:ln w="3175">
                <a:solidFill>
                  <a:schemeClr val="tx1"/>
                </a:solidFill>
                <a:round/>
                <a:headEnd/>
                <a:tailEnd/>
              </a:ln>
            </p:spPr>
            <p:txBody>
              <a:bodyPr/>
              <a:lstStyle/>
              <a:p>
                <a:endParaRPr lang="en-US"/>
              </a:p>
            </p:txBody>
          </p:sp>
          <p:sp>
            <p:nvSpPr>
              <p:cNvPr id="172" name="Freeform 58"/>
              <p:cNvSpPr>
                <a:spLocks/>
              </p:cNvSpPr>
              <p:nvPr/>
            </p:nvSpPr>
            <p:spPr bwMode="auto">
              <a:xfrm>
                <a:off x="4968876" y="3641672"/>
                <a:ext cx="603250" cy="761555"/>
              </a:xfrm>
              <a:custGeom>
                <a:avLst/>
                <a:gdLst>
                  <a:gd name="T0" fmla="*/ 0 w 380"/>
                  <a:gd name="T1" fmla="*/ 2147483647 h 480"/>
                  <a:gd name="T2" fmla="*/ 2147483647 w 380"/>
                  <a:gd name="T3" fmla="*/ 2147483647 h 480"/>
                  <a:gd name="T4" fmla="*/ 2147483647 w 380"/>
                  <a:gd name="T5" fmla="*/ 2147483647 h 480"/>
                  <a:gd name="T6" fmla="*/ 2147483647 w 380"/>
                  <a:gd name="T7" fmla="*/ 2147483647 h 480"/>
                  <a:gd name="T8" fmla="*/ 2147483647 w 380"/>
                  <a:gd name="T9" fmla="*/ 0 h 480"/>
                  <a:gd name="T10" fmla="*/ 2147483647 w 380"/>
                  <a:gd name="T11" fmla="*/ 2147483647 h 480"/>
                  <a:gd name="T12" fmla="*/ 2147483647 w 380"/>
                  <a:gd name="T13" fmla="*/ 2147483647 h 480"/>
                  <a:gd name="T14" fmla="*/ 2147483647 w 380"/>
                  <a:gd name="T15" fmla="*/ 2147483647 h 480"/>
                  <a:gd name="T16" fmla="*/ 2147483647 w 380"/>
                  <a:gd name="T17" fmla="*/ 2147483647 h 480"/>
                  <a:gd name="T18" fmla="*/ 2147483647 w 380"/>
                  <a:gd name="T19" fmla="*/ 2147483647 h 480"/>
                  <a:gd name="T20" fmla="*/ 2147483647 w 380"/>
                  <a:gd name="T21" fmla="*/ 2147483647 h 480"/>
                  <a:gd name="T22" fmla="*/ 2147483647 w 380"/>
                  <a:gd name="T23" fmla="*/ 2147483647 h 480"/>
                  <a:gd name="T24" fmla="*/ 2147483647 w 380"/>
                  <a:gd name="T25" fmla="*/ 2147483647 h 480"/>
                  <a:gd name="T26" fmla="*/ 2147483647 w 380"/>
                  <a:gd name="T27" fmla="*/ 2147483647 h 480"/>
                  <a:gd name="T28" fmla="*/ 2147483647 w 380"/>
                  <a:gd name="T29" fmla="*/ 2147483647 h 480"/>
                  <a:gd name="T30" fmla="*/ 2147483647 w 380"/>
                  <a:gd name="T31" fmla="*/ 2147483647 h 480"/>
                  <a:gd name="T32" fmla="*/ 2147483647 w 380"/>
                  <a:gd name="T33" fmla="*/ 2147483647 h 480"/>
                  <a:gd name="T34" fmla="*/ 2147483647 w 380"/>
                  <a:gd name="T35" fmla="*/ 2147483647 h 480"/>
                  <a:gd name="T36" fmla="*/ 2147483647 w 380"/>
                  <a:gd name="T37" fmla="*/ 2147483647 h 480"/>
                  <a:gd name="T38" fmla="*/ 2147483647 w 380"/>
                  <a:gd name="T39" fmla="*/ 2147483647 h 480"/>
                  <a:gd name="T40" fmla="*/ 2147483647 w 380"/>
                  <a:gd name="T41" fmla="*/ 2147483647 h 480"/>
                  <a:gd name="T42" fmla="*/ 2147483647 w 380"/>
                  <a:gd name="T43" fmla="*/ 2147483647 h 480"/>
                  <a:gd name="T44" fmla="*/ 2147483647 w 380"/>
                  <a:gd name="T45" fmla="*/ 2147483647 h 480"/>
                  <a:gd name="T46" fmla="*/ 2147483647 w 380"/>
                  <a:gd name="T47" fmla="*/ 2147483647 h 480"/>
                  <a:gd name="T48" fmla="*/ 2147483647 w 380"/>
                  <a:gd name="T49" fmla="*/ 2147483647 h 480"/>
                  <a:gd name="T50" fmla="*/ 2147483647 w 380"/>
                  <a:gd name="T51" fmla="*/ 2147483647 h 480"/>
                  <a:gd name="T52" fmla="*/ 2147483647 w 380"/>
                  <a:gd name="T53" fmla="*/ 2147483647 h 480"/>
                  <a:gd name="T54" fmla="*/ 2147483647 w 380"/>
                  <a:gd name="T55" fmla="*/ 2147483647 h 480"/>
                  <a:gd name="T56" fmla="*/ 2147483647 w 380"/>
                  <a:gd name="T57" fmla="*/ 2147483647 h 480"/>
                  <a:gd name="T58" fmla="*/ 2147483647 w 380"/>
                  <a:gd name="T59" fmla="*/ 2147483647 h 480"/>
                  <a:gd name="T60" fmla="*/ 2147483647 w 380"/>
                  <a:gd name="T61" fmla="*/ 2147483647 h 480"/>
                  <a:gd name="T62" fmla="*/ 2147483647 w 380"/>
                  <a:gd name="T63" fmla="*/ 2147483647 h 480"/>
                  <a:gd name="T64" fmla="*/ 2147483647 w 380"/>
                  <a:gd name="T65" fmla="*/ 2147483647 h 480"/>
                  <a:gd name="T66" fmla="*/ 2147483647 w 380"/>
                  <a:gd name="T67" fmla="*/ 2147483647 h 480"/>
                  <a:gd name="T68" fmla="*/ 2147483647 w 380"/>
                  <a:gd name="T69" fmla="*/ 2147483647 h 480"/>
                  <a:gd name="T70" fmla="*/ 2147483647 w 380"/>
                  <a:gd name="T71" fmla="*/ 2147483647 h 480"/>
                  <a:gd name="T72" fmla="*/ 2147483647 w 380"/>
                  <a:gd name="T73" fmla="*/ 2147483647 h 480"/>
                  <a:gd name="T74" fmla="*/ 2147483647 w 380"/>
                  <a:gd name="T75" fmla="*/ 2147483647 h 480"/>
                  <a:gd name="T76" fmla="*/ 2147483647 w 380"/>
                  <a:gd name="T77" fmla="*/ 2147483647 h 480"/>
                  <a:gd name="T78" fmla="*/ 2147483647 w 380"/>
                  <a:gd name="T79" fmla="*/ 2147483647 h 480"/>
                  <a:gd name="T80" fmla="*/ 2147483647 w 380"/>
                  <a:gd name="T81" fmla="*/ 2147483647 h 480"/>
                  <a:gd name="T82" fmla="*/ 2147483647 w 380"/>
                  <a:gd name="T83" fmla="*/ 2147483647 h 480"/>
                  <a:gd name="T84" fmla="*/ 2147483647 w 380"/>
                  <a:gd name="T85" fmla="*/ 2147483647 h 480"/>
                  <a:gd name="T86" fmla="*/ 2147483647 w 380"/>
                  <a:gd name="T87" fmla="*/ 2147483647 h 480"/>
                  <a:gd name="T88" fmla="*/ 2147483647 w 380"/>
                  <a:gd name="T89" fmla="*/ 2147483647 h 480"/>
                  <a:gd name="T90" fmla="*/ 2147483647 w 380"/>
                  <a:gd name="T91" fmla="*/ 2147483647 h 480"/>
                  <a:gd name="T92" fmla="*/ 2147483647 w 380"/>
                  <a:gd name="T93" fmla="*/ 2147483647 h 480"/>
                  <a:gd name="T94" fmla="*/ 2147483647 w 380"/>
                  <a:gd name="T95" fmla="*/ 2147483647 h 480"/>
                  <a:gd name="T96" fmla="*/ 2147483647 w 380"/>
                  <a:gd name="T97" fmla="*/ 2147483647 h 480"/>
                  <a:gd name="T98" fmla="*/ 2147483647 w 380"/>
                  <a:gd name="T99" fmla="*/ 2147483647 h 480"/>
                  <a:gd name="T100" fmla="*/ 2147483647 w 380"/>
                  <a:gd name="T101" fmla="*/ 2147483647 h 480"/>
                  <a:gd name="T102" fmla="*/ 2147483647 w 380"/>
                  <a:gd name="T103" fmla="*/ 2147483647 h 480"/>
                  <a:gd name="T104" fmla="*/ 2147483647 w 380"/>
                  <a:gd name="T105" fmla="*/ 2147483647 h 480"/>
                  <a:gd name="T106" fmla="*/ 2147483647 w 380"/>
                  <a:gd name="T107" fmla="*/ 2147483647 h 480"/>
                  <a:gd name="T108" fmla="*/ 2147483647 w 380"/>
                  <a:gd name="T109" fmla="*/ 2147483647 h 480"/>
                  <a:gd name="T110" fmla="*/ 0 w 380"/>
                  <a:gd name="T111" fmla="*/ 2147483647 h 4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0"/>
                  <a:gd name="T169" fmla="*/ 0 h 480"/>
                  <a:gd name="T170" fmla="*/ 380 w 380"/>
                  <a:gd name="T171" fmla="*/ 480 h 4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0" h="480">
                    <a:moveTo>
                      <a:pt x="0" y="244"/>
                    </a:moveTo>
                    <a:lnTo>
                      <a:pt x="66" y="110"/>
                    </a:lnTo>
                    <a:lnTo>
                      <a:pt x="50" y="74"/>
                    </a:lnTo>
                    <a:lnTo>
                      <a:pt x="144" y="60"/>
                    </a:lnTo>
                    <a:lnTo>
                      <a:pt x="242" y="0"/>
                    </a:lnTo>
                    <a:lnTo>
                      <a:pt x="258" y="6"/>
                    </a:lnTo>
                    <a:lnTo>
                      <a:pt x="272" y="8"/>
                    </a:lnTo>
                    <a:lnTo>
                      <a:pt x="282" y="16"/>
                    </a:lnTo>
                    <a:lnTo>
                      <a:pt x="292" y="24"/>
                    </a:lnTo>
                    <a:lnTo>
                      <a:pt x="302" y="32"/>
                    </a:lnTo>
                    <a:lnTo>
                      <a:pt x="312" y="40"/>
                    </a:lnTo>
                    <a:lnTo>
                      <a:pt x="322" y="52"/>
                    </a:lnTo>
                    <a:lnTo>
                      <a:pt x="322" y="66"/>
                    </a:lnTo>
                    <a:lnTo>
                      <a:pt x="330" y="80"/>
                    </a:lnTo>
                    <a:lnTo>
                      <a:pt x="336" y="96"/>
                    </a:lnTo>
                    <a:lnTo>
                      <a:pt x="338" y="106"/>
                    </a:lnTo>
                    <a:lnTo>
                      <a:pt x="346" y="128"/>
                    </a:lnTo>
                    <a:lnTo>
                      <a:pt x="352" y="140"/>
                    </a:lnTo>
                    <a:lnTo>
                      <a:pt x="364" y="160"/>
                    </a:lnTo>
                    <a:lnTo>
                      <a:pt x="374" y="170"/>
                    </a:lnTo>
                    <a:lnTo>
                      <a:pt x="380" y="176"/>
                    </a:lnTo>
                    <a:lnTo>
                      <a:pt x="378" y="184"/>
                    </a:lnTo>
                    <a:lnTo>
                      <a:pt x="368" y="200"/>
                    </a:lnTo>
                    <a:lnTo>
                      <a:pt x="366" y="226"/>
                    </a:lnTo>
                    <a:lnTo>
                      <a:pt x="366" y="244"/>
                    </a:lnTo>
                    <a:lnTo>
                      <a:pt x="362" y="254"/>
                    </a:lnTo>
                    <a:lnTo>
                      <a:pt x="360" y="258"/>
                    </a:lnTo>
                    <a:lnTo>
                      <a:pt x="362" y="254"/>
                    </a:lnTo>
                    <a:lnTo>
                      <a:pt x="358" y="262"/>
                    </a:lnTo>
                    <a:lnTo>
                      <a:pt x="358" y="272"/>
                    </a:lnTo>
                    <a:lnTo>
                      <a:pt x="362" y="288"/>
                    </a:lnTo>
                    <a:lnTo>
                      <a:pt x="366" y="296"/>
                    </a:lnTo>
                    <a:lnTo>
                      <a:pt x="370" y="312"/>
                    </a:lnTo>
                    <a:lnTo>
                      <a:pt x="354" y="322"/>
                    </a:lnTo>
                    <a:lnTo>
                      <a:pt x="342" y="336"/>
                    </a:lnTo>
                    <a:lnTo>
                      <a:pt x="328" y="348"/>
                    </a:lnTo>
                    <a:lnTo>
                      <a:pt x="316" y="360"/>
                    </a:lnTo>
                    <a:lnTo>
                      <a:pt x="304" y="372"/>
                    </a:lnTo>
                    <a:lnTo>
                      <a:pt x="300" y="380"/>
                    </a:lnTo>
                    <a:lnTo>
                      <a:pt x="286" y="398"/>
                    </a:lnTo>
                    <a:lnTo>
                      <a:pt x="262" y="422"/>
                    </a:lnTo>
                    <a:lnTo>
                      <a:pt x="252" y="438"/>
                    </a:lnTo>
                    <a:lnTo>
                      <a:pt x="254" y="452"/>
                    </a:lnTo>
                    <a:lnTo>
                      <a:pt x="242" y="466"/>
                    </a:lnTo>
                    <a:lnTo>
                      <a:pt x="222" y="480"/>
                    </a:lnTo>
                    <a:lnTo>
                      <a:pt x="0" y="244"/>
                    </a:lnTo>
                    <a:close/>
                  </a:path>
                </a:pathLst>
              </a:custGeom>
              <a:grpFill/>
              <a:ln w="3175">
                <a:solidFill>
                  <a:schemeClr val="tx1"/>
                </a:solidFill>
                <a:round/>
                <a:headEnd/>
                <a:tailEnd/>
              </a:ln>
            </p:spPr>
            <p:txBody>
              <a:bodyPr/>
              <a:lstStyle/>
              <a:p>
                <a:endParaRPr lang="en-US"/>
              </a:p>
            </p:txBody>
          </p:sp>
          <p:sp>
            <p:nvSpPr>
              <p:cNvPr id="173" name="Freeform 59"/>
              <p:cNvSpPr>
                <a:spLocks/>
              </p:cNvSpPr>
              <p:nvPr/>
            </p:nvSpPr>
            <p:spPr bwMode="auto">
              <a:xfrm>
                <a:off x="4968876" y="3300023"/>
                <a:ext cx="390525" cy="458787"/>
              </a:xfrm>
              <a:custGeom>
                <a:avLst/>
                <a:gdLst>
                  <a:gd name="T0" fmla="*/ 225425 w 246"/>
                  <a:gd name="T1" fmla="*/ 0 h 290"/>
                  <a:gd name="T2" fmla="*/ 288925 w 246"/>
                  <a:gd name="T3" fmla="*/ 28575 h 290"/>
                  <a:gd name="T4" fmla="*/ 330200 w 246"/>
                  <a:gd name="T5" fmla="*/ 47625 h 290"/>
                  <a:gd name="T6" fmla="*/ 355600 w 246"/>
                  <a:gd name="T7" fmla="*/ 82550 h 290"/>
                  <a:gd name="T8" fmla="*/ 349250 w 246"/>
                  <a:gd name="T9" fmla="*/ 98425 h 290"/>
                  <a:gd name="T10" fmla="*/ 346075 w 246"/>
                  <a:gd name="T11" fmla="*/ 111125 h 290"/>
                  <a:gd name="T12" fmla="*/ 339725 w 246"/>
                  <a:gd name="T13" fmla="*/ 139700 h 290"/>
                  <a:gd name="T14" fmla="*/ 333375 w 246"/>
                  <a:gd name="T15" fmla="*/ 187325 h 290"/>
                  <a:gd name="T16" fmla="*/ 352425 w 246"/>
                  <a:gd name="T17" fmla="*/ 206375 h 290"/>
                  <a:gd name="T18" fmla="*/ 355600 w 246"/>
                  <a:gd name="T19" fmla="*/ 228600 h 290"/>
                  <a:gd name="T20" fmla="*/ 355600 w 246"/>
                  <a:gd name="T21" fmla="*/ 231775 h 290"/>
                  <a:gd name="T22" fmla="*/ 355600 w 246"/>
                  <a:gd name="T23" fmla="*/ 247650 h 290"/>
                  <a:gd name="T24" fmla="*/ 355600 w 246"/>
                  <a:gd name="T25" fmla="*/ 250825 h 290"/>
                  <a:gd name="T26" fmla="*/ 361950 w 246"/>
                  <a:gd name="T27" fmla="*/ 260350 h 290"/>
                  <a:gd name="T28" fmla="*/ 361950 w 246"/>
                  <a:gd name="T29" fmla="*/ 260350 h 290"/>
                  <a:gd name="T30" fmla="*/ 384175 w 246"/>
                  <a:gd name="T31" fmla="*/ 311150 h 290"/>
                  <a:gd name="T32" fmla="*/ 384175 w 246"/>
                  <a:gd name="T33" fmla="*/ 327025 h 290"/>
                  <a:gd name="T34" fmla="*/ 384175 w 246"/>
                  <a:gd name="T35" fmla="*/ 333375 h 290"/>
                  <a:gd name="T36" fmla="*/ 390525 w 246"/>
                  <a:gd name="T37" fmla="*/ 339725 h 290"/>
                  <a:gd name="T38" fmla="*/ 384175 w 246"/>
                  <a:gd name="T39" fmla="*/ 342900 h 290"/>
                  <a:gd name="T40" fmla="*/ 374650 w 246"/>
                  <a:gd name="T41" fmla="*/ 349250 h 290"/>
                  <a:gd name="T42" fmla="*/ 336550 w 246"/>
                  <a:gd name="T43" fmla="*/ 371475 h 290"/>
                  <a:gd name="T44" fmla="*/ 276225 w 246"/>
                  <a:gd name="T45" fmla="*/ 409575 h 290"/>
                  <a:gd name="T46" fmla="*/ 260350 w 246"/>
                  <a:gd name="T47" fmla="*/ 419100 h 290"/>
                  <a:gd name="T48" fmla="*/ 238125 w 246"/>
                  <a:gd name="T49" fmla="*/ 431800 h 290"/>
                  <a:gd name="T50" fmla="*/ 241300 w 246"/>
                  <a:gd name="T51" fmla="*/ 431800 h 290"/>
                  <a:gd name="T52" fmla="*/ 228600 w 246"/>
                  <a:gd name="T53" fmla="*/ 438150 h 290"/>
                  <a:gd name="T54" fmla="*/ 212725 w 246"/>
                  <a:gd name="T55" fmla="*/ 438150 h 290"/>
                  <a:gd name="T56" fmla="*/ 193675 w 246"/>
                  <a:gd name="T57" fmla="*/ 441325 h 290"/>
                  <a:gd name="T58" fmla="*/ 149225 w 246"/>
                  <a:gd name="T59" fmla="*/ 450850 h 290"/>
                  <a:gd name="T60" fmla="*/ 127000 w 246"/>
                  <a:gd name="T61" fmla="*/ 454025 h 290"/>
                  <a:gd name="T62" fmla="*/ 88900 w 246"/>
                  <a:gd name="T63" fmla="*/ 460375 h 290"/>
                  <a:gd name="T64" fmla="*/ 79375 w 246"/>
                  <a:gd name="T65" fmla="*/ 368300 h 290"/>
                  <a:gd name="T66" fmla="*/ 88900 w 246"/>
                  <a:gd name="T67" fmla="*/ 374650 h 290"/>
                  <a:gd name="T68" fmla="*/ 88900 w 246"/>
                  <a:gd name="T69" fmla="*/ 371475 h 290"/>
                  <a:gd name="T70" fmla="*/ 82550 w 246"/>
                  <a:gd name="T71" fmla="*/ 352425 h 290"/>
                  <a:gd name="T72" fmla="*/ 31750 w 246"/>
                  <a:gd name="T73" fmla="*/ 276225 h 290"/>
                  <a:gd name="T74" fmla="*/ 25400 w 246"/>
                  <a:gd name="T75" fmla="*/ 273050 h 290"/>
                  <a:gd name="T76" fmla="*/ 0 w 246"/>
                  <a:gd name="T77" fmla="*/ 241300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6"/>
                  <a:gd name="T118" fmla="*/ 0 h 290"/>
                  <a:gd name="T119" fmla="*/ 246 w 246"/>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6" h="290">
                    <a:moveTo>
                      <a:pt x="0" y="152"/>
                    </a:moveTo>
                    <a:lnTo>
                      <a:pt x="142" y="0"/>
                    </a:lnTo>
                    <a:lnTo>
                      <a:pt x="170" y="12"/>
                    </a:lnTo>
                    <a:lnTo>
                      <a:pt x="182" y="18"/>
                    </a:lnTo>
                    <a:lnTo>
                      <a:pt x="194" y="24"/>
                    </a:lnTo>
                    <a:lnTo>
                      <a:pt x="208" y="30"/>
                    </a:lnTo>
                    <a:lnTo>
                      <a:pt x="224" y="52"/>
                    </a:lnTo>
                    <a:lnTo>
                      <a:pt x="220" y="62"/>
                    </a:lnTo>
                    <a:lnTo>
                      <a:pt x="218" y="70"/>
                    </a:lnTo>
                    <a:lnTo>
                      <a:pt x="214" y="80"/>
                    </a:lnTo>
                    <a:lnTo>
                      <a:pt x="214" y="88"/>
                    </a:lnTo>
                    <a:lnTo>
                      <a:pt x="206" y="108"/>
                    </a:lnTo>
                    <a:lnTo>
                      <a:pt x="210" y="118"/>
                    </a:lnTo>
                    <a:lnTo>
                      <a:pt x="222" y="130"/>
                    </a:lnTo>
                    <a:lnTo>
                      <a:pt x="224" y="144"/>
                    </a:lnTo>
                    <a:lnTo>
                      <a:pt x="224" y="146"/>
                    </a:lnTo>
                    <a:lnTo>
                      <a:pt x="224" y="156"/>
                    </a:lnTo>
                    <a:lnTo>
                      <a:pt x="226" y="158"/>
                    </a:lnTo>
                    <a:lnTo>
                      <a:pt x="224" y="158"/>
                    </a:lnTo>
                    <a:lnTo>
                      <a:pt x="228" y="164"/>
                    </a:lnTo>
                    <a:lnTo>
                      <a:pt x="230" y="168"/>
                    </a:lnTo>
                    <a:lnTo>
                      <a:pt x="228" y="164"/>
                    </a:lnTo>
                    <a:lnTo>
                      <a:pt x="242" y="196"/>
                    </a:lnTo>
                    <a:lnTo>
                      <a:pt x="242" y="202"/>
                    </a:lnTo>
                    <a:lnTo>
                      <a:pt x="242" y="206"/>
                    </a:lnTo>
                    <a:lnTo>
                      <a:pt x="242" y="210"/>
                    </a:lnTo>
                    <a:lnTo>
                      <a:pt x="244" y="212"/>
                    </a:lnTo>
                    <a:lnTo>
                      <a:pt x="246" y="214"/>
                    </a:lnTo>
                    <a:lnTo>
                      <a:pt x="242" y="216"/>
                    </a:lnTo>
                    <a:lnTo>
                      <a:pt x="236" y="220"/>
                    </a:lnTo>
                    <a:lnTo>
                      <a:pt x="212" y="234"/>
                    </a:lnTo>
                    <a:lnTo>
                      <a:pt x="188" y="248"/>
                    </a:lnTo>
                    <a:lnTo>
                      <a:pt x="174" y="258"/>
                    </a:lnTo>
                    <a:lnTo>
                      <a:pt x="164" y="264"/>
                    </a:lnTo>
                    <a:lnTo>
                      <a:pt x="150" y="272"/>
                    </a:lnTo>
                    <a:lnTo>
                      <a:pt x="152" y="272"/>
                    </a:lnTo>
                    <a:lnTo>
                      <a:pt x="150" y="274"/>
                    </a:lnTo>
                    <a:lnTo>
                      <a:pt x="144" y="276"/>
                    </a:lnTo>
                    <a:lnTo>
                      <a:pt x="134" y="276"/>
                    </a:lnTo>
                    <a:lnTo>
                      <a:pt x="122" y="278"/>
                    </a:lnTo>
                    <a:lnTo>
                      <a:pt x="94" y="284"/>
                    </a:lnTo>
                    <a:lnTo>
                      <a:pt x="80" y="286"/>
                    </a:lnTo>
                    <a:lnTo>
                      <a:pt x="68" y="288"/>
                    </a:lnTo>
                    <a:lnTo>
                      <a:pt x="56" y="290"/>
                    </a:lnTo>
                    <a:lnTo>
                      <a:pt x="60" y="256"/>
                    </a:lnTo>
                    <a:lnTo>
                      <a:pt x="50" y="232"/>
                    </a:lnTo>
                    <a:lnTo>
                      <a:pt x="56" y="236"/>
                    </a:lnTo>
                    <a:lnTo>
                      <a:pt x="56" y="234"/>
                    </a:lnTo>
                    <a:lnTo>
                      <a:pt x="52" y="222"/>
                    </a:lnTo>
                    <a:lnTo>
                      <a:pt x="40" y="198"/>
                    </a:lnTo>
                    <a:lnTo>
                      <a:pt x="20" y="174"/>
                    </a:lnTo>
                    <a:lnTo>
                      <a:pt x="16" y="172"/>
                    </a:lnTo>
                    <a:lnTo>
                      <a:pt x="8" y="162"/>
                    </a:lnTo>
                    <a:lnTo>
                      <a:pt x="0" y="152"/>
                    </a:lnTo>
                    <a:close/>
                  </a:path>
                </a:pathLst>
              </a:custGeom>
              <a:grpFill/>
              <a:ln w="3175">
                <a:solidFill>
                  <a:schemeClr val="tx1"/>
                </a:solidFill>
                <a:round/>
                <a:headEnd/>
                <a:tailEnd/>
              </a:ln>
            </p:spPr>
            <p:txBody>
              <a:bodyPr/>
              <a:lstStyle/>
              <a:p>
                <a:endParaRPr lang="en-US"/>
              </a:p>
            </p:txBody>
          </p:sp>
          <p:sp>
            <p:nvSpPr>
              <p:cNvPr id="174" name="Freeform 60"/>
              <p:cNvSpPr>
                <a:spLocks/>
              </p:cNvSpPr>
              <p:nvPr/>
            </p:nvSpPr>
            <p:spPr bwMode="auto">
              <a:xfrm>
                <a:off x="4737101" y="3540131"/>
                <a:ext cx="336550" cy="488664"/>
              </a:xfrm>
              <a:custGeom>
                <a:avLst/>
                <a:gdLst>
                  <a:gd name="T0" fmla="*/ 2147483647 w 212"/>
                  <a:gd name="T1" fmla="*/ 2147483647 h 308"/>
                  <a:gd name="T2" fmla="*/ 2147483647 w 212"/>
                  <a:gd name="T3" fmla="*/ 2147483647 h 308"/>
                  <a:gd name="T4" fmla="*/ 2147483647 w 212"/>
                  <a:gd name="T5" fmla="*/ 2147483647 h 308"/>
                  <a:gd name="T6" fmla="*/ 2147483647 w 212"/>
                  <a:gd name="T7" fmla="*/ 2147483647 h 308"/>
                  <a:gd name="T8" fmla="*/ 2147483647 w 212"/>
                  <a:gd name="T9" fmla="*/ 2147483647 h 308"/>
                  <a:gd name="T10" fmla="*/ 2147483647 w 212"/>
                  <a:gd name="T11" fmla="*/ 2147483647 h 308"/>
                  <a:gd name="T12" fmla="*/ 2147483647 w 212"/>
                  <a:gd name="T13" fmla="*/ 2147483647 h 308"/>
                  <a:gd name="T14" fmla="*/ 2147483647 w 212"/>
                  <a:gd name="T15" fmla="*/ 2147483647 h 308"/>
                  <a:gd name="T16" fmla="*/ 2147483647 w 212"/>
                  <a:gd name="T17" fmla="*/ 2147483647 h 308"/>
                  <a:gd name="T18" fmla="*/ 2147483647 w 212"/>
                  <a:gd name="T19" fmla="*/ 2147483647 h 308"/>
                  <a:gd name="T20" fmla="*/ 2147483647 w 212"/>
                  <a:gd name="T21" fmla="*/ 2147483647 h 308"/>
                  <a:gd name="T22" fmla="*/ 2147483647 w 212"/>
                  <a:gd name="T23" fmla="*/ 2147483647 h 308"/>
                  <a:gd name="T24" fmla="*/ 2147483647 w 212"/>
                  <a:gd name="T25" fmla="*/ 2147483647 h 308"/>
                  <a:gd name="T26" fmla="*/ 2147483647 w 212"/>
                  <a:gd name="T27" fmla="*/ 2147483647 h 308"/>
                  <a:gd name="T28" fmla="*/ 2147483647 w 212"/>
                  <a:gd name="T29" fmla="*/ 2147483647 h 308"/>
                  <a:gd name="T30" fmla="*/ 2147483647 w 212"/>
                  <a:gd name="T31" fmla="*/ 2147483647 h 308"/>
                  <a:gd name="T32" fmla="*/ 2147483647 w 212"/>
                  <a:gd name="T33" fmla="*/ 2147483647 h 308"/>
                  <a:gd name="T34" fmla="*/ 2147483647 w 212"/>
                  <a:gd name="T35" fmla="*/ 2147483647 h 308"/>
                  <a:gd name="T36" fmla="*/ 2147483647 w 212"/>
                  <a:gd name="T37" fmla="*/ 2147483647 h 308"/>
                  <a:gd name="T38" fmla="*/ 2147483647 w 212"/>
                  <a:gd name="T39" fmla="*/ 2147483647 h 308"/>
                  <a:gd name="T40" fmla="*/ 2147483647 w 212"/>
                  <a:gd name="T41" fmla="*/ 2147483647 h 308"/>
                  <a:gd name="T42" fmla="*/ 2147483647 w 212"/>
                  <a:gd name="T43" fmla="*/ 2147483647 h 308"/>
                  <a:gd name="T44" fmla="*/ 2147483647 w 212"/>
                  <a:gd name="T45" fmla="*/ 2147483647 h 308"/>
                  <a:gd name="T46" fmla="*/ 2147483647 w 212"/>
                  <a:gd name="T47" fmla="*/ 2147483647 h 308"/>
                  <a:gd name="T48" fmla="*/ 2147483647 w 212"/>
                  <a:gd name="T49" fmla="*/ 2147483647 h 308"/>
                  <a:gd name="T50" fmla="*/ 2147483647 w 212"/>
                  <a:gd name="T51" fmla="*/ 2147483647 h 308"/>
                  <a:gd name="T52" fmla="*/ 2147483647 w 212"/>
                  <a:gd name="T53" fmla="*/ 2147483647 h 308"/>
                  <a:gd name="T54" fmla="*/ 2147483647 w 212"/>
                  <a:gd name="T55" fmla="*/ 2147483647 h 308"/>
                  <a:gd name="T56" fmla="*/ 2147483647 w 212"/>
                  <a:gd name="T57" fmla="*/ 2147483647 h 308"/>
                  <a:gd name="T58" fmla="*/ 2147483647 w 212"/>
                  <a:gd name="T59" fmla="*/ 2147483647 h 308"/>
                  <a:gd name="T60" fmla="*/ 2147483647 w 212"/>
                  <a:gd name="T61" fmla="*/ 2147483647 h 308"/>
                  <a:gd name="T62" fmla="*/ 2147483647 w 212"/>
                  <a:gd name="T63" fmla="*/ 2147483647 h 308"/>
                  <a:gd name="T64" fmla="*/ 0 w 212"/>
                  <a:gd name="T65" fmla="*/ 2147483647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
                  <a:gd name="T100" fmla="*/ 0 h 308"/>
                  <a:gd name="T101" fmla="*/ 212 w 212"/>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 h="308">
                    <a:moveTo>
                      <a:pt x="0" y="166"/>
                    </a:moveTo>
                    <a:lnTo>
                      <a:pt x="6" y="152"/>
                    </a:lnTo>
                    <a:lnTo>
                      <a:pt x="28" y="150"/>
                    </a:lnTo>
                    <a:lnTo>
                      <a:pt x="42" y="142"/>
                    </a:lnTo>
                    <a:lnTo>
                      <a:pt x="36" y="122"/>
                    </a:lnTo>
                    <a:lnTo>
                      <a:pt x="42" y="110"/>
                    </a:lnTo>
                    <a:lnTo>
                      <a:pt x="48" y="106"/>
                    </a:lnTo>
                    <a:lnTo>
                      <a:pt x="56" y="100"/>
                    </a:lnTo>
                    <a:lnTo>
                      <a:pt x="68" y="92"/>
                    </a:lnTo>
                    <a:lnTo>
                      <a:pt x="74" y="88"/>
                    </a:lnTo>
                    <a:lnTo>
                      <a:pt x="78" y="78"/>
                    </a:lnTo>
                    <a:lnTo>
                      <a:pt x="76" y="68"/>
                    </a:lnTo>
                    <a:lnTo>
                      <a:pt x="76" y="62"/>
                    </a:lnTo>
                    <a:lnTo>
                      <a:pt x="76" y="54"/>
                    </a:lnTo>
                    <a:lnTo>
                      <a:pt x="72" y="40"/>
                    </a:lnTo>
                    <a:lnTo>
                      <a:pt x="90" y="22"/>
                    </a:lnTo>
                    <a:lnTo>
                      <a:pt x="102" y="18"/>
                    </a:lnTo>
                    <a:lnTo>
                      <a:pt x="122" y="10"/>
                    </a:lnTo>
                    <a:lnTo>
                      <a:pt x="132" y="8"/>
                    </a:lnTo>
                    <a:lnTo>
                      <a:pt x="146" y="0"/>
                    </a:lnTo>
                    <a:lnTo>
                      <a:pt x="154" y="10"/>
                    </a:lnTo>
                    <a:lnTo>
                      <a:pt x="160" y="16"/>
                    </a:lnTo>
                    <a:lnTo>
                      <a:pt x="166" y="22"/>
                    </a:lnTo>
                    <a:lnTo>
                      <a:pt x="180" y="40"/>
                    </a:lnTo>
                    <a:lnTo>
                      <a:pt x="190" y="54"/>
                    </a:lnTo>
                    <a:lnTo>
                      <a:pt x="198" y="70"/>
                    </a:lnTo>
                    <a:lnTo>
                      <a:pt x="196" y="80"/>
                    </a:lnTo>
                    <a:lnTo>
                      <a:pt x="202" y="94"/>
                    </a:lnTo>
                    <a:lnTo>
                      <a:pt x="206" y="104"/>
                    </a:lnTo>
                    <a:lnTo>
                      <a:pt x="204" y="116"/>
                    </a:lnTo>
                    <a:lnTo>
                      <a:pt x="204" y="122"/>
                    </a:lnTo>
                    <a:lnTo>
                      <a:pt x="202" y="138"/>
                    </a:lnTo>
                    <a:lnTo>
                      <a:pt x="200" y="148"/>
                    </a:lnTo>
                    <a:lnTo>
                      <a:pt x="206" y="158"/>
                    </a:lnTo>
                    <a:lnTo>
                      <a:pt x="212" y="174"/>
                    </a:lnTo>
                    <a:lnTo>
                      <a:pt x="206" y="188"/>
                    </a:lnTo>
                    <a:lnTo>
                      <a:pt x="198" y="200"/>
                    </a:lnTo>
                    <a:lnTo>
                      <a:pt x="192" y="216"/>
                    </a:lnTo>
                    <a:lnTo>
                      <a:pt x="188" y="222"/>
                    </a:lnTo>
                    <a:lnTo>
                      <a:pt x="178" y="244"/>
                    </a:lnTo>
                    <a:lnTo>
                      <a:pt x="170" y="258"/>
                    </a:lnTo>
                    <a:lnTo>
                      <a:pt x="160" y="280"/>
                    </a:lnTo>
                    <a:lnTo>
                      <a:pt x="154" y="292"/>
                    </a:lnTo>
                    <a:lnTo>
                      <a:pt x="146" y="308"/>
                    </a:lnTo>
                    <a:lnTo>
                      <a:pt x="0" y="166"/>
                    </a:lnTo>
                    <a:close/>
                  </a:path>
                </a:pathLst>
              </a:custGeom>
              <a:grpFill/>
              <a:ln w="3175">
                <a:solidFill>
                  <a:schemeClr val="tx1"/>
                </a:solidFill>
                <a:round/>
                <a:headEnd/>
                <a:tailEnd/>
              </a:ln>
            </p:spPr>
            <p:txBody>
              <a:bodyPr/>
              <a:lstStyle/>
              <a:p>
                <a:endParaRPr lang="en-US"/>
              </a:p>
            </p:txBody>
          </p:sp>
          <p:sp>
            <p:nvSpPr>
              <p:cNvPr id="175" name="Freeform 69"/>
              <p:cNvSpPr>
                <a:spLocks/>
              </p:cNvSpPr>
              <p:nvPr/>
            </p:nvSpPr>
            <p:spPr bwMode="auto">
              <a:xfrm>
                <a:off x="5022851" y="2896798"/>
                <a:ext cx="390525" cy="352425"/>
              </a:xfrm>
              <a:custGeom>
                <a:avLst/>
                <a:gdLst>
                  <a:gd name="T0" fmla="*/ 60325 w 246"/>
                  <a:gd name="T1" fmla="*/ 285750 h 222"/>
                  <a:gd name="T2" fmla="*/ 107950 w 246"/>
                  <a:gd name="T3" fmla="*/ 307975 h 222"/>
                  <a:gd name="T4" fmla="*/ 155575 w 246"/>
                  <a:gd name="T5" fmla="*/ 336550 h 222"/>
                  <a:gd name="T6" fmla="*/ 212725 w 246"/>
                  <a:gd name="T7" fmla="*/ 352425 h 222"/>
                  <a:gd name="T8" fmla="*/ 228600 w 246"/>
                  <a:gd name="T9" fmla="*/ 330200 h 222"/>
                  <a:gd name="T10" fmla="*/ 247650 w 246"/>
                  <a:gd name="T11" fmla="*/ 304800 h 222"/>
                  <a:gd name="T12" fmla="*/ 285750 w 246"/>
                  <a:gd name="T13" fmla="*/ 254000 h 222"/>
                  <a:gd name="T14" fmla="*/ 285750 w 246"/>
                  <a:gd name="T15" fmla="*/ 254000 h 222"/>
                  <a:gd name="T16" fmla="*/ 301625 w 246"/>
                  <a:gd name="T17" fmla="*/ 234950 h 222"/>
                  <a:gd name="T18" fmla="*/ 301625 w 246"/>
                  <a:gd name="T19" fmla="*/ 234950 h 222"/>
                  <a:gd name="T20" fmla="*/ 317500 w 246"/>
                  <a:gd name="T21" fmla="*/ 215900 h 222"/>
                  <a:gd name="T22" fmla="*/ 317500 w 246"/>
                  <a:gd name="T23" fmla="*/ 215900 h 222"/>
                  <a:gd name="T24" fmla="*/ 336550 w 246"/>
                  <a:gd name="T25" fmla="*/ 190500 h 222"/>
                  <a:gd name="T26" fmla="*/ 355600 w 246"/>
                  <a:gd name="T27" fmla="*/ 165100 h 222"/>
                  <a:gd name="T28" fmla="*/ 355600 w 246"/>
                  <a:gd name="T29" fmla="*/ 165100 h 222"/>
                  <a:gd name="T30" fmla="*/ 390525 w 246"/>
                  <a:gd name="T31" fmla="*/ 127000 h 222"/>
                  <a:gd name="T32" fmla="*/ 377825 w 246"/>
                  <a:gd name="T33" fmla="*/ 117475 h 222"/>
                  <a:gd name="T34" fmla="*/ 355600 w 246"/>
                  <a:gd name="T35" fmla="*/ 101600 h 222"/>
                  <a:gd name="T36" fmla="*/ 333375 w 246"/>
                  <a:gd name="T37" fmla="*/ 92075 h 222"/>
                  <a:gd name="T38" fmla="*/ 317500 w 246"/>
                  <a:gd name="T39" fmla="*/ 76200 h 222"/>
                  <a:gd name="T40" fmla="*/ 317500 w 246"/>
                  <a:gd name="T41" fmla="*/ 76200 h 222"/>
                  <a:gd name="T42" fmla="*/ 311150 w 246"/>
                  <a:gd name="T43" fmla="*/ 60325 h 222"/>
                  <a:gd name="T44" fmla="*/ 304800 w 246"/>
                  <a:gd name="T45" fmla="*/ 38100 h 222"/>
                  <a:gd name="T46" fmla="*/ 304800 w 246"/>
                  <a:gd name="T47" fmla="*/ 38100 h 222"/>
                  <a:gd name="T48" fmla="*/ 292100 w 246"/>
                  <a:gd name="T49" fmla="*/ 22225 h 222"/>
                  <a:gd name="T50" fmla="*/ 266700 w 246"/>
                  <a:gd name="T51" fmla="*/ 0 h 222"/>
                  <a:gd name="T52" fmla="*/ 231775 w 246"/>
                  <a:gd name="T53" fmla="*/ 3175 h 222"/>
                  <a:gd name="T54" fmla="*/ 215900 w 246"/>
                  <a:gd name="T55" fmla="*/ 6350 h 222"/>
                  <a:gd name="T56" fmla="*/ 215900 w 246"/>
                  <a:gd name="T57" fmla="*/ 6350 h 222"/>
                  <a:gd name="T58" fmla="*/ 193675 w 246"/>
                  <a:gd name="T59" fmla="*/ 12700 h 222"/>
                  <a:gd name="T60" fmla="*/ 193675 w 246"/>
                  <a:gd name="T61" fmla="*/ 12700 h 222"/>
                  <a:gd name="T62" fmla="*/ 171450 w 246"/>
                  <a:gd name="T63" fmla="*/ 28575 h 222"/>
                  <a:gd name="T64" fmla="*/ 155575 w 246"/>
                  <a:gd name="T65" fmla="*/ 47625 h 222"/>
                  <a:gd name="T66" fmla="*/ 136525 w 246"/>
                  <a:gd name="T67" fmla="*/ 60325 h 222"/>
                  <a:gd name="T68" fmla="*/ 136525 w 246"/>
                  <a:gd name="T69" fmla="*/ 41275 h 222"/>
                  <a:gd name="T70" fmla="*/ 136525 w 246"/>
                  <a:gd name="T71" fmla="*/ 41275 h 222"/>
                  <a:gd name="T72" fmla="*/ 123825 w 246"/>
                  <a:gd name="T73" fmla="*/ 53975 h 222"/>
                  <a:gd name="T74" fmla="*/ 98425 w 246"/>
                  <a:gd name="T75" fmla="*/ 79375 h 222"/>
                  <a:gd name="T76" fmla="*/ 79375 w 246"/>
                  <a:gd name="T77" fmla="*/ 85725 h 222"/>
                  <a:gd name="T78" fmla="*/ 69850 w 246"/>
                  <a:gd name="T79" fmla="*/ 69850 h 222"/>
                  <a:gd name="T80" fmla="*/ 50800 w 246"/>
                  <a:gd name="T81" fmla="*/ 76200 h 222"/>
                  <a:gd name="T82" fmla="*/ 41275 w 246"/>
                  <a:gd name="T83" fmla="*/ 104775 h 222"/>
                  <a:gd name="T84" fmla="*/ 22225 w 246"/>
                  <a:gd name="T85" fmla="*/ 127000 h 222"/>
                  <a:gd name="T86" fmla="*/ 0 w 246"/>
                  <a:gd name="T87" fmla="*/ 130175 h 222"/>
                  <a:gd name="T88" fmla="*/ 3175 w 246"/>
                  <a:gd name="T89" fmla="*/ 174625 h 222"/>
                  <a:gd name="T90" fmla="*/ 0 w 246"/>
                  <a:gd name="T91" fmla="*/ 193675 h 222"/>
                  <a:gd name="T92" fmla="*/ 9525 w 246"/>
                  <a:gd name="T93" fmla="*/ 219075 h 222"/>
                  <a:gd name="T94" fmla="*/ 44450 w 246"/>
                  <a:gd name="T95" fmla="*/ 215900 h 222"/>
                  <a:gd name="T96" fmla="*/ 69850 w 246"/>
                  <a:gd name="T97" fmla="*/ 231775 h 222"/>
                  <a:gd name="T98" fmla="*/ 66675 w 246"/>
                  <a:gd name="T99" fmla="*/ 254000 h 222"/>
                  <a:gd name="T100" fmla="*/ 60325 w 246"/>
                  <a:gd name="T101" fmla="*/ 285750 h 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222"/>
                  <a:gd name="T155" fmla="*/ 246 w 246"/>
                  <a:gd name="T156" fmla="*/ 222 h 2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222">
                    <a:moveTo>
                      <a:pt x="38" y="180"/>
                    </a:moveTo>
                    <a:lnTo>
                      <a:pt x="68" y="194"/>
                    </a:lnTo>
                    <a:lnTo>
                      <a:pt x="98" y="212"/>
                    </a:lnTo>
                    <a:lnTo>
                      <a:pt x="134" y="222"/>
                    </a:lnTo>
                    <a:lnTo>
                      <a:pt x="144" y="208"/>
                    </a:lnTo>
                    <a:lnTo>
                      <a:pt x="156" y="192"/>
                    </a:lnTo>
                    <a:lnTo>
                      <a:pt x="180" y="160"/>
                    </a:lnTo>
                    <a:lnTo>
                      <a:pt x="190" y="148"/>
                    </a:lnTo>
                    <a:lnTo>
                      <a:pt x="200" y="136"/>
                    </a:lnTo>
                    <a:lnTo>
                      <a:pt x="212" y="120"/>
                    </a:lnTo>
                    <a:lnTo>
                      <a:pt x="224" y="104"/>
                    </a:lnTo>
                    <a:lnTo>
                      <a:pt x="246" y="80"/>
                    </a:lnTo>
                    <a:lnTo>
                      <a:pt x="238" y="74"/>
                    </a:lnTo>
                    <a:lnTo>
                      <a:pt x="224" y="64"/>
                    </a:lnTo>
                    <a:lnTo>
                      <a:pt x="210" y="58"/>
                    </a:lnTo>
                    <a:lnTo>
                      <a:pt x="200" y="48"/>
                    </a:lnTo>
                    <a:lnTo>
                      <a:pt x="196" y="38"/>
                    </a:lnTo>
                    <a:lnTo>
                      <a:pt x="192" y="24"/>
                    </a:lnTo>
                    <a:lnTo>
                      <a:pt x="184" y="14"/>
                    </a:lnTo>
                    <a:lnTo>
                      <a:pt x="168" y="0"/>
                    </a:lnTo>
                    <a:lnTo>
                      <a:pt x="146" y="2"/>
                    </a:lnTo>
                    <a:lnTo>
                      <a:pt x="136" y="4"/>
                    </a:lnTo>
                    <a:lnTo>
                      <a:pt x="122" y="8"/>
                    </a:lnTo>
                    <a:lnTo>
                      <a:pt x="108" y="18"/>
                    </a:lnTo>
                    <a:lnTo>
                      <a:pt x="98" y="30"/>
                    </a:lnTo>
                    <a:lnTo>
                      <a:pt x="86" y="38"/>
                    </a:lnTo>
                    <a:lnTo>
                      <a:pt x="86" y="26"/>
                    </a:lnTo>
                    <a:lnTo>
                      <a:pt x="78" y="34"/>
                    </a:lnTo>
                    <a:lnTo>
                      <a:pt x="62" y="50"/>
                    </a:lnTo>
                    <a:lnTo>
                      <a:pt x="50" y="54"/>
                    </a:lnTo>
                    <a:lnTo>
                      <a:pt x="44" y="44"/>
                    </a:lnTo>
                    <a:lnTo>
                      <a:pt x="32" y="48"/>
                    </a:lnTo>
                    <a:lnTo>
                      <a:pt x="26" y="66"/>
                    </a:lnTo>
                    <a:lnTo>
                      <a:pt x="14" y="80"/>
                    </a:lnTo>
                    <a:lnTo>
                      <a:pt x="0" y="82"/>
                    </a:lnTo>
                    <a:lnTo>
                      <a:pt x="2" y="110"/>
                    </a:lnTo>
                    <a:lnTo>
                      <a:pt x="0" y="122"/>
                    </a:lnTo>
                    <a:lnTo>
                      <a:pt x="6" y="138"/>
                    </a:lnTo>
                    <a:lnTo>
                      <a:pt x="28" y="136"/>
                    </a:lnTo>
                    <a:lnTo>
                      <a:pt x="44" y="146"/>
                    </a:lnTo>
                    <a:lnTo>
                      <a:pt x="42" y="160"/>
                    </a:lnTo>
                    <a:lnTo>
                      <a:pt x="38" y="180"/>
                    </a:lnTo>
                    <a:close/>
                  </a:path>
                </a:pathLst>
              </a:custGeom>
              <a:grpFill/>
              <a:ln w="3175">
                <a:solidFill>
                  <a:schemeClr val="tx1"/>
                </a:solidFill>
                <a:round/>
                <a:headEnd/>
                <a:tailEnd/>
              </a:ln>
            </p:spPr>
            <p:txBody>
              <a:bodyPr/>
              <a:lstStyle/>
              <a:p>
                <a:endParaRPr lang="en-US"/>
              </a:p>
            </p:txBody>
          </p:sp>
          <p:sp>
            <p:nvSpPr>
              <p:cNvPr id="176" name="Freeform 70"/>
              <p:cNvSpPr>
                <a:spLocks/>
              </p:cNvSpPr>
              <p:nvPr/>
            </p:nvSpPr>
            <p:spPr bwMode="auto">
              <a:xfrm>
                <a:off x="4333876" y="3380985"/>
                <a:ext cx="635000" cy="422275"/>
              </a:xfrm>
              <a:custGeom>
                <a:avLst/>
                <a:gdLst>
                  <a:gd name="T0" fmla="*/ 165100 w 400"/>
                  <a:gd name="T1" fmla="*/ 365125 h 266"/>
                  <a:gd name="T2" fmla="*/ 206375 w 400"/>
                  <a:gd name="T3" fmla="*/ 330200 h 266"/>
                  <a:gd name="T4" fmla="*/ 228600 w 400"/>
                  <a:gd name="T5" fmla="*/ 317500 h 266"/>
                  <a:gd name="T6" fmla="*/ 238125 w 400"/>
                  <a:gd name="T7" fmla="*/ 301625 h 266"/>
                  <a:gd name="T8" fmla="*/ 238125 w 400"/>
                  <a:gd name="T9" fmla="*/ 288925 h 266"/>
                  <a:gd name="T10" fmla="*/ 228600 w 400"/>
                  <a:gd name="T11" fmla="*/ 273050 h 266"/>
                  <a:gd name="T12" fmla="*/ 190500 w 400"/>
                  <a:gd name="T13" fmla="*/ 228600 h 266"/>
                  <a:gd name="T14" fmla="*/ 196850 w 400"/>
                  <a:gd name="T15" fmla="*/ 174625 h 266"/>
                  <a:gd name="T16" fmla="*/ 209550 w 400"/>
                  <a:gd name="T17" fmla="*/ 152400 h 266"/>
                  <a:gd name="T18" fmla="*/ 187325 w 400"/>
                  <a:gd name="T19" fmla="*/ 136525 h 266"/>
                  <a:gd name="T20" fmla="*/ 187325 w 400"/>
                  <a:gd name="T21" fmla="*/ 136525 h 266"/>
                  <a:gd name="T22" fmla="*/ 174625 w 400"/>
                  <a:gd name="T23" fmla="*/ 114300 h 266"/>
                  <a:gd name="T24" fmla="*/ 149225 w 400"/>
                  <a:gd name="T25" fmla="*/ 88900 h 266"/>
                  <a:gd name="T26" fmla="*/ 130175 w 400"/>
                  <a:gd name="T27" fmla="*/ 101600 h 266"/>
                  <a:gd name="T28" fmla="*/ 104775 w 400"/>
                  <a:gd name="T29" fmla="*/ 117475 h 266"/>
                  <a:gd name="T30" fmla="*/ 88900 w 400"/>
                  <a:gd name="T31" fmla="*/ 123825 h 266"/>
                  <a:gd name="T32" fmla="*/ 79375 w 400"/>
                  <a:gd name="T33" fmla="*/ 123825 h 266"/>
                  <a:gd name="T34" fmla="*/ 79375 w 400"/>
                  <a:gd name="T35" fmla="*/ 123825 h 266"/>
                  <a:gd name="T36" fmla="*/ 25400 w 400"/>
                  <a:gd name="T37" fmla="*/ 73025 h 266"/>
                  <a:gd name="T38" fmla="*/ 0 w 400"/>
                  <a:gd name="T39" fmla="*/ 9525 h 266"/>
                  <a:gd name="T40" fmla="*/ 25400 w 400"/>
                  <a:gd name="T41" fmla="*/ 12700 h 266"/>
                  <a:gd name="T42" fmla="*/ 41275 w 400"/>
                  <a:gd name="T43" fmla="*/ 22225 h 266"/>
                  <a:gd name="T44" fmla="*/ 47625 w 400"/>
                  <a:gd name="T45" fmla="*/ 22225 h 266"/>
                  <a:gd name="T46" fmla="*/ 63500 w 400"/>
                  <a:gd name="T47" fmla="*/ 22225 h 266"/>
                  <a:gd name="T48" fmla="*/ 76200 w 400"/>
                  <a:gd name="T49" fmla="*/ 15875 h 266"/>
                  <a:gd name="T50" fmla="*/ 95250 w 400"/>
                  <a:gd name="T51" fmla="*/ 9525 h 266"/>
                  <a:gd name="T52" fmla="*/ 139700 w 400"/>
                  <a:gd name="T53" fmla="*/ 9525 h 266"/>
                  <a:gd name="T54" fmla="*/ 212725 w 400"/>
                  <a:gd name="T55" fmla="*/ 9525 h 266"/>
                  <a:gd name="T56" fmla="*/ 231775 w 400"/>
                  <a:gd name="T57" fmla="*/ 3175 h 266"/>
                  <a:gd name="T58" fmla="*/ 250825 w 400"/>
                  <a:gd name="T59" fmla="*/ 0 h 266"/>
                  <a:gd name="T60" fmla="*/ 254000 w 400"/>
                  <a:gd name="T61" fmla="*/ 0 h 266"/>
                  <a:gd name="T62" fmla="*/ 257175 w 400"/>
                  <a:gd name="T63" fmla="*/ 3175 h 266"/>
                  <a:gd name="T64" fmla="*/ 282575 w 400"/>
                  <a:gd name="T65" fmla="*/ 6350 h 266"/>
                  <a:gd name="T66" fmla="*/ 285750 w 400"/>
                  <a:gd name="T67" fmla="*/ 9525 h 266"/>
                  <a:gd name="T68" fmla="*/ 288925 w 400"/>
                  <a:gd name="T69" fmla="*/ 15875 h 266"/>
                  <a:gd name="T70" fmla="*/ 307975 w 400"/>
                  <a:gd name="T71" fmla="*/ 22225 h 266"/>
                  <a:gd name="T72" fmla="*/ 371475 w 400"/>
                  <a:gd name="T73" fmla="*/ 19050 h 266"/>
                  <a:gd name="T74" fmla="*/ 434975 w 400"/>
                  <a:gd name="T75" fmla="*/ 34925 h 266"/>
                  <a:gd name="T76" fmla="*/ 457200 w 400"/>
                  <a:gd name="T77" fmla="*/ 41275 h 266"/>
                  <a:gd name="T78" fmla="*/ 476250 w 400"/>
                  <a:gd name="T79" fmla="*/ 50800 h 266"/>
                  <a:gd name="T80" fmla="*/ 479425 w 400"/>
                  <a:gd name="T81" fmla="*/ 57150 h 266"/>
                  <a:gd name="T82" fmla="*/ 482600 w 400"/>
                  <a:gd name="T83" fmla="*/ 63500 h 266"/>
                  <a:gd name="T84" fmla="*/ 504825 w 400"/>
                  <a:gd name="T85" fmla="*/ 88900 h 266"/>
                  <a:gd name="T86" fmla="*/ 517525 w 400"/>
                  <a:gd name="T87" fmla="*/ 117475 h 266"/>
                  <a:gd name="T88" fmla="*/ 530225 w 400"/>
                  <a:gd name="T89" fmla="*/ 130175 h 266"/>
                  <a:gd name="T90" fmla="*/ 536575 w 400"/>
                  <a:gd name="T91" fmla="*/ 133350 h 266"/>
                  <a:gd name="T92" fmla="*/ 571500 w 400"/>
                  <a:gd name="T93" fmla="*/ 123825 h 266"/>
                  <a:gd name="T94" fmla="*/ 596900 w 400"/>
                  <a:gd name="T95" fmla="*/ 127000 h 266"/>
                  <a:gd name="T96" fmla="*/ 603250 w 400"/>
                  <a:gd name="T97" fmla="*/ 133350 h 266"/>
                  <a:gd name="T98" fmla="*/ 619125 w 400"/>
                  <a:gd name="T99" fmla="*/ 149225 h 266"/>
                  <a:gd name="T100" fmla="*/ 606425 w 400"/>
                  <a:gd name="T101" fmla="*/ 168275 h 266"/>
                  <a:gd name="T102" fmla="*/ 517525 w 400"/>
                  <a:gd name="T103" fmla="*/ 222250 h 266"/>
                  <a:gd name="T104" fmla="*/ 527050 w 400"/>
                  <a:gd name="T105" fmla="*/ 282575 h 266"/>
                  <a:gd name="T106" fmla="*/ 492125 w 400"/>
                  <a:gd name="T107" fmla="*/ 317500 h 266"/>
                  <a:gd name="T108" fmla="*/ 460375 w 400"/>
                  <a:gd name="T109" fmla="*/ 352425 h 266"/>
                  <a:gd name="T110" fmla="*/ 469900 w 400"/>
                  <a:gd name="T111" fmla="*/ 384175 h 266"/>
                  <a:gd name="T112" fmla="*/ 412750 w 400"/>
                  <a:gd name="T113" fmla="*/ 400050 h 266"/>
                  <a:gd name="T114" fmla="*/ 171450 w 400"/>
                  <a:gd name="T115" fmla="*/ 422275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266"/>
                  <a:gd name="T176" fmla="*/ 400 w 400"/>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266">
                    <a:moveTo>
                      <a:pt x="108" y="266"/>
                    </a:moveTo>
                    <a:lnTo>
                      <a:pt x="104" y="230"/>
                    </a:lnTo>
                    <a:lnTo>
                      <a:pt x="118" y="216"/>
                    </a:lnTo>
                    <a:lnTo>
                      <a:pt x="130" y="208"/>
                    </a:lnTo>
                    <a:lnTo>
                      <a:pt x="144" y="200"/>
                    </a:lnTo>
                    <a:lnTo>
                      <a:pt x="148" y="196"/>
                    </a:lnTo>
                    <a:lnTo>
                      <a:pt x="150" y="190"/>
                    </a:lnTo>
                    <a:lnTo>
                      <a:pt x="150" y="182"/>
                    </a:lnTo>
                    <a:lnTo>
                      <a:pt x="144" y="172"/>
                    </a:lnTo>
                    <a:lnTo>
                      <a:pt x="130" y="158"/>
                    </a:lnTo>
                    <a:lnTo>
                      <a:pt x="120" y="144"/>
                    </a:lnTo>
                    <a:lnTo>
                      <a:pt x="116" y="132"/>
                    </a:lnTo>
                    <a:lnTo>
                      <a:pt x="124" y="110"/>
                    </a:lnTo>
                    <a:lnTo>
                      <a:pt x="132" y="96"/>
                    </a:lnTo>
                    <a:lnTo>
                      <a:pt x="118" y="86"/>
                    </a:lnTo>
                    <a:lnTo>
                      <a:pt x="122" y="92"/>
                    </a:lnTo>
                    <a:lnTo>
                      <a:pt x="118" y="86"/>
                    </a:lnTo>
                    <a:lnTo>
                      <a:pt x="110" y="72"/>
                    </a:lnTo>
                    <a:lnTo>
                      <a:pt x="108" y="64"/>
                    </a:lnTo>
                    <a:lnTo>
                      <a:pt x="94" y="56"/>
                    </a:lnTo>
                    <a:lnTo>
                      <a:pt x="82" y="64"/>
                    </a:lnTo>
                    <a:lnTo>
                      <a:pt x="66" y="74"/>
                    </a:lnTo>
                    <a:lnTo>
                      <a:pt x="60" y="78"/>
                    </a:lnTo>
                    <a:lnTo>
                      <a:pt x="56" y="78"/>
                    </a:lnTo>
                    <a:lnTo>
                      <a:pt x="50" y="78"/>
                    </a:lnTo>
                    <a:lnTo>
                      <a:pt x="24" y="54"/>
                    </a:lnTo>
                    <a:lnTo>
                      <a:pt x="16" y="46"/>
                    </a:lnTo>
                    <a:lnTo>
                      <a:pt x="4" y="28"/>
                    </a:lnTo>
                    <a:lnTo>
                      <a:pt x="0" y="6"/>
                    </a:lnTo>
                    <a:lnTo>
                      <a:pt x="16" y="8"/>
                    </a:lnTo>
                    <a:lnTo>
                      <a:pt x="24" y="12"/>
                    </a:lnTo>
                    <a:lnTo>
                      <a:pt x="26" y="14"/>
                    </a:lnTo>
                    <a:lnTo>
                      <a:pt x="30" y="14"/>
                    </a:lnTo>
                    <a:lnTo>
                      <a:pt x="40" y="14"/>
                    </a:lnTo>
                    <a:lnTo>
                      <a:pt x="48" y="10"/>
                    </a:lnTo>
                    <a:lnTo>
                      <a:pt x="60" y="6"/>
                    </a:lnTo>
                    <a:lnTo>
                      <a:pt x="80" y="4"/>
                    </a:lnTo>
                    <a:lnTo>
                      <a:pt x="88" y="6"/>
                    </a:lnTo>
                    <a:lnTo>
                      <a:pt x="116" y="6"/>
                    </a:lnTo>
                    <a:lnTo>
                      <a:pt x="134" y="6"/>
                    </a:lnTo>
                    <a:lnTo>
                      <a:pt x="146" y="2"/>
                    </a:lnTo>
                    <a:lnTo>
                      <a:pt x="156" y="0"/>
                    </a:lnTo>
                    <a:lnTo>
                      <a:pt x="158" y="0"/>
                    </a:lnTo>
                    <a:lnTo>
                      <a:pt x="160" y="0"/>
                    </a:lnTo>
                    <a:lnTo>
                      <a:pt x="160" y="2"/>
                    </a:lnTo>
                    <a:lnTo>
                      <a:pt x="162" y="2"/>
                    </a:lnTo>
                    <a:lnTo>
                      <a:pt x="170" y="4"/>
                    </a:lnTo>
                    <a:lnTo>
                      <a:pt x="178" y="4"/>
                    </a:lnTo>
                    <a:lnTo>
                      <a:pt x="180" y="6"/>
                    </a:lnTo>
                    <a:lnTo>
                      <a:pt x="182" y="10"/>
                    </a:lnTo>
                    <a:lnTo>
                      <a:pt x="188" y="12"/>
                    </a:lnTo>
                    <a:lnTo>
                      <a:pt x="194" y="14"/>
                    </a:lnTo>
                    <a:lnTo>
                      <a:pt x="214" y="16"/>
                    </a:lnTo>
                    <a:lnTo>
                      <a:pt x="234" y="12"/>
                    </a:lnTo>
                    <a:lnTo>
                      <a:pt x="254" y="18"/>
                    </a:lnTo>
                    <a:lnTo>
                      <a:pt x="274" y="22"/>
                    </a:lnTo>
                    <a:lnTo>
                      <a:pt x="288" y="26"/>
                    </a:lnTo>
                    <a:lnTo>
                      <a:pt x="296" y="28"/>
                    </a:lnTo>
                    <a:lnTo>
                      <a:pt x="300" y="32"/>
                    </a:lnTo>
                    <a:lnTo>
                      <a:pt x="302" y="34"/>
                    </a:lnTo>
                    <a:lnTo>
                      <a:pt x="302" y="36"/>
                    </a:lnTo>
                    <a:lnTo>
                      <a:pt x="304" y="40"/>
                    </a:lnTo>
                    <a:lnTo>
                      <a:pt x="308" y="48"/>
                    </a:lnTo>
                    <a:lnTo>
                      <a:pt x="318" y="56"/>
                    </a:lnTo>
                    <a:lnTo>
                      <a:pt x="326" y="74"/>
                    </a:lnTo>
                    <a:lnTo>
                      <a:pt x="328" y="80"/>
                    </a:lnTo>
                    <a:lnTo>
                      <a:pt x="334" y="82"/>
                    </a:lnTo>
                    <a:lnTo>
                      <a:pt x="338" y="84"/>
                    </a:lnTo>
                    <a:lnTo>
                      <a:pt x="360" y="78"/>
                    </a:lnTo>
                    <a:lnTo>
                      <a:pt x="370" y="80"/>
                    </a:lnTo>
                    <a:lnTo>
                      <a:pt x="376" y="80"/>
                    </a:lnTo>
                    <a:lnTo>
                      <a:pt x="380" y="84"/>
                    </a:lnTo>
                    <a:lnTo>
                      <a:pt x="384" y="88"/>
                    </a:lnTo>
                    <a:lnTo>
                      <a:pt x="390" y="94"/>
                    </a:lnTo>
                    <a:lnTo>
                      <a:pt x="400" y="100"/>
                    </a:lnTo>
                    <a:lnTo>
                      <a:pt x="382" y="106"/>
                    </a:lnTo>
                    <a:lnTo>
                      <a:pt x="348" y="118"/>
                    </a:lnTo>
                    <a:lnTo>
                      <a:pt x="326" y="140"/>
                    </a:lnTo>
                    <a:lnTo>
                      <a:pt x="330" y="154"/>
                    </a:lnTo>
                    <a:lnTo>
                      <a:pt x="332" y="178"/>
                    </a:lnTo>
                    <a:lnTo>
                      <a:pt x="328" y="188"/>
                    </a:lnTo>
                    <a:lnTo>
                      <a:pt x="310" y="200"/>
                    </a:lnTo>
                    <a:lnTo>
                      <a:pt x="296" y="210"/>
                    </a:lnTo>
                    <a:lnTo>
                      <a:pt x="290" y="222"/>
                    </a:lnTo>
                    <a:lnTo>
                      <a:pt x="292" y="230"/>
                    </a:lnTo>
                    <a:lnTo>
                      <a:pt x="296" y="242"/>
                    </a:lnTo>
                    <a:lnTo>
                      <a:pt x="282" y="250"/>
                    </a:lnTo>
                    <a:lnTo>
                      <a:pt x="260" y="252"/>
                    </a:lnTo>
                    <a:lnTo>
                      <a:pt x="254" y="266"/>
                    </a:lnTo>
                    <a:lnTo>
                      <a:pt x="108" y="266"/>
                    </a:lnTo>
                    <a:close/>
                  </a:path>
                </a:pathLst>
              </a:custGeom>
              <a:grpFill/>
              <a:ln w="3175">
                <a:solidFill>
                  <a:schemeClr val="tx1"/>
                </a:solidFill>
                <a:round/>
                <a:headEnd/>
                <a:tailEnd/>
              </a:ln>
            </p:spPr>
            <p:txBody>
              <a:bodyPr/>
              <a:lstStyle/>
              <a:p>
                <a:endParaRPr lang="en-US"/>
              </a:p>
            </p:txBody>
          </p:sp>
          <p:sp>
            <p:nvSpPr>
              <p:cNvPr id="177" name="Freeform 71"/>
              <p:cNvSpPr>
                <a:spLocks/>
              </p:cNvSpPr>
              <p:nvPr/>
            </p:nvSpPr>
            <p:spPr bwMode="auto">
              <a:xfrm>
                <a:off x="4667251" y="2992048"/>
                <a:ext cx="568325" cy="547687"/>
              </a:xfrm>
              <a:custGeom>
                <a:avLst/>
                <a:gdLst>
                  <a:gd name="T0" fmla="*/ 41275 w 358"/>
                  <a:gd name="T1" fmla="*/ 231775 h 346"/>
                  <a:gd name="T2" fmla="*/ 38100 w 358"/>
                  <a:gd name="T3" fmla="*/ 222250 h 346"/>
                  <a:gd name="T4" fmla="*/ 31750 w 358"/>
                  <a:gd name="T5" fmla="*/ 206375 h 346"/>
                  <a:gd name="T6" fmla="*/ 22225 w 358"/>
                  <a:gd name="T7" fmla="*/ 187325 h 346"/>
                  <a:gd name="T8" fmla="*/ 15875 w 358"/>
                  <a:gd name="T9" fmla="*/ 174625 h 346"/>
                  <a:gd name="T10" fmla="*/ 12700 w 358"/>
                  <a:gd name="T11" fmla="*/ 174625 h 346"/>
                  <a:gd name="T12" fmla="*/ 9525 w 358"/>
                  <a:gd name="T13" fmla="*/ 168275 h 346"/>
                  <a:gd name="T14" fmla="*/ 9525 w 358"/>
                  <a:gd name="T15" fmla="*/ 146050 h 346"/>
                  <a:gd name="T16" fmla="*/ 9525 w 358"/>
                  <a:gd name="T17" fmla="*/ 136525 h 346"/>
                  <a:gd name="T18" fmla="*/ 6350 w 358"/>
                  <a:gd name="T19" fmla="*/ 114300 h 346"/>
                  <a:gd name="T20" fmla="*/ 3175 w 358"/>
                  <a:gd name="T21" fmla="*/ 107950 h 346"/>
                  <a:gd name="T22" fmla="*/ 0 w 358"/>
                  <a:gd name="T23" fmla="*/ 53975 h 346"/>
                  <a:gd name="T24" fmla="*/ 177800 w 358"/>
                  <a:gd name="T25" fmla="*/ 0 h 346"/>
                  <a:gd name="T26" fmla="*/ 263525 w 358"/>
                  <a:gd name="T27" fmla="*/ 0 h 346"/>
                  <a:gd name="T28" fmla="*/ 330200 w 358"/>
                  <a:gd name="T29" fmla="*/ 3175 h 346"/>
                  <a:gd name="T30" fmla="*/ 358775 w 358"/>
                  <a:gd name="T31" fmla="*/ 66675 h 346"/>
                  <a:gd name="T32" fmla="*/ 355600 w 358"/>
                  <a:gd name="T33" fmla="*/ 98425 h 346"/>
                  <a:gd name="T34" fmla="*/ 387350 w 358"/>
                  <a:gd name="T35" fmla="*/ 120650 h 346"/>
                  <a:gd name="T36" fmla="*/ 412750 w 358"/>
                  <a:gd name="T37" fmla="*/ 127000 h 346"/>
                  <a:gd name="T38" fmla="*/ 422275 w 358"/>
                  <a:gd name="T39" fmla="*/ 158750 h 346"/>
                  <a:gd name="T40" fmla="*/ 428625 w 358"/>
                  <a:gd name="T41" fmla="*/ 196850 h 346"/>
                  <a:gd name="T42" fmla="*/ 463550 w 358"/>
                  <a:gd name="T43" fmla="*/ 212725 h 346"/>
                  <a:gd name="T44" fmla="*/ 511175 w 358"/>
                  <a:gd name="T45" fmla="*/ 241300 h 346"/>
                  <a:gd name="T46" fmla="*/ 517525 w 358"/>
                  <a:gd name="T47" fmla="*/ 241300 h 346"/>
                  <a:gd name="T48" fmla="*/ 568325 w 358"/>
                  <a:gd name="T49" fmla="*/ 257175 h 346"/>
                  <a:gd name="T50" fmla="*/ 527050 w 358"/>
                  <a:gd name="T51" fmla="*/ 307975 h 346"/>
                  <a:gd name="T52" fmla="*/ 479425 w 358"/>
                  <a:gd name="T53" fmla="*/ 361950 h 346"/>
                  <a:gd name="T54" fmla="*/ 406400 w 358"/>
                  <a:gd name="T55" fmla="*/ 438150 h 346"/>
                  <a:gd name="T56" fmla="*/ 301625 w 358"/>
                  <a:gd name="T57" fmla="*/ 549275 h 346"/>
                  <a:gd name="T58" fmla="*/ 250825 w 358"/>
                  <a:gd name="T59" fmla="*/ 517525 h 346"/>
                  <a:gd name="T60" fmla="*/ 215900 w 358"/>
                  <a:gd name="T61" fmla="*/ 520700 h 346"/>
                  <a:gd name="T62" fmla="*/ 200025 w 358"/>
                  <a:gd name="T63" fmla="*/ 523875 h 346"/>
                  <a:gd name="T64" fmla="*/ 193675 w 358"/>
                  <a:gd name="T65" fmla="*/ 520700 h 346"/>
                  <a:gd name="T66" fmla="*/ 171450 w 358"/>
                  <a:gd name="T67" fmla="*/ 479425 h 346"/>
                  <a:gd name="T68" fmla="*/ 123825 w 358"/>
                  <a:gd name="T69" fmla="*/ 431800 h 346"/>
                  <a:gd name="T70" fmla="*/ 85725 w 358"/>
                  <a:gd name="T71" fmla="*/ 365125 h 346"/>
                  <a:gd name="T72" fmla="*/ 79375 w 358"/>
                  <a:gd name="T73" fmla="*/ 301625 h 3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8"/>
                  <a:gd name="T112" fmla="*/ 0 h 346"/>
                  <a:gd name="T113" fmla="*/ 358 w 358"/>
                  <a:gd name="T114" fmla="*/ 346 h 3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8" h="346">
                    <a:moveTo>
                      <a:pt x="28" y="160"/>
                    </a:moveTo>
                    <a:lnTo>
                      <a:pt x="26" y="146"/>
                    </a:lnTo>
                    <a:lnTo>
                      <a:pt x="24" y="140"/>
                    </a:lnTo>
                    <a:lnTo>
                      <a:pt x="20" y="130"/>
                    </a:lnTo>
                    <a:lnTo>
                      <a:pt x="14" y="122"/>
                    </a:lnTo>
                    <a:lnTo>
                      <a:pt x="14" y="118"/>
                    </a:lnTo>
                    <a:lnTo>
                      <a:pt x="12" y="114"/>
                    </a:lnTo>
                    <a:lnTo>
                      <a:pt x="10" y="110"/>
                    </a:lnTo>
                    <a:lnTo>
                      <a:pt x="8" y="110"/>
                    </a:lnTo>
                    <a:lnTo>
                      <a:pt x="6" y="110"/>
                    </a:lnTo>
                    <a:lnTo>
                      <a:pt x="6" y="106"/>
                    </a:lnTo>
                    <a:lnTo>
                      <a:pt x="6" y="92"/>
                    </a:lnTo>
                    <a:lnTo>
                      <a:pt x="6" y="86"/>
                    </a:lnTo>
                    <a:lnTo>
                      <a:pt x="4" y="78"/>
                    </a:lnTo>
                    <a:lnTo>
                      <a:pt x="4" y="72"/>
                    </a:lnTo>
                    <a:lnTo>
                      <a:pt x="2" y="68"/>
                    </a:lnTo>
                    <a:lnTo>
                      <a:pt x="0" y="56"/>
                    </a:lnTo>
                    <a:lnTo>
                      <a:pt x="0" y="34"/>
                    </a:lnTo>
                    <a:lnTo>
                      <a:pt x="0" y="4"/>
                    </a:lnTo>
                    <a:lnTo>
                      <a:pt x="112" y="0"/>
                    </a:lnTo>
                    <a:lnTo>
                      <a:pt x="166" y="0"/>
                    </a:lnTo>
                    <a:lnTo>
                      <a:pt x="208" y="2"/>
                    </a:lnTo>
                    <a:lnTo>
                      <a:pt x="224" y="22"/>
                    </a:lnTo>
                    <a:lnTo>
                      <a:pt x="226" y="42"/>
                    </a:lnTo>
                    <a:lnTo>
                      <a:pt x="226" y="50"/>
                    </a:lnTo>
                    <a:lnTo>
                      <a:pt x="224" y="62"/>
                    </a:lnTo>
                    <a:lnTo>
                      <a:pt x="230" y="78"/>
                    </a:lnTo>
                    <a:lnTo>
                      <a:pt x="244" y="76"/>
                    </a:lnTo>
                    <a:lnTo>
                      <a:pt x="252" y="76"/>
                    </a:lnTo>
                    <a:lnTo>
                      <a:pt x="260" y="80"/>
                    </a:lnTo>
                    <a:lnTo>
                      <a:pt x="268" y="86"/>
                    </a:lnTo>
                    <a:lnTo>
                      <a:pt x="266" y="100"/>
                    </a:lnTo>
                    <a:lnTo>
                      <a:pt x="262" y="120"/>
                    </a:lnTo>
                    <a:lnTo>
                      <a:pt x="270" y="124"/>
                    </a:lnTo>
                    <a:lnTo>
                      <a:pt x="284" y="130"/>
                    </a:lnTo>
                    <a:lnTo>
                      <a:pt x="292" y="134"/>
                    </a:lnTo>
                    <a:lnTo>
                      <a:pt x="306" y="142"/>
                    </a:lnTo>
                    <a:lnTo>
                      <a:pt x="322" y="152"/>
                    </a:lnTo>
                    <a:lnTo>
                      <a:pt x="326" y="152"/>
                    </a:lnTo>
                    <a:lnTo>
                      <a:pt x="342" y="158"/>
                    </a:lnTo>
                    <a:lnTo>
                      <a:pt x="358" y="162"/>
                    </a:lnTo>
                    <a:lnTo>
                      <a:pt x="340" y="186"/>
                    </a:lnTo>
                    <a:lnTo>
                      <a:pt x="332" y="194"/>
                    </a:lnTo>
                    <a:lnTo>
                      <a:pt x="322" y="206"/>
                    </a:lnTo>
                    <a:lnTo>
                      <a:pt x="302" y="228"/>
                    </a:lnTo>
                    <a:lnTo>
                      <a:pt x="278" y="254"/>
                    </a:lnTo>
                    <a:lnTo>
                      <a:pt x="256" y="276"/>
                    </a:lnTo>
                    <a:lnTo>
                      <a:pt x="228" y="306"/>
                    </a:lnTo>
                    <a:lnTo>
                      <a:pt x="190" y="346"/>
                    </a:lnTo>
                    <a:lnTo>
                      <a:pt x="176" y="336"/>
                    </a:lnTo>
                    <a:lnTo>
                      <a:pt x="158" y="326"/>
                    </a:lnTo>
                    <a:lnTo>
                      <a:pt x="136" y="328"/>
                    </a:lnTo>
                    <a:lnTo>
                      <a:pt x="130" y="330"/>
                    </a:lnTo>
                    <a:lnTo>
                      <a:pt x="126" y="330"/>
                    </a:lnTo>
                    <a:lnTo>
                      <a:pt x="122" y="328"/>
                    </a:lnTo>
                    <a:lnTo>
                      <a:pt x="114" y="314"/>
                    </a:lnTo>
                    <a:lnTo>
                      <a:pt x="108" y="302"/>
                    </a:lnTo>
                    <a:lnTo>
                      <a:pt x="92" y="286"/>
                    </a:lnTo>
                    <a:lnTo>
                      <a:pt x="78" y="272"/>
                    </a:lnTo>
                    <a:lnTo>
                      <a:pt x="68" y="260"/>
                    </a:lnTo>
                    <a:lnTo>
                      <a:pt x="54" y="230"/>
                    </a:lnTo>
                    <a:lnTo>
                      <a:pt x="50" y="206"/>
                    </a:lnTo>
                    <a:lnTo>
                      <a:pt x="50" y="190"/>
                    </a:lnTo>
                    <a:lnTo>
                      <a:pt x="28" y="160"/>
                    </a:lnTo>
                    <a:close/>
                  </a:path>
                </a:pathLst>
              </a:custGeom>
              <a:grpFill/>
              <a:ln w="3175">
                <a:solidFill>
                  <a:schemeClr val="tx1"/>
                </a:solidFill>
                <a:round/>
                <a:headEnd/>
                <a:tailEnd/>
              </a:ln>
            </p:spPr>
            <p:txBody>
              <a:bodyPr/>
              <a:lstStyle/>
              <a:p>
                <a:endParaRPr lang="en-US"/>
              </a:p>
            </p:txBody>
          </p:sp>
          <p:sp>
            <p:nvSpPr>
              <p:cNvPr id="178" name="Freeform 72"/>
              <p:cNvSpPr>
                <a:spLocks/>
              </p:cNvSpPr>
              <p:nvPr/>
            </p:nvSpPr>
            <p:spPr bwMode="auto">
              <a:xfrm>
                <a:off x="4232276" y="2988873"/>
                <a:ext cx="558800" cy="433387"/>
              </a:xfrm>
              <a:custGeom>
                <a:avLst/>
                <a:gdLst>
                  <a:gd name="T0" fmla="*/ 434975 w 352"/>
                  <a:gd name="T1" fmla="*/ 9525 h 274"/>
                  <a:gd name="T2" fmla="*/ 434975 w 352"/>
                  <a:gd name="T3" fmla="*/ 92075 h 274"/>
                  <a:gd name="T4" fmla="*/ 441325 w 352"/>
                  <a:gd name="T5" fmla="*/ 123825 h 274"/>
                  <a:gd name="T6" fmla="*/ 444500 w 352"/>
                  <a:gd name="T7" fmla="*/ 171450 h 274"/>
                  <a:gd name="T8" fmla="*/ 450850 w 352"/>
                  <a:gd name="T9" fmla="*/ 184150 h 274"/>
                  <a:gd name="T10" fmla="*/ 466725 w 352"/>
                  <a:gd name="T11" fmla="*/ 209550 h 274"/>
                  <a:gd name="T12" fmla="*/ 466725 w 352"/>
                  <a:gd name="T13" fmla="*/ 209550 h 274"/>
                  <a:gd name="T14" fmla="*/ 473075 w 352"/>
                  <a:gd name="T15" fmla="*/ 222250 h 274"/>
                  <a:gd name="T16" fmla="*/ 476250 w 352"/>
                  <a:gd name="T17" fmla="*/ 234950 h 274"/>
                  <a:gd name="T18" fmla="*/ 479425 w 352"/>
                  <a:gd name="T19" fmla="*/ 257175 h 274"/>
                  <a:gd name="T20" fmla="*/ 488950 w 352"/>
                  <a:gd name="T21" fmla="*/ 273050 h 274"/>
                  <a:gd name="T22" fmla="*/ 514350 w 352"/>
                  <a:gd name="T23" fmla="*/ 304800 h 274"/>
                  <a:gd name="T24" fmla="*/ 514350 w 352"/>
                  <a:gd name="T25" fmla="*/ 330200 h 274"/>
                  <a:gd name="T26" fmla="*/ 520700 w 352"/>
                  <a:gd name="T27" fmla="*/ 368300 h 274"/>
                  <a:gd name="T28" fmla="*/ 530225 w 352"/>
                  <a:gd name="T29" fmla="*/ 390525 h 274"/>
                  <a:gd name="T30" fmla="*/ 536575 w 352"/>
                  <a:gd name="T31" fmla="*/ 403225 h 274"/>
                  <a:gd name="T32" fmla="*/ 536575 w 352"/>
                  <a:gd name="T33" fmla="*/ 428625 h 274"/>
                  <a:gd name="T34" fmla="*/ 473075 w 352"/>
                  <a:gd name="T35" fmla="*/ 415925 h 274"/>
                  <a:gd name="T36" fmla="*/ 441325 w 352"/>
                  <a:gd name="T37" fmla="*/ 419100 h 274"/>
                  <a:gd name="T38" fmla="*/ 409575 w 352"/>
                  <a:gd name="T39" fmla="*/ 415925 h 274"/>
                  <a:gd name="T40" fmla="*/ 387350 w 352"/>
                  <a:gd name="T41" fmla="*/ 403225 h 274"/>
                  <a:gd name="T42" fmla="*/ 381000 w 352"/>
                  <a:gd name="T43" fmla="*/ 403225 h 274"/>
                  <a:gd name="T44" fmla="*/ 346075 w 352"/>
                  <a:gd name="T45" fmla="*/ 393700 h 274"/>
                  <a:gd name="T46" fmla="*/ 323850 w 352"/>
                  <a:gd name="T47" fmla="*/ 400050 h 274"/>
                  <a:gd name="T48" fmla="*/ 285750 w 352"/>
                  <a:gd name="T49" fmla="*/ 403225 h 274"/>
                  <a:gd name="T50" fmla="*/ 273050 w 352"/>
                  <a:gd name="T51" fmla="*/ 403225 h 274"/>
                  <a:gd name="T52" fmla="*/ 196850 w 352"/>
                  <a:gd name="T53" fmla="*/ 403225 h 274"/>
                  <a:gd name="T54" fmla="*/ 180975 w 352"/>
                  <a:gd name="T55" fmla="*/ 409575 h 274"/>
                  <a:gd name="T56" fmla="*/ 158750 w 352"/>
                  <a:gd name="T57" fmla="*/ 415925 h 274"/>
                  <a:gd name="T58" fmla="*/ 127000 w 352"/>
                  <a:gd name="T59" fmla="*/ 406400 h 274"/>
                  <a:gd name="T60" fmla="*/ 107950 w 352"/>
                  <a:gd name="T61" fmla="*/ 374650 h 274"/>
                  <a:gd name="T62" fmla="*/ 92075 w 352"/>
                  <a:gd name="T63" fmla="*/ 311150 h 274"/>
                  <a:gd name="T64" fmla="*/ 117475 w 352"/>
                  <a:gd name="T65" fmla="*/ 187325 h 274"/>
                  <a:gd name="T66" fmla="*/ 123825 w 352"/>
                  <a:gd name="T67" fmla="*/ 133350 h 274"/>
                  <a:gd name="T68" fmla="*/ 101600 w 352"/>
                  <a:gd name="T69" fmla="*/ 123825 h 274"/>
                  <a:gd name="T70" fmla="*/ 95250 w 352"/>
                  <a:gd name="T71" fmla="*/ 117475 h 274"/>
                  <a:gd name="T72" fmla="*/ 69850 w 352"/>
                  <a:gd name="T73" fmla="*/ 63500 h 274"/>
                  <a:gd name="T74" fmla="*/ 0 w 352"/>
                  <a:gd name="T75" fmla="*/ 0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274"/>
                  <a:gd name="T116" fmla="*/ 352 w 352"/>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274">
                    <a:moveTo>
                      <a:pt x="0" y="0"/>
                    </a:moveTo>
                    <a:lnTo>
                      <a:pt x="274" y="6"/>
                    </a:lnTo>
                    <a:lnTo>
                      <a:pt x="274" y="40"/>
                    </a:lnTo>
                    <a:lnTo>
                      <a:pt x="274" y="58"/>
                    </a:lnTo>
                    <a:lnTo>
                      <a:pt x="278" y="78"/>
                    </a:lnTo>
                    <a:lnTo>
                      <a:pt x="280" y="88"/>
                    </a:lnTo>
                    <a:lnTo>
                      <a:pt x="280" y="108"/>
                    </a:lnTo>
                    <a:lnTo>
                      <a:pt x="284" y="116"/>
                    </a:lnTo>
                    <a:lnTo>
                      <a:pt x="286" y="118"/>
                    </a:lnTo>
                    <a:lnTo>
                      <a:pt x="294" y="132"/>
                    </a:lnTo>
                    <a:lnTo>
                      <a:pt x="298" y="140"/>
                    </a:lnTo>
                    <a:lnTo>
                      <a:pt x="298" y="138"/>
                    </a:lnTo>
                    <a:lnTo>
                      <a:pt x="300" y="148"/>
                    </a:lnTo>
                    <a:lnTo>
                      <a:pt x="302" y="162"/>
                    </a:lnTo>
                    <a:lnTo>
                      <a:pt x="308" y="172"/>
                    </a:lnTo>
                    <a:lnTo>
                      <a:pt x="316" y="184"/>
                    </a:lnTo>
                    <a:lnTo>
                      <a:pt x="324" y="192"/>
                    </a:lnTo>
                    <a:lnTo>
                      <a:pt x="324" y="208"/>
                    </a:lnTo>
                    <a:lnTo>
                      <a:pt x="326" y="218"/>
                    </a:lnTo>
                    <a:lnTo>
                      <a:pt x="328" y="232"/>
                    </a:lnTo>
                    <a:lnTo>
                      <a:pt x="334" y="246"/>
                    </a:lnTo>
                    <a:lnTo>
                      <a:pt x="338" y="254"/>
                    </a:lnTo>
                    <a:lnTo>
                      <a:pt x="352" y="274"/>
                    </a:lnTo>
                    <a:lnTo>
                      <a:pt x="338" y="270"/>
                    </a:lnTo>
                    <a:lnTo>
                      <a:pt x="312" y="264"/>
                    </a:lnTo>
                    <a:lnTo>
                      <a:pt x="298" y="262"/>
                    </a:lnTo>
                    <a:lnTo>
                      <a:pt x="292" y="262"/>
                    </a:lnTo>
                    <a:lnTo>
                      <a:pt x="278" y="264"/>
                    </a:lnTo>
                    <a:lnTo>
                      <a:pt x="258" y="262"/>
                    </a:lnTo>
                    <a:lnTo>
                      <a:pt x="244" y="254"/>
                    </a:lnTo>
                    <a:lnTo>
                      <a:pt x="240" y="254"/>
                    </a:lnTo>
                    <a:lnTo>
                      <a:pt x="230" y="252"/>
                    </a:lnTo>
                    <a:lnTo>
                      <a:pt x="218" y="248"/>
                    </a:lnTo>
                    <a:lnTo>
                      <a:pt x="204" y="252"/>
                    </a:lnTo>
                    <a:lnTo>
                      <a:pt x="180" y="254"/>
                    </a:lnTo>
                    <a:lnTo>
                      <a:pt x="172" y="254"/>
                    </a:lnTo>
                    <a:lnTo>
                      <a:pt x="144" y="252"/>
                    </a:lnTo>
                    <a:lnTo>
                      <a:pt x="124" y="254"/>
                    </a:lnTo>
                    <a:lnTo>
                      <a:pt x="114" y="258"/>
                    </a:lnTo>
                    <a:lnTo>
                      <a:pt x="106" y="260"/>
                    </a:lnTo>
                    <a:lnTo>
                      <a:pt x="100" y="262"/>
                    </a:lnTo>
                    <a:lnTo>
                      <a:pt x="94" y="262"/>
                    </a:lnTo>
                    <a:lnTo>
                      <a:pt x="80" y="256"/>
                    </a:lnTo>
                    <a:lnTo>
                      <a:pt x="64" y="254"/>
                    </a:lnTo>
                    <a:lnTo>
                      <a:pt x="68" y="236"/>
                    </a:lnTo>
                    <a:lnTo>
                      <a:pt x="60" y="210"/>
                    </a:lnTo>
                    <a:lnTo>
                      <a:pt x="58" y="196"/>
                    </a:lnTo>
                    <a:lnTo>
                      <a:pt x="64" y="154"/>
                    </a:lnTo>
                    <a:lnTo>
                      <a:pt x="74" y="118"/>
                    </a:lnTo>
                    <a:lnTo>
                      <a:pt x="78" y="84"/>
                    </a:lnTo>
                    <a:lnTo>
                      <a:pt x="70" y="82"/>
                    </a:lnTo>
                    <a:lnTo>
                      <a:pt x="64" y="78"/>
                    </a:lnTo>
                    <a:lnTo>
                      <a:pt x="60" y="74"/>
                    </a:lnTo>
                    <a:lnTo>
                      <a:pt x="50" y="54"/>
                    </a:lnTo>
                    <a:lnTo>
                      <a:pt x="44" y="40"/>
                    </a:lnTo>
                    <a:lnTo>
                      <a:pt x="20" y="16"/>
                    </a:lnTo>
                    <a:lnTo>
                      <a:pt x="0" y="0"/>
                    </a:lnTo>
                    <a:close/>
                  </a:path>
                </a:pathLst>
              </a:custGeom>
              <a:grpFill/>
              <a:ln w="3175">
                <a:solidFill>
                  <a:schemeClr val="tx1"/>
                </a:solidFill>
                <a:round/>
                <a:headEnd/>
                <a:tailEnd/>
              </a:ln>
            </p:spPr>
            <p:txBody>
              <a:bodyPr/>
              <a:lstStyle/>
              <a:p>
                <a:endParaRPr lang="en-US"/>
              </a:p>
            </p:txBody>
          </p:sp>
          <p:sp>
            <p:nvSpPr>
              <p:cNvPr id="179" name="Freeform 84"/>
              <p:cNvSpPr>
                <a:spLocks/>
              </p:cNvSpPr>
              <p:nvPr/>
            </p:nvSpPr>
            <p:spPr bwMode="auto">
              <a:xfrm>
                <a:off x="3660776" y="2579298"/>
                <a:ext cx="571500" cy="409575"/>
              </a:xfrm>
              <a:custGeom>
                <a:avLst/>
                <a:gdLst>
                  <a:gd name="T0" fmla="*/ 44450 w 360"/>
                  <a:gd name="T1" fmla="*/ 387350 h 258"/>
                  <a:gd name="T2" fmla="*/ 0 w 360"/>
                  <a:gd name="T3" fmla="*/ 238125 h 258"/>
                  <a:gd name="T4" fmla="*/ 0 w 360"/>
                  <a:gd name="T5" fmla="*/ 238125 h 258"/>
                  <a:gd name="T6" fmla="*/ 3175 w 360"/>
                  <a:gd name="T7" fmla="*/ 219075 h 258"/>
                  <a:gd name="T8" fmla="*/ 3175 w 360"/>
                  <a:gd name="T9" fmla="*/ 206375 h 258"/>
                  <a:gd name="T10" fmla="*/ 9525 w 360"/>
                  <a:gd name="T11" fmla="*/ 196850 h 258"/>
                  <a:gd name="T12" fmla="*/ 9525 w 360"/>
                  <a:gd name="T13" fmla="*/ 196850 h 258"/>
                  <a:gd name="T14" fmla="*/ 19050 w 360"/>
                  <a:gd name="T15" fmla="*/ 171450 h 258"/>
                  <a:gd name="T16" fmla="*/ 28575 w 360"/>
                  <a:gd name="T17" fmla="*/ 149225 h 258"/>
                  <a:gd name="T18" fmla="*/ 28575 w 360"/>
                  <a:gd name="T19" fmla="*/ 149225 h 258"/>
                  <a:gd name="T20" fmla="*/ 34925 w 360"/>
                  <a:gd name="T21" fmla="*/ 130175 h 258"/>
                  <a:gd name="T22" fmla="*/ 41275 w 360"/>
                  <a:gd name="T23" fmla="*/ 104775 h 258"/>
                  <a:gd name="T24" fmla="*/ 41275 w 360"/>
                  <a:gd name="T25" fmla="*/ 104775 h 258"/>
                  <a:gd name="T26" fmla="*/ 44450 w 360"/>
                  <a:gd name="T27" fmla="*/ 82550 h 258"/>
                  <a:gd name="T28" fmla="*/ 47625 w 360"/>
                  <a:gd name="T29" fmla="*/ 66675 h 258"/>
                  <a:gd name="T30" fmla="*/ 47625 w 360"/>
                  <a:gd name="T31" fmla="*/ 66675 h 258"/>
                  <a:gd name="T32" fmla="*/ 53975 w 360"/>
                  <a:gd name="T33" fmla="*/ 50800 h 258"/>
                  <a:gd name="T34" fmla="*/ 57150 w 360"/>
                  <a:gd name="T35" fmla="*/ 28575 h 258"/>
                  <a:gd name="T36" fmla="*/ 57150 w 360"/>
                  <a:gd name="T37" fmla="*/ 28575 h 258"/>
                  <a:gd name="T38" fmla="*/ 63500 w 360"/>
                  <a:gd name="T39" fmla="*/ 9525 h 258"/>
                  <a:gd name="T40" fmla="*/ 66675 w 360"/>
                  <a:gd name="T41" fmla="*/ 0 h 258"/>
                  <a:gd name="T42" fmla="*/ 66675 w 360"/>
                  <a:gd name="T43" fmla="*/ 0 h 258"/>
                  <a:gd name="T44" fmla="*/ 82550 w 360"/>
                  <a:gd name="T45" fmla="*/ 3175 h 258"/>
                  <a:gd name="T46" fmla="*/ 82550 w 360"/>
                  <a:gd name="T47" fmla="*/ 3175 h 258"/>
                  <a:gd name="T48" fmla="*/ 101600 w 360"/>
                  <a:gd name="T49" fmla="*/ 9525 h 258"/>
                  <a:gd name="T50" fmla="*/ 111125 w 360"/>
                  <a:gd name="T51" fmla="*/ 9525 h 258"/>
                  <a:gd name="T52" fmla="*/ 127000 w 360"/>
                  <a:gd name="T53" fmla="*/ 9525 h 258"/>
                  <a:gd name="T54" fmla="*/ 152400 w 360"/>
                  <a:gd name="T55" fmla="*/ 28575 h 258"/>
                  <a:gd name="T56" fmla="*/ 168275 w 360"/>
                  <a:gd name="T57" fmla="*/ 44450 h 258"/>
                  <a:gd name="T58" fmla="*/ 184150 w 360"/>
                  <a:gd name="T59" fmla="*/ 47625 h 258"/>
                  <a:gd name="T60" fmla="*/ 190500 w 360"/>
                  <a:gd name="T61" fmla="*/ 60325 h 258"/>
                  <a:gd name="T62" fmla="*/ 206375 w 360"/>
                  <a:gd name="T63" fmla="*/ 82550 h 258"/>
                  <a:gd name="T64" fmla="*/ 206375 w 360"/>
                  <a:gd name="T65" fmla="*/ 82550 h 258"/>
                  <a:gd name="T66" fmla="*/ 215900 w 360"/>
                  <a:gd name="T67" fmla="*/ 88900 h 258"/>
                  <a:gd name="T68" fmla="*/ 263525 w 360"/>
                  <a:gd name="T69" fmla="*/ 114300 h 258"/>
                  <a:gd name="T70" fmla="*/ 273050 w 360"/>
                  <a:gd name="T71" fmla="*/ 133350 h 258"/>
                  <a:gd name="T72" fmla="*/ 282575 w 360"/>
                  <a:gd name="T73" fmla="*/ 152400 h 258"/>
                  <a:gd name="T74" fmla="*/ 314325 w 360"/>
                  <a:gd name="T75" fmla="*/ 168275 h 258"/>
                  <a:gd name="T76" fmla="*/ 330200 w 360"/>
                  <a:gd name="T77" fmla="*/ 177800 h 258"/>
                  <a:gd name="T78" fmla="*/ 330200 w 360"/>
                  <a:gd name="T79" fmla="*/ 177800 h 258"/>
                  <a:gd name="T80" fmla="*/ 361950 w 360"/>
                  <a:gd name="T81" fmla="*/ 180975 h 258"/>
                  <a:gd name="T82" fmla="*/ 361950 w 360"/>
                  <a:gd name="T83" fmla="*/ 180975 h 258"/>
                  <a:gd name="T84" fmla="*/ 396875 w 360"/>
                  <a:gd name="T85" fmla="*/ 193675 h 258"/>
                  <a:gd name="T86" fmla="*/ 396875 w 360"/>
                  <a:gd name="T87" fmla="*/ 193675 h 258"/>
                  <a:gd name="T88" fmla="*/ 396875 w 360"/>
                  <a:gd name="T89" fmla="*/ 206375 h 258"/>
                  <a:gd name="T90" fmla="*/ 409575 w 360"/>
                  <a:gd name="T91" fmla="*/ 234950 h 258"/>
                  <a:gd name="T92" fmla="*/ 431800 w 360"/>
                  <a:gd name="T93" fmla="*/ 250825 h 258"/>
                  <a:gd name="T94" fmla="*/ 457200 w 360"/>
                  <a:gd name="T95" fmla="*/ 279400 h 258"/>
                  <a:gd name="T96" fmla="*/ 492125 w 360"/>
                  <a:gd name="T97" fmla="*/ 288925 h 258"/>
                  <a:gd name="T98" fmla="*/ 501650 w 360"/>
                  <a:gd name="T99" fmla="*/ 307975 h 258"/>
                  <a:gd name="T100" fmla="*/ 508000 w 360"/>
                  <a:gd name="T101" fmla="*/ 327025 h 258"/>
                  <a:gd name="T102" fmla="*/ 514350 w 360"/>
                  <a:gd name="T103" fmla="*/ 342900 h 258"/>
                  <a:gd name="T104" fmla="*/ 539750 w 360"/>
                  <a:gd name="T105" fmla="*/ 355600 h 258"/>
                  <a:gd name="T106" fmla="*/ 555625 w 360"/>
                  <a:gd name="T107" fmla="*/ 377825 h 258"/>
                  <a:gd name="T108" fmla="*/ 561975 w 360"/>
                  <a:gd name="T109" fmla="*/ 390525 h 258"/>
                  <a:gd name="T110" fmla="*/ 571500 w 360"/>
                  <a:gd name="T111" fmla="*/ 409575 h 258"/>
                  <a:gd name="T112" fmla="*/ 44450 w 360"/>
                  <a:gd name="T113" fmla="*/ 387350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0"/>
                  <a:gd name="T172" fmla="*/ 0 h 258"/>
                  <a:gd name="T173" fmla="*/ 360 w 360"/>
                  <a:gd name="T174" fmla="*/ 258 h 2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0" h="258">
                    <a:moveTo>
                      <a:pt x="28" y="244"/>
                    </a:moveTo>
                    <a:lnTo>
                      <a:pt x="0" y="150"/>
                    </a:lnTo>
                    <a:lnTo>
                      <a:pt x="2" y="138"/>
                    </a:lnTo>
                    <a:lnTo>
                      <a:pt x="2" y="130"/>
                    </a:lnTo>
                    <a:lnTo>
                      <a:pt x="6" y="124"/>
                    </a:lnTo>
                    <a:lnTo>
                      <a:pt x="12" y="108"/>
                    </a:lnTo>
                    <a:lnTo>
                      <a:pt x="18" y="94"/>
                    </a:lnTo>
                    <a:lnTo>
                      <a:pt x="22" y="82"/>
                    </a:lnTo>
                    <a:lnTo>
                      <a:pt x="26" y="66"/>
                    </a:lnTo>
                    <a:lnTo>
                      <a:pt x="28" y="52"/>
                    </a:lnTo>
                    <a:lnTo>
                      <a:pt x="30" y="42"/>
                    </a:lnTo>
                    <a:lnTo>
                      <a:pt x="34" y="32"/>
                    </a:lnTo>
                    <a:lnTo>
                      <a:pt x="36" y="18"/>
                    </a:lnTo>
                    <a:lnTo>
                      <a:pt x="40" y="6"/>
                    </a:lnTo>
                    <a:lnTo>
                      <a:pt x="42" y="0"/>
                    </a:lnTo>
                    <a:lnTo>
                      <a:pt x="52" y="2"/>
                    </a:lnTo>
                    <a:lnTo>
                      <a:pt x="64" y="6"/>
                    </a:lnTo>
                    <a:lnTo>
                      <a:pt x="70" y="6"/>
                    </a:lnTo>
                    <a:lnTo>
                      <a:pt x="80" y="6"/>
                    </a:lnTo>
                    <a:lnTo>
                      <a:pt x="96" y="18"/>
                    </a:lnTo>
                    <a:lnTo>
                      <a:pt x="106" y="28"/>
                    </a:lnTo>
                    <a:lnTo>
                      <a:pt x="116" y="30"/>
                    </a:lnTo>
                    <a:lnTo>
                      <a:pt x="120" y="38"/>
                    </a:lnTo>
                    <a:lnTo>
                      <a:pt x="130" y="52"/>
                    </a:lnTo>
                    <a:lnTo>
                      <a:pt x="136" y="56"/>
                    </a:lnTo>
                    <a:lnTo>
                      <a:pt x="166" y="72"/>
                    </a:lnTo>
                    <a:lnTo>
                      <a:pt x="172" y="84"/>
                    </a:lnTo>
                    <a:lnTo>
                      <a:pt x="178" y="96"/>
                    </a:lnTo>
                    <a:lnTo>
                      <a:pt x="198" y="106"/>
                    </a:lnTo>
                    <a:lnTo>
                      <a:pt x="208" y="112"/>
                    </a:lnTo>
                    <a:lnTo>
                      <a:pt x="228" y="114"/>
                    </a:lnTo>
                    <a:lnTo>
                      <a:pt x="250" y="122"/>
                    </a:lnTo>
                    <a:lnTo>
                      <a:pt x="250" y="130"/>
                    </a:lnTo>
                    <a:lnTo>
                      <a:pt x="258" y="148"/>
                    </a:lnTo>
                    <a:lnTo>
                      <a:pt x="272" y="158"/>
                    </a:lnTo>
                    <a:lnTo>
                      <a:pt x="288" y="176"/>
                    </a:lnTo>
                    <a:lnTo>
                      <a:pt x="310" y="182"/>
                    </a:lnTo>
                    <a:lnTo>
                      <a:pt x="316" y="194"/>
                    </a:lnTo>
                    <a:lnTo>
                      <a:pt x="320" y="206"/>
                    </a:lnTo>
                    <a:lnTo>
                      <a:pt x="324" y="216"/>
                    </a:lnTo>
                    <a:lnTo>
                      <a:pt x="340" y="224"/>
                    </a:lnTo>
                    <a:lnTo>
                      <a:pt x="350" y="238"/>
                    </a:lnTo>
                    <a:lnTo>
                      <a:pt x="354" y="246"/>
                    </a:lnTo>
                    <a:lnTo>
                      <a:pt x="360" y="258"/>
                    </a:lnTo>
                    <a:lnTo>
                      <a:pt x="28" y="244"/>
                    </a:lnTo>
                    <a:close/>
                  </a:path>
                </a:pathLst>
              </a:custGeom>
              <a:grpFill/>
              <a:ln w="3175">
                <a:solidFill>
                  <a:schemeClr val="tx1"/>
                </a:solidFill>
                <a:round/>
                <a:headEnd/>
                <a:tailEnd/>
              </a:ln>
            </p:spPr>
            <p:txBody>
              <a:bodyPr/>
              <a:lstStyle/>
              <a:p>
                <a:endParaRPr lang="en-US"/>
              </a:p>
            </p:txBody>
          </p:sp>
          <p:sp>
            <p:nvSpPr>
              <p:cNvPr id="180" name="Freeform 87"/>
              <p:cNvSpPr>
                <a:spLocks/>
              </p:cNvSpPr>
              <p:nvPr/>
            </p:nvSpPr>
            <p:spPr bwMode="auto">
              <a:xfrm>
                <a:off x="3349626" y="2331162"/>
                <a:ext cx="387350" cy="634629"/>
              </a:xfrm>
              <a:custGeom>
                <a:avLst/>
                <a:gdLst>
                  <a:gd name="T0" fmla="*/ 2147483647 w 244"/>
                  <a:gd name="T1" fmla="*/ 2147483647 h 400"/>
                  <a:gd name="T2" fmla="*/ 2147483647 w 244"/>
                  <a:gd name="T3" fmla="*/ 2147483647 h 400"/>
                  <a:gd name="T4" fmla="*/ 2147483647 w 244"/>
                  <a:gd name="T5" fmla="*/ 2147483647 h 400"/>
                  <a:gd name="T6" fmla="*/ 2147483647 w 244"/>
                  <a:gd name="T7" fmla="*/ 2147483647 h 400"/>
                  <a:gd name="T8" fmla="*/ 2147483647 w 244"/>
                  <a:gd name="T9" fmla="*/ 2147483647 h 400"/>
                  <a:gd name="T10" fmla="*/ 2147483647 w 244"/>
                  <a:gd name="T11" fmla="*/ 2147483647 h 400"/>
                  <a:gd name="T12" fmla="*/ 2147483647 w 244"/>
                  <a:gd name="T13" fmla="*/ 2147483647 h 400"/>
                  <a:gd name="T14" fmla="*/ 2147483647 w 244"/>
                  <a:gd name="T15" fmla="*/ 2147483647 h 400"/>
                  <a:gd name="T16" fmla="*/ 2147483647 w 244"/>
                  <a:gd name="T17" fmla="*/ 2147483647 h 400"/>
                  <a:gd name="T18" fmla="*/ 2147483647 w 244"/>
                  <a:gd name="T19" fmla="*/ 2147483647 h 400"/>
                  <a:gd name="T20" fmla="*/ 2147483647 w 244"/>
                  <a:gd name="T21" fmla="*/ 2147483647 h 400"/>
                  <a:gd name="T22" fmla="*/ 2147483647 w 244"/>
                  <a:gd name="T23" fmla="*/ 2147483647 h 400"/>
                  <a:gd name="T24" fmla="*/ 2147483647 w 244"/>
                  <a:gd name="T25" fmla="*/ 2147483647 h 400"/>
                  <a:gd name="T26" fmla="*/ 2147483647 w 244"/>
                  <a:gd name="T27" fmla="*/ 2147483647 h 400"/>
                  <a:gd name="T28" fmla="*/ 2147483647 w 244"/>
                  <a:gd name="T29" fmla="*/ 2147483647 h 400"/>
                  <a:gd name="T30" fmla="*/ 2147483647 w 244"/>
                  <a:gd name="T31" fmla="*/ 2147483647 h 400"/>
                  <a:gd name="T32" fmla="*/ 2147483647 w 244"/>
                  <a:gd name="T33" fmla="*/ 2147483647 h 400"/>
                  <a:gd name="T34" fmla="*/ 2147483647 w 244"/>
                  <a:gd name="T35" fmla="*/ 2147483647 h 400"/>
                  <a:gd name="T36" fmla="*/ 2147483647 w 244"/>
                  <a:gd name="T37" fmla="*/ 2147483647 h 400"/>
                  <a:gd name="T38" fmla="*/ 2147483647 w 244"/>
                  <a:gd name="T39" fmla="*/ 2147483647 h 400"/>
                  <a:gd name="T40" fmla="*/ 2147483647 w 244"/>
                  <a:gd name="T41" fmla="*/ 2147483647 h 400"/>
                  <a:gd name="T42" fmla="*/ 2147483647 w 244"/>
                  <a:gd name="T43" fmla="*/ 2147483647 h 400"/>
                  <a:gd name="T44" fmla="*/ 2147483647 w 244"/>
                  <a:gd name="T45" fmla="*/ 2147483647 h 400"/>
                  <a:gd name="T46" fmla="*/ 2147483647 w 244"/>
                  <a:gd name="T47" fmla="*/ 2147483647 h 400"/>
                  <a:gd name="T48" fmla="*/ 2147483647 w 244"/>
                  <a:gd name="T49" fmla="*/ 2147483647 h 400"/>
                  <a:gd name="T50" fmla="*/ 2147483647 w 244"/>
                  <a:gd name="T51" fmla="*/ 2147483647 h 400"/>
                  <a:gd name="T52" fmla="*/ 2147483647 w 244"/>
                  <a:gd name="T53" fmla="*/ 2147483647 h 400"/>
                  <a:gd name="T54" fmla="*/ 2147483647 w 244"/>
                  <a:gd name="T55" fmla="*/ 2147483647 h 400"/>
                  <a:gd name="T56" fmla="*/ 2147483647 w 244"/>
                  <a:gd name="T57" fmla="*/ 2147483647 h 400"/>
                  <a:gd name="T58" fmla="*/ 2147483647 w 244"/>
                  <a:gd name="T59" fmla="*/ 2147483647 h 400"/>
                  <a:gd name="T60" fmla="*/ 2147483647 w 244"/>
                  <a:gd name="T61" fmla="*/ 2147483647 h 400"/>
                  <a:gd name="T62" fmla="*/ 2147483647 w 244"/>
                  <a:gd name="T63" fmla="*/ 2147483647 h 400"/>
                  <a:gd name="T64" fmla="*/ 2147483647 w 244"/>
                  <a:gd name="T65" fmla="*/ 2147483647 h 400"/>
                  <a:gd name="T66" fmla="*/ 2147483647 w 244"/>
                  <a:gd name="T67" fmla="*/ 2147483647 h 400"/>
                  <a:gd name="T68" fmla="*/ 2147483647 w 244"/>
                  <a:gd name="T69" fmla="*/ 2147483647 h 400"/>
                  <a:gd name="T70" fmla="*/ 2147483647 w 244"/>
                  <a:gd name="T71" fmla="*/ 2147483647 h 400"/>
                  <a:gd name="T72" fmla="*/ 2147483647 w 244"/>
                  <a:gd name="T73" fmla="*/ 2147483647 h 400"/>
                  <a:gd name="T74" fmla="*/ 2147483647 w 244"/>
                  <a:gd name="T75" fmla="*/ 2147483647 h 400"/>
                  <a:gd name="T76" fmla="*/ 2147483647 w 244"/>
                  <a:gd name="T77" fmla="*/ 2147483647 h 400"/>
                  <a:gd name="T78" fmla="*/ 0 w 244"/>
                  <a:gd name="T79" fmla="*/ 2147483647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4"/>
                  <a:gd name="T121" fmla="*/ 0 h 400"/>
                  <a:gd name="T122" fmla="*/ 244 w 244"/>
                  <a:gd name="T123" fmla="*/ 400 h 4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4" h="400">
                    <a:moveTo>
                      <a:pt x="0" y="218"/>
                    </a:moveTo>
                    <a:lnTo>
                      <a:pt x="20" y="204"/>
                    </a:lnTo>
                    <a:lnTo>
                      <a:pt x="28" y="192"/>
                    </a:lnTo>
                    <a:lnTo>
                      <a:pt x="34" y="180"/>
                    </a:lnTo>
                    <a:lnTo>
                      <a:pt x="40" y="170"/>
                    </a:lnTo>
                    <a:lnTo>
                      <a:pt x="42" y="166"/>
                    </a:lnTo>
                    <a:lnTo>
                      <a:pt x="42" y="160"/>
                    </a:lnTo>
                    <a:lnTo>
                      <a:pt x="42" y="158"/>
                    </a:lnTo>
                    <a:lnTo>
                      <a:pt x="40" y="158"/>
                    </a:lnTo>
                    <a:lnTo>
                      <a:pt x="42" y="152"/>
                    </a:lnTo>
                    <a:lnTo>
                      <a:pt x="50" y="138"/>
                    </a:lnTo>
                    <a:lnTo>
                      <a:pt x="52" y="128"/>
                    </a:lnTo>
                    <a:lnTo>
                      <a:pt x="54" y="116"/>
                    </a:lnTo>
                    <a:lnTo>
                      <a:pt x="58" y="106"/>
                    </a:lnTo>
                    <a:lnTo>
                      <a:pt x="60" y="104"/>
                    </a:lnTo>
                    <a:lnTo>
                      <a:pt x="58" y="106"/>
                    </a:lnTo>
                    <a:lnTo>
                      <a:pt x="62" y="100"/>
                    </a:lnTo>
                    <a:lnTo>
                      <a:pt x="72" y="80"/>
                    </a:lnTo>
                    <a:lnTo>
                      <a:pt x="76" y="68"/>
                    </a:lnTo>
                    <a:lnTo>
                      <a:pt x="70" y="54"/>
                    </a:lnTo>
                    <a:lnTo>
                      <a:pt x="66" y="48"/>
                    </a:lnTo>
                    <a:lnTo>
                      <a:pt x="64" y="42"/>
                    </a:lnTo>
                    <a:lnTo>
                      <a:pt x="56" y="32"/>
                    </a:lnTo>
                    <a:lnTo>
                      <a:pt x="56" y="24"/>
                    </a:lnTo>
                    <a:lnTo>
                      <a:pt x="58" y="20"/>
                    </a:lnTo>
                    <a:lnTo>
                      <a:pt x="62" y="16"/>
                    </a:lnTo>
                    <a:lnTo>
                      <a:pt x="80" y="0"/>
                    </a:lnTo>
                    <a:lnTo>
                      <a:pt x="98" y="8"/>
                    </a:lnTo>
                    <a:lnTo>
                      <a:pt x="120" y="10"/>
                    </a:lnTo>
                    <a:lnTo>
                      <a:pt x="138" y="10"/>
                    </a:lnTo>
                    <a:lnTo>
                      <a:pt x="182" y="16"/>
                    </a:lnTo>
                    <a:lnTo>
                      <a:pt x="230" y="22"/>
                    </a:lnTo>
                    <a:lnTo>
                      <a:pt x="244" y="24"/>
                    </a:lnTo>
                    <a:lnTo>
                      <a:pt x="238" y="156"/>
                    </a:lnTo>
                    <a:lnTo>
                      <a:pt x="234" y="166"/>
                    </a:lnTo>
                    <a:lnTo>
                      <a:pt x="224" y="206"/>
                    </a:lnTo>
                    <a:lnTo>
                      <a:pt x="214" y="250"/>
                    </a:lnTo>
                    <a:lnTo>
                      <a:pt x="202" y="280"/>
                    </a:lnTo>
                    <a:lnTo>
                      <a:pt x="200" y="286"/>
                    </a:lnTo>
                    <a:lnTo>
                      <a:pt x="198" y="296"/>
                    </a:lnTo>
                    <a:lnTo>
                      <a:pt x="198" y="304"/>
                    </a:lnTo>
                    <a:lnTo>
                      <a:pt x="198" y="312"/>
                    </a:lnTo>
                    <a:lnTo>
                      <a:pt x="202" y="322"/>
                    </a:lnTo>
                    <a:lnTo>
                      <a:pt x="214" y="366"/>
                    </a:lnTo>
                    <a:lnTo>
                      <a:pt x="224" y="400"/>
                    </a:lnTo>
                    <a:lnTo>
                      <a:pt x="92" y="400"/>
                    </a:lnTo>
                    <a:lnTo>
                      <a:pt x="76" y="386"/>
                    </a:lnTo>
                    <a:lnTo>
                      <a:pt x="76" y="378"/>
                    </a:lnTo>
                    <a:lnTo>
                      <a:pt x="78" y="372"/>
                    </a:lnTo>
                    <a:lnTo>
                      <a:pt x="82" y="368"/>
                    </a:lnTo>
                    <a:lnTo>
                      <a:pt x="90" y="354"/>
                    </a:lnTo>
                    <a:lnTo>
                      <a:pt x="96" y="334"/>
                    </a:lnTo>
                    <a:lnTo>
                      <a:pt x="96" y="320"/>
                    </a:lnTo>
                    <a:lnTo>
                      <a:pt x="90" y="310"/>
                    </a:lnTo>
                    <a:lnTo>
                      <a:pt x="88" y="304"/>
                    </a:lnTo>
                    <a:lnTo>
                      <a:pt x="86" y="298"/>
                    </a:lnTo>
                    <a:lnTo>
                      <a:pt x="76" y="290"/>
                    </a:lnTo>
                    <a:lnTo>
                      <a:pt x="64" y="280"/>
                    </a:lnTo>
                    <a:lnTo>
                      <a:pt x="50" y="268"/>
                    </a:lnTo>
                    <a:lnTo>
                      <a:pt x="30" y="266"/>
                    </a:lnTo>
                    <a:lnTo>
                      <a:pt x="14" y="252"/>
                    </a:lnTo>
                    <a:lnTo>
                      <a:pt x="10" y="236"/>
                    </a:lnTo>
                    <a:lnTo>
                      <a:pt x="0" y="218"/>
                    </a:lnTo>
                    <a:close/>
                  </a:path>
                </a:pathLst>
              </a:custGeom>
              <a:grpFill/>
              <a:ln w="3175">
                <a:solidFill>
                  <a:schemeClr val="tx1"/>
                </a:solidFill>
                <a:round/>
                <a:headEnd/>
                <a:tailEnd/>
              </a:ln>
            </p:spPr>
            <p:txBody>
              <a:bodyPr/>
              <a:lstStyle/>
              <a:p>
                <a:endParaRPr lang="en-US"/>
              </a:p>
            </p:txBody>
          </p:sp>
          <p:sp>
            <p:nvSpPr>
              <p:cNvPr id="181" name="Freeform 88"/>
              <p:cNvSpPr>
                <a:spLocks/>
              </p:cNvSpPr>
              <p:nvPr/>
            </p:nvSpPr>
            <p:spPr bwMode="auto">
              <a:xfrm>
                <a:off x="3930651" y="2982523"/>
                <a:ext cx="425450" cy="427037"/>
              </a:xfrm>
              <a:custGeom>
                <a:avLst/>
                <a:gdLst>
                  <a:gd name="T0" fmla="*/ 22225 w 268"/>
                  <a:gd name="T1" fmla="*/ 330200 h 270"/>
                  <a:gd name="T2" fmla="*/ 31750 w 268"/>
                  <a:gd name="T3" fmla="*/ 311150 h 270"/>
                  <a:gd name="T4" fmla="*/ 47625 w 268"/>
                  <a:gd name="T5" fmla="*/ 285750 h 270"/>
                  <a:gd name="T6" fmla="*/ 63500 w 268"/>
                  <a:gd name="T7" fmla="*/ 257175 h 270"/>
                  <a:gd name="T8" fmla="*/ 82550 w 268"/>
                  <a:gd name="T9" fmla="*/ 231775 h 270"/>
                  <a:gd name="T10" fmla="*/ 95250 w 268"/>
                  <a:gd name="T11" fmla="*/ 212725 h 270"/>
                  <a:gd name="T12" fmla="*/ 95250 w 268"/>
                  <a:gd name="T13" fmla="*/ 203200 h 270"/>
                  <a:gd name="T14" fmla="*/ 104775 w 268"/>
                  <a:gd name="T15" fmla="*/ 184150 h 270"/>
                  <a:gd name="T16" fmla="*/ 104775 w 268"/>
                  <a:gd name="T17" fmla="*/ 177800 h 270"/>
                  <a:gd name="T18" fmla="*/ 114300 w 268"/>
                  <a:gd name="T19" fmla="*/ 152400 h 270"/>
                  <a:gd name="T20" fmla="*/ 117475 w 268"/>
                  <a:gd name="T21" fmla="*/ 136525 h 270"/>
                  <a:gd name="T22" fmla="*/ 123825 w 268"/>
                  <a:gd name="T23" fmla="*/ 127000 h 270"/>
                  <a:gd name="T24" fmla="*/ 127000 w 268"/>
                  <a:gd name="T25" fmla="*/ 117475 h 270"/>
                  <a:gd name="T26" fmla="*/ 130175 w 268"/>
                  <a:gd name="T27" fmla="*/ 95250 h 270"/>
                  <a:gd name="T28" fmla="*/ 146050 w 268"/>
                  <a:gd name="T29" fmla="*/ 63500 h 270"/>
                  <a:gd name="T30" fmla="*/ 158750 w 268"/>
                  <a:gd name="T31" fmla="*/ 38100 h 270"/>
                  <a:gd name="T32" fmla="*/ 168275 w 268"/>
                  <a:gd name="T33" fmla="*/ 15875 h 270"/>
                  <a:gd name="T34" fmla="*/ 231775 w 268"/>
                  <a:gd name="T35" fmla="*/ 3175 h 270"/>
                  <a:gd name="T36" fmla="*/ 301625 w 268"/>
                  <a:gd name="T37" fmla="*/ 6350 h 270"/>
                  <a:gd name="T38" fmla="*/ 358775 w 268"/>
                  <a:gd name="T39" fmla="*/ 57150 h 270"/>
                  <a:gd name="T40" fmla="*/ 387350 w 268"/>
                  <a:gd name="T41" fmla="*/ 101600 h 270"/>
                  <a:gd name="T42" fmla="*/ 425450 w 268"/>
                  <a:gd name="T43" fmla="*/ 139700 h 270"/>
                  <a:gd name="T44" fmla="*/ 403225 w 268"/>
                  <a:gd name="T45" fmla="*/ 250825 h 270"/>
                  <a:gd name="T46" fmla="*/ 400050 w 268"/>
                  <a:gd name="T47" fmla="*/ 282575 h 270"/>
                  <a:gd name="T48" fmla="*/ 396875 w 268"/>
                  <a:gd name="T49" fmla="*/ 339725 h 270"/>
                  <a:gd name="T50" fmla="*/ 403225 w 268"/>
                  <a:gd name="T51" fmla="*/ 409575 h 270"/>
                  <a:gd name="T52" fmla="*/ 349250 w 268"/>
                  <a:gd name="T53" fmla="*/ 358775 h 270"/>
                  <a:gd name="T54" fmla="*/ 307975 w 268"/>
                  <a:gd name="T55" fmla="*/ 400050 h 270"/>
                  <a:gd name="T56" fmla="*/ 288925 w 268"/>
                  <a:gd name="T57" fmla="*/ 403225 h 270"/>
                  <a:gd name="T58" fmla="*/ 269875 w 268"/>
                  <a:gd name="T59" fmla="*/ 400050 h 270"/>
                  <a:gd name="T60" fmla="*/ 263525 w 268"/>
                  <a:gd name="T61" fmla="*/ 396875 h 270"/>
                  <a:gd name="T62" fmla="*/ 244475 w 268"/>
                  <a:gd name="T63" fmla="*/ 390525 h 270"/>
                  <a:gd name="T64" fmla="*/ 244475 w 268"/>
                  <a:gd name="T65" fmla="*/ 384175 h 270"/>
                  <a:gd name="T66" fmla="*/ 238125 w 268"/>
                  <a:gd name="T67" fmla="*/ 358775 h 270"/>
                  <a:gd name="T68" fmla="*/ 231775 w 268"/>
                  <a:gd name="T69" fmla="*/ 358775 h 270"/>
                  <a:gd name="T70" fmla="*/ 206375 w 268"/>
                  <a:gd name="T71" fmla="*/ 371475 h 270"/>
                  <a:gd name="T72" fmla="*/ 193675 w 268"/>
                  <a:gd name="T73" fmla="*/ 384175 h 270"/>
                  <a:gd name="T74" fmla="*/ 174625 w 268"/>
                  <a:gd name="T75" fmla="*/ 396875 h 270"/>
                  <a:gd name="T76" fmla="*/ 171450 w 268"/>
                  <a:gd name="T77" fmla="*/ 396875 h 270"/>
                  <a:gd name="T78" fmla="*/ 161925 w 268"/>
                  <a:gd name="T79" fmla="*/ 400050 h 270"/>
                  <a:gd name="T80" fmla="*/ 142875 w 268"/>
                  <a:gd name="T81" fmla="*/ 412750 h 270"/>
                  <a:gd name="T82" fmla="*/ 142875 w 268"/>
                  <a:gd name="T83" fmla="*/ 415925 h 270"/>
                  <a:gd name="T84" fmla="*/ 139700 w 268"/>
                  <a:gd name="T85" fmla="*/ 422275 h 270"/>
                  <a:gd name="T86" fmla="*/ 127000 w 268"/>
                  <a:gd name="T87" fmla="*/ 422275 h 270"/>
                  <a:gd name="T88" fmla="*/ 92075 w 268"/>
                  <a:gd name="T89" fmla="*/ 422275 h 270"/>
                  <a:gd name="T90" fmla="*/ 76200 w 268"/>
                  <a:gd name="T91" fmla="*/ 428625 h 270"/>
                  <a:gd name="T92" fmla="*/ 60325 w 268"/>
                  <a:gd name="T93" fmla="*/ 409575 h 270"/>
                  <a:gd name="T94" fmla="*/ 38100 w 268"/>
                  <a:gd name="T95" fmla="*/ 400050 h 270"/>
                  <a:gd name="T96" fmla="*/ 0 w 268"/>
                  <a:gd name="T97" fmla="*/ 377825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270"/>
                  <a:gd name="T149" fmla="*/ 268 w 268"/>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270">
                    <a:moveTo>
                      <a:pt x="0" y="238"/>
                    </a:moveTo>
                    <a:lnTo>
                      <a:pt x="14" y="208"/>
                    </a:lnTo>
                    <a:lnTo>
                      <a:pt x="20" y="196"/>
                    </a:lnTo>
                    <a:lnTo>
                      <a:pt x="30" y="180"/>
                    </a:lnTo>
                    <a:lnTo>
                      <a:pt x="36" y="168"/>
                    </a:lnTo>
                    <a:lnTo>
                      <a:pt x="40" y="162"/>
                    </a:lnTo>
                    <a:lnTo>
                      <a:pt x="52" y="146"/>
                    </a:lnTo>
                    <a:lnTo>
                      <a:pt x="56" y="140"/>
                    </a:lnTo>
                    <a:lnTo>
                      <a:pt x="60" y="134"/>
                    </a:lnTo>
                    <a:lnTo>
                      <a:pt x="60" y="128"/>
                    </a:lnTo>
                    <a:lnTo>
                      <a:pt x="62" y="122"/>
                    </a:lnTo>
                    <a:lnTo>
                      <a:pt x="66" y="116"/>
                    </a:lnTo>
                    <a:lnTo>
                      <a:pt x="66" y="112"/>
                    </a:lnTo>
                    <a:lnTo>
                      <a:pt x="72" y="96"/>
                    </a:lnTo>
                    <a:lnTo>
                      <a:pt x="74" y="86"/>
                    </a:lnTo>
                    <a:lnTo>
                      <a:pt x="76" y="84"/>
                    </a:lnTo>
                    <a:lnTo>
                      <a:pt x="78" y="80"/>
                    </a:lnTo>
                    <a:lnTo>
                      <a:pt x="78" y="78"/>
                    </a:lnTo>
                    <a:lnTo>
                      <a:pt x="80" y="74"/>
                    </a:lnTo>
                    <a:lnTo>
                      <a:pt x="82" y="60"/>
                    </a:lnTo>
                    <a:lnTo>
                      <a:pt x="86" y="50"/>
                    </a:lnTo>
                    <a:lnTo>
                      <a:pt x="92" y="40"/>
                    </a:lnTo>
                    <a:lnTo>
                      <a:pt x="100" y="24"/>
                    </a:lnTo>
                    <a:lnTo>
                      <a:pt x="106" y="10"/>
                    </a:lnTo>
                    <a:lnTo>
                      <a:pt x="110" y="0"/>
                    </a:lnTo>
                    <a:lnTo>
                      <a:pt x="146" y="2"/>
                    </a:lnTo>
                    <a:lnTo>
                      <a:pt x="166" y="2"/>
                    </a:lnTo>
                    <a:lnTo>
                      <a:pt x="190" y="4"/>
                    </a:lnTo>
                    <a:lnTo>
                      <a:pt x="210" y="20"/>
                    </a:lnTo>
                    <a:lnTo>
                      <a:pt x="226" y="36"/>
                    </a:lnTo>
                    <a:lnTo>
                      <a:pt x="234" y="44"/>
                    </a:lnTo>
                    <a:lnTo>
                      <a:pt x="244" y="64"/>
                    </a:lnTo>
                    <a:lnTo>
                      <a:pt x="250" y="78"/>
                    </a:lnTo>
                    <a:lnTo>
                      <a:pt x="268" y="88"/>
                    </a:lnTo>
                    <a:lnTo>
                      <a:pt x="264" y="122"/>
                    </a:lnTo>
                    <a:lnTo>
                      <a:pt x="254" y="158"/>
                    </a:lnTo>
                    <a:lnTo>
                      <a:pt x="252" y="178"/>
                    </a:lnTo>
                    <a:lnTo>
                      <a:pt x="250" y="214"/>
                    </a:lnTo>
                    <a:lnTo>
                      <a:pt x="258" y="240"/>
                    </a:lnTo>
                    <a:lnTo>
                      <a:pt x="254" y="258"/>
                    </a:lnTo>
                    <a:lnTo>
                      <a:pt x="240" y="250"/>
                    </a:lnTo>
                    <a:lnTo>
                      <a:pt x="220" y="226"/>
                    </a:lnTo>
                    <a:lnTo>
                      <a:pt x="208" y="242"/>
                    </a:lnTo>
                    <a:lnTo>
                      <a:pt x="194" y="252"/>
                    </a:lnTo>
                    <a:lnTo>
                      <a:pt x="182" y="254"/>
                    </a:lnTo>
                    <a:lnTo>
                      <a:pt x="176" y="254"/>
                    </a:lnTo>
                    <a:lnTo>
                      <a:pt x="170" y="252"/>
                    </a:lnTo>
                    <a:lnTo>
                      <a:pt x="166" y="250"/>
                    </a:lnTo>
                    <a:lnTo>
                      <a:pt x="160" y="248"/>
                    </a:lnTo>
                    <a:lnTo>
                      <a:pt x="154" y="246"/>
                    </a:lnTo>
                    <a:lnTo>
                      <a:pt x="154" y="242"/>
                    </a:lnTo>
                    <a:lnTo>
                      <a:pt x="152" y="230"/>
                    </a:lnTo>
                    <a:lnTo>
                      <a:pt x="150" y="226"/>
                    </a:lnTo>
                    <a:lnTo>
                      <a:pt x="146" y="226"/>
                    </a:lnTo>
                    <a:lnTo>
                      <a:pt x="138" y="230"/>
                    </a:lnTo>
                    <a:lnTo>
                      <a:pt x="130" y="234"/>
                    </a:lnTo>
                    <a:lnTo>
                      <a:pt x="122" y="242"/>
                    </a:lnTo>
                    <a:lnTo>
                      <a:pt x="118" y="244"/>
                    </a:lnTo>
                    <a:lnTo>
                      <a:pt x="110" y="250"/>
                    </a:lnTo>
                    <a:lnTo>
                      <a:pt x="108" y="250"/>
                    </a:lnTo>
                    <a:lnTo>
                      <a:pt x="108" y="248"/>
                    </a:lnTo>
                    <a:lnTo>
                      <a:pt x="102" y="252"/>
                    </a:lnTo>
                    <a:lnTo>
                      <a:pt x="90" y="260"/>
                    </a:lnTo>
                    <a:lnTo>
                      <a:pt x="90" y="262"/>
                    </a:lnTo>
                    <a:lnTo>
                      <a:pt x="90" y="264"/>
                    </a:lnTo>
                    <a:lnTo>
                      <a:pt x="88" y="266"/>
                    </a:lnTo>
                    <a:lnTo>
                      <a:pt x="80" y="266"/>
                    </a:lnTo>
                    <a:lnTo>
                      <a:pt x="68" y="264"/>
                    </a:lnTo>
                    <a:lnTo>
                      <a:pt x="58" y="266"/>
                    </a:lnTo>
                    <a:lnTo>
                      <a:pt x="48" y="270"/>
                    </a:lnTo>
                    <a:lnTo>
                      <a:pt x="44" y="264"/>
                    </a:lnTo>
                    <a:lnTo>
                      <a:pt x="38" y="258"/>
                    </a:lnTo>
                    <a:lnTo>
                      <a:pt x="24" y="252"/>
                    </a:lnTo>
                    <a:lnTo>
                      <a:pt x="14" y="248"/>
                    </a:lnTo>
                    <a:lnTo>
                      <a:pt x="0" y="238"/>
                    </a:lnTo>
                    <a:close/>
                  </a:path>
                </a:pathLst>
              </a:custGeom>
              <a:grpFill/>
              <a:ln w="3175">
                <a:solidFill>
                  <a:schemeClr val="tx1"/>
                </a:solidFill>
                <a:round/>
                <a:headEnd/>
                <a:tailEnd/>
              </a:ln>
            </p:spPr>
            <p:txBody>
              <a:bodyPr/>
              <a:lstStyle/>
              <a:p>
                <a:endParaRPr lang="en-US"/>
              </a:p>
            </p:txBody>
          </p:sp>
          <p:sp>
            <p:nvSpPr>
              <p:cNvPr id="182" name="Freeform 89"/>
              <p:cNvSpPr>
                <a:spLocks/>
              </p:cNvSpPr>
              <p:nvPr/>
            </p:nvSpPr>
            <p:spPr bwMode="auto">
              <a:xfrm>
                <a:off x="4117976" y="3341298"/>
                <a:ext cx="454025" cy="461962"/>
              </a:xfrm>
              <a:custGeom>
                <a:avLst/>
                <a:gdLst>
                  <a:gd name="T0" fmla="*/ 0 w 286"/>
                  <a:gd name="T1" fmla="*/ 457200 h 292"/>
                  <a:gd name="T2" fmla="*/ 387350 w 286"/>
                  <a:gd name="T3" fmla="*/ 463550 h 292"/>
                  <a:gd name="T4" fmla="*/ 381000 w 286"/>
                  <a:gd name="T5" fmla="*/ 406400 h 292"/>
                  <a:gd name="T6" fmla="*/ 403225 w 286"/>
                  <a:gd name="T7" fmla="*/ 384175 h 292"/>
                  <a:gd name="T8" fmla="*/ 403225 w 286"/>
                  <a:gd name="T9" fmla="*/ 384175 h 292"/>
                  <a:gd name="T10" fmla="*/ 431800 w 286"/>
                  <a:gd name="T11" fmla="*/ 365125 h 292"/>
                  <a:gd name="T12" fmla="*/ 431800 w 286"/>
                  <a:gd name="T13" fmla="*/ 365125 h 292"/>
                  <a:gd name="T14" fmla="*/ 454025 w 286"/>
                  <a:gd name="T15" fmla="*/ 349250 h 292"/>
                  <a:gd name="T16" fmla="*/ 454025 w 286"/>
                  <a:gd name="T17" fmla="*/ 349250 h 292"/>
                  <a:gd name="T18" fmla="*/ 454025 w 286"/>
                  <a:gd name="T19" fmla="*/ 330200 h 292"/>
                  <a:gd name="T20" fmla="*/ 444500 w 286"/>
                  <a:gd name="T21" fmla="*/ 314325 h 292"/>
                  <a:gd name="T22" fmla="*/ 422275 w 286"/>
                  <a:gd name="T23" fmla="*/ 292100 h 292"/>
                  <a:gd name="T24" fmla="*/ 406400 w 286"/>
                  <a:gd name="T25" fmla="*/ 269875 h 292"/>
                  <a:gd name="T26" fmla="*/ 400050 w 286"/>
                  <a:gd name="T27" fmla="*/ 244475 h 292"/>
                  <a:gd name="T28" fmla="*/ 406400 w 286"/>
                  <a:gd name="T29" fmla="*/ 231775 h 292"/>
                  <a:gd name="T30" fmla="*/ 425450 w 286"/>
                  <a:gd name="T31" fmla="*/ 193675 h 292"/>
                  <a:gd name="T32" fmla="*/ 403225 w 286"/>
                  <a:gd name="T33" fmla="*/ 177800 h 292"/>
                  <a:gd name="T34" fmla="*/ 393700 w 286"/>
                  <a:gd name="T35" fmla="*/ 158750 h 292"/>
                  <a:gd name="T36" fmla="*/ 387350 w 286"/>
                  <a:gd name="T37" fmla="*/ 142875 h 292"/>
                  <a:gd name="T38" fmla="*/ 365125 w 286"/>
                  <a:gd name="T39" fmla="*/ 130175 h 292"/>
                  <a:gd name="T40" fmla="*/ 336550 w 286"/>
                  <a:gd name="T41" fmla="*/ 142875 h 292"/>
                  <a:gd name="T42" fmla="*/ 336550 w 286"/>
                  <a:gd name="T43" fmla="*/ 142875 h 292"/>
                  <a:gd name="T44" fmla="*/ 323850 w 286"/>
                  <a:gd name="T45" fmla="*/ 155575 h 292"/>
                  <a:gd name="T46" fmla="*/ 295275 w 286"/>
                  <a:gd name="T47" fmla="*/ 165100 h 292"/>
                  <a:gd name="T48" fmla="*/ 279400 w 286"/>
                  <a:gd name="T49" fmla="*/ 152400 h 292"/>
                  <a:gd name="T50" fmla="*/ 260350 w 286"/>
                  <a:gd name="T51" fmla="*/ 133350 h 292"/>
                  <a:gd name="T52" fmla="*/ 234950 w 286"/>
                  <a:gd name="T53" fmla="*/ 101600 h 292"/>
                  <a:gd name="T54" fmla="*/ 234950 w 286"/>
                  <a:gd name="T55" fmla="*/ 101600 h 292"/>
                  <a:gd name="T56" fmla="*/ 222250 w 286"/>
                  <a:gd name="T57" fmla="*/ 79375 h 292"/>
                  <a:gd name="T58" fmla="*/ 219075 w 286"/>
                  <a:gd name="T59" fmla="*/ 69850 h 292"/>
                  <a:gd name="T60" fmla="*/ 215900 w 286"/>
                  <a:gd name="T61" fmla="*/ 50800 h 292"/>
                  <a:gd name="T62" fmla="*/ 193675 w 286"/>
                  <a:gd name="T63" fmla="*/ 38100 h 292"/>
                  <a:gd name="T64" fmla="*/ 161925 w 286"/>
                  <a:gd name="T65" fmla="*/ 0 h 292"/>
                  <a:gd name="T66" fmla="*/ 142875 w 286"/>
                  <a:gd name="T67" fmla="*/ 25400 h 292"/>
                  <a:gd name="T68" fmla="*/ 120650 w 286"/>
                  <a:gd name="T69" fmla="*/ 41275 h 292"/>
                  <a:gd name="T70" fmla="*/ 88900 w 286"/>
                  <a:gd name="T71" fmla="*/ 44450 h 292"/>
                  <a:gd name="T72" fmla="*/ 76200 w 286"/>
                  <a:gd name="T73" fmla="*/ 38100 h 292"/>
                  <a:gd name="T74" fmla="*/ 57150 w 286"/>
                  <a:gd name="T75" fmla="*/ 25400 h 292"/>
                  <a:gd name="T76" fmla="*/ 44450 w 286"/>
                  <a:gd name="T77" fmla="*/ 0 h 292"/>
                  <a:gd name="T78" fmla="*/ 19050 w 286"/>
                  <a:gd name="T79" fmla="*/ 12700 h 292"/>
                  <a:gd name="T80" fmla="*/ 0 w 286"/>
                  <a:gd name="T81" fmla="*/ 45720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6"/>
                  <a:gd name="T124" fmla="*/ 0 h 292"/>
                  <a:gd name="T125" fmla="*/ 286 w 286"/>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6" h="292">
                    <a:moveTo>
                      <a:pt x="0" y="288"/>
                    </a:moveTo>
                    <a:lnTo>
                      <a:pt x="244" y="292"/>
                    </a:lnTo>
                    <a:lnTo>
                      <a:pt x="240" y="256"/>
                    </a:lnTo>
                    <a:lnTo>
                      <a:pt x="254" y="242"/>
                    </a:lnTo>
                    <a:lnTo>
                      <a:pt x="272" y="230"/>
                    </a:lnTo>
                    <a:lnTo>
                      <a:pt x="286" y="220"/>
                    </a:lnTo>
                    <a:lnTo>
                      <a:pt x="286" y="208"/>
                    </a:lnTo>
                    <a:lnTo>
                      <a:pt x="280" y="198"/>
                    </a:lnTo>
                    <a:lnTo>
                      <a:pt x="266" y="184"/>
                    </a:lnTo>
                    <a:lnTo>
                      <a:pt x="256" y="170"/>
                    </a:lnTo>
                    <a:lnTo>
                      <a:pt x="252" y="154"/>
                    </a:lnTo>
                    <a:lnTo>
                      <a:pt x="256" y="146"/>
                    </a:lnTo>
                    <a:lnTo>
                      <a:pt x="268" y="122"/>
                    </a:lnTo>
                    <a:lnTo>
                      <a:pt x="254" y="112"/>
                    </a:lnTo>
                    <a:lnTo>
                      <a:pt x="248" y="100"/>
                    </a:lnTo>
                    <a:lnTo>
                      <a:pt x="244" y="90"/>
                    </a:lnTo>
                    <a:lnTo>
                      <a:pt x="230" y="82"/>
                    </a:lnTo>
                    <a:lnTo>
                      <a:pt x="212" y="90"/>
                    </a:lnTo>
                    <a:lnTo>
                      <a:pt x="204" y="98"/>
                    </a:lnTo>
                    <a:lnTo>
                      <a:pt x="186" y="104"/>
                    </a:lnTo>
                    <a:lnTo>
                      <a:pt x="176" y="96"/>
                    </a:lnTo>
                    <a:lnTo>
                      <a:pt x="164" y="84"/>
                    </a:lnTo>
                    <a:lnTo>
                      <a:pt x="148" y="64"/>
                    </a:lnTo>
                    <a:lnTo>
                      <a:pt x="140" y="50"/>
                    </a:lnTo>
                    <a:lnTo>
                      <a:pt x="138" y="44"/>
                    </a:lnTo>
                    <a:lnTo>
                      <a:pt x="136" y="32"/>
                    </a:lnTo>
                    <a:lnTo>
                      <a:pt x="122" y="24"/>
                    </a:lnTo>
                    <a:lnTo>
                      <a:pt x="102" y="0"/>
                    </a:lnTo>
                    <a:lnTo>
                      <a:pt x="90" y="16"/>
                    </a:lnTo>
                    <a:lnTo>
                      <a:pt x="76" y="26"/>
                    </a:lnTo>
                    <a:lnTo>
                      <a:pt x="56" y="28"/>
                    </a:lnTo>
                    <a:lnTo>
                      <a:pt x="48" y="24"/>
                    </a:lnTo>
                    <a:lnTo>
                      <a:pt x="36" y="16"/>
                    </a:lnTo>
                    <a:lnTo>
                      <a:pt x="28" y="0"/>
                    </a:lnTo>
                    <a:lnTo>
                      <a:pt x="12" y="8"/>
                    </a:lnTo>
                    <a:lnTo>
                      <a:pt x="0" y="288"/>
                    </a:lnTo>
                    <a:close/>
                  </a:path>
                </a:pathLst>
              </a:custGeom>
              <a:grpFill/>
              <a:ln w="3175">
                <a:solidFill>
                  <a:schemeClr val="tx1"/>
                </a:solidFill>
                <a:round/>
                <a:headEnd/>
                <a:tailEnd/>
              </a:ln>
            </p:spPr>
            <p:txBody>
              <a:bodyPr/>
              <a:lstStyle/>
              <a:p>
                <a:endParaRPr lang="en-US"/>
              </a:p>
            </p:txBody>
          </p:sp>
          <p:sp>
            <p:nvSpPr>
              <p:cNvPr id="183" name="Freeform 90"/>
              <p:cNvSpPr>
                <a:spLocks/>
              </p:cNvSpPr>
              <p:nvPr/>
            </p:nvSpPr>
            <p:spPr bwMode="auto">
              <a:xfrm>
                <a:off x="3575051" y="3347648"/>
                <a:ext cx="561975" cy="449262"/>
              </a:xfrm>
              <a:custGeom>
                <a:avLst/>
                <a:gdLst>
                  <a:gd name="T0" fmla="*/ 69850 w 354"/>
                  <a:gd name="T1" fmla="*/ 434975 h 284"/>
                  <a:gd name="T2" fmla="*/ 542925 w 354"/>
                  <a:gd name="T3" fmla="*/ 450850 h 284"/>
                  <a:gd name="T4" fmla="*/ 561975 w 354"/>
                  <a:gd name="T5" fmla="*/ 6350 h 284"/>
                  <a:gd name="T6" fmla="*/ 539750 w 354"/>
                  <a:gd name="T7" fmla="*/ 28575 h 284"/>
                  <a:gd name="T8" fmla="*/ 517525 w 354"/>
                  <a:gd name="T9" fmla="*/ 34925 h 284"/>
                  <a:gd name="T10" fmla="*/ 498475 w 354"/>
                  <a:gd name="T11" fmla="*/ 47625 h 284"/>
                  <a:gd name="T12" fmla="*/ 498475 w 354"/>
                  <a:gd name="T13" fmla="*/ 47625 h 284"/>
                  <a:gd name="T14" fmla="*/ 498475 w 354"/>
                  <a:gd name="T15" fmla="*/ 53975 h 284"/>
                  <a:gd name="T16" fmla="*/ 495300 w 354"/>
                  <a:gd name="T17" fmla="*/ 57150 h 284"/>
                  <a:gd name="T18" fmla="*/ 485775 w 354"/>
                  <a:gd name="T19" fmla="*/ 57150 h 284"/>
                  <a:gd name="T20" fmla="*/ 473075 w 354"/>
                  <a:gd name="T21" fmla="*/ 53975 h 284"/>
                  <a:gd name="T22" fmla="*/ 431800 w 354"/>
                  <a:gd name="T23" fmla="*/ 63500 h 284"/>
                  <a:gd name="T24" fmla="*/ 415925 w 354"/>
                  <a:gd name="T25" fmla="*/ 44450 h 284"/>
                  <a:gd name="T26" fmla="*/ 396875 w 354"/>
                  <a:gd name="T27" fmla="*/ 34925 h 284"/>
                  <a:gd name="T28" fmla="*/ 377825 w 354"/>
                  <a:gd name="T29" fmla="*/ 28575 h 284"/>
                  <a:gd name="T30" fmla="*/ 355600 w 354"/>
                  <a:gd name="T31" fmla="*/ 12700 h 284"/>
                  <a:gd name="T32" fmla="*/ 323850 w 354"/>
                  <a:gd name="T33" fmla="*/ 0 h 284"/>
                  <a:gd name="T34" fmla="*/ 298450 w 354"/>
                  <a:gd name="T35" fmla="*/ 12700 h 284"/>
                  <a:gd name="T36" fmla="*/ 238125 w 354"/>
                  <a:gd name="T37" fmla="*/ 66675 h 284"/>
                  <a:gd name="T38" fmla="*/ 174625 w 354"/>
                  <a:gd name="T39" fmla="*/ 127000 h 284"/>
                  <a:gd name="T40" fmla="*/ 120650 w 354"/>
                  <a:gd name="T41" fmla="*/ 171450 h 284"/>
                  <a:gd name="T42" fmla="*/ 66675 w 354"/>
                  <a:gd name="T43" fmla="*/ 177800 h 284"/>
                  <a:gd name="T44" fmla="*/ 31750 w 354"/>
                  <a:gd name="T45" fmla="*/ 196850 h 284"/>
                  <a:gd name="T46" fmla="*/ 0 w 354"/>
                  <a:gd name="T47" fmla="*/ 231775 h 284"/>
                  <a:gd name="T48" fmla="*/ 76200 w 354"/>
                  <a:gd name="T49" fmla="*/ 307975 h 284"/>
                  <a:gd name="T50" fmla="*/ 69850 w 354"/>
                  <a:gd name="T51" fmla="*/ 434975 h 2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4"/>
                  <a:gd name="T79" fmla="*/ 0 h 284"/>
                  <a:gd name="T80" fmla="*/ 354 w 354"/>
                  <a:gd name="T81" fmla="*/ 284 h 2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4" h="284">
                    <a:moveTo>
                      <a:pt x="44" y="274"/>
                    </a:moveTo>
                    <a:lnTo>
                      <a:pt x="342" y="284"/>
                    </a:lnTo>
                    <a:lnTo>
                      <a:pt x="354" y="4"/>
                    </a:lnTo>
                    <a:lnTo>
                      <a:pt x="340" y="18"/>
                    </a:lnTo>
                    <a:lnTo>
                      <a:pt x="326" y="22"/>
                    </a:lnTo>
                    <a:lnTo>
                      <a:pt x="314" y="30"/>
                    </a:lnTo>
                    <a:lnTo>
                      <a:pt x="314" y="34"/>
                    </a:lnTo>
                    <a:lnTo>
                      <a:pt x="312" y="36"/>
                    </a:lnTo>
                    <a:lnTo>
                      <a:pt x="306" y="36"/>
                    </a:lnTo>
                    <a:lnTo>
                      <a:pt x="298" y="34"/>
                    </a:lnTo>
                    <a:lnTo>
                      <a:pt x="272" y="40"/>
                    </a:lnTo>
                    <a:lnTo>
                      <a:pt x="262" y="28"/>
                    </a:lnTo>
                    <a:lnTo>
                      <a:pt x="250" y="22"/>
                    </a:lnTo>
                    <a:lnTo>
                      <a:pt x="238" y="18"/>
                    </a:lnTo>
                    <a:lnTo>
                      <a:pt x="224" y="8"/>
                    </a:lnTo>
                    <a:lnTo>
                      <a:pt x="204" y="0"/>
                    </a:lnTo>
                    <a:lnTo>
                      <a:pt x="188" y="8"/>
                    </a:lnTo>
                    <a:lnTo>
                      <a:pt x="150" y="42"/>
                    </a:lnTo>
                    <a:lnTo>
                      <a:pt x="110" y="80"/>
                    </a:lnTo>
                    <a:lnTo>
                      <a:pt x="76" y="108"/>
                    </a:lnTo>
                    <a:lnTo>
                      <a:pt x="42" y="112"/>
                    </a:lnTo>
                    <a:lnTo>
                      <a:pt x="20" y="124"/>
                    </a:lnTo>
                    <a:lnTo>
                      <a:pt x="0" y="146"/>
                    </a:lnTo>
                    <a:lnTo>
                      <a:pt x="48" y="194"/>
                    </a:lnTo>
                    <a:lnTo>
                      <a:pt x="44" y="274"/>
                    </a:lnTo>
                    <a:close/>
                  </a:path>
                </a:pathLst>
              </a:custGeom>
              <a:grpFill/>
              <a:ln w="3175">
                <a:solidFill>
                  <a:schemeClr val="tx1"/>
                </a:solidFill>
                <a:round/>
                <a:headEnd/>
                <a:tailEnd/>
              </a:ln>
            </p:spPr>
            <p:txBody>
              <a:bodyPr/>
              <a:lstStyle/>
              <a:p>
                <a:endParaRPr lang="en-US"/>
              </a:p>
            </p:txBody>
          </p:sp>
          <p:sp>
            <p:nvSpPr>
              <p:cNvPr id="184" name="Freeform 91"/>
              <p:cNvSpPr>
                <a:spLocks/>
              </p:cNvSpPr>
              <p:nvPr/>
            </p:nvSpPr>
            <p:spPr bwMode="auto">
              <a:xfrm>
                <a:off x="3644901" y="2966648"/>
                <a:ext cx="460375" cy="393700"/>
              </a:xfrm>
              <a:custGeom>
                <a:avLst/>
                <a:gdLst>
                  <a:gd name="T0" fmla="*/ 127000 w 290"/>
                  <a:gd name="T1" fmla="*/ 250825 h 248"/>
                  <a:gd name="T2" fmla="*/ 133350 w 290"/>
                  <a:gd name="T3" fmla="*/ 288925 h 248"/>
                  <a:gd name="T4" fmla="*/ 142875 w 290"/>
                  <a:gd name="T5" fmla="*/ 311150 h 248"/>
                  <a:gd name="T6" fmla="*/ 149225 w 290"/>
                  <a:gd name="T7" fmla="*/ 317500 h 248"/>
                  <a:gd name="T8" fmla="*/ 193675 w 290"/>
                  <a:gd name="T9" fmla="*/ 349250 h 248"/>
                  <a:gd name="T10" fmla="*/ 269875 w 290"/>
                  <a:gd name="T11" fmla="*/ 387350 h 248"/>
                  <a:gd name="T12" fmla="*/ 307975 w 290"/>
                  <a:gd name="T13" fmla="*/ 346075 h 248"/>
                  <a:gd name="T14" fmla="*/ 349250 w 290"/>
                  <a:gd name="T15" fmla="*/ 273050 h 248"/>
                  <a:gd name="T16" fmla="*/ 368300 w 290"/>
                  <a:gd name="T17" fmla="*/ 247650 h 248"/>
                  <a:gd name="T18" fmla="*/ 381000 w 290"/>
                  <a:gd name="T19" fmla="*/ 219075 h 248"/>
                  <a:gd name="T20" fmla="*/ 390525 w 290"/>
                  <a:gd name="T21" fmla="*/ 193675 h 248"/>
                  <a:gd name="T22" fmla="*/ 412750 w 290"/>
                  <a:gd name="T23" fmla="*/ 133350 h 248"/>
                  <a:gd name="T24" fmla="*/ 415925 w 290"/>
                  <a:gd name="T25" fmla="*/ 117475 h 248"/>
                  <a:gd name="T26" fmla="*/ 425450 w 290"/>
                  <a:gd name="T27" fmla="*/ 88900 h 248"/>
                  <a:gd name="T28" fmla="*/ 444500 w 290"/>
                  <a:gd name="T29" fmla="*/ 53975 h 248"/>
                  <a:gd name="T30" fmla="*/ 450850 w 290"/>
                  <a:gd name="T31" fmla="*/ 38100 h 248"/>
                  <a:gd name="T32" fmla="*/ 460375 w 290"/>
                  <a:gd name="T33" fmla="*/ 15875 h 248"/>
                  <a:gd name="T34" fmla="*/ 390525 w 290"/>
                  <a:gd name="T35" fmla="*/ 12700 h 248"/>
                  <a:gd name="T36" fmla="*/ 320675 w 290"/>
                  <a:gd name="T37" fmla="*/ 9525 h 248"/>
                  <a:gd name="T38" fmla="*/ 149225 w 290"/>
                  <a:gd name="T39" fmla="*/ 3175 h 248"/>
                  <a:gd name="T40" fmla="*/ 0 w 290"/>
                  <a:gd name="T41" fmla="*/ 0 h 248"/>
                  <a:gd name="T42" fmla="*/ 12700 w 290"/>
                  <a:gd name="T43" fmla="*/ 66675 h 248"/>
                  <a:gd name="T44" fmla="*/ 25400 w 290"/>
                  <a:gd name="T45" fmla="*/ 104775 h 248"/>
                  <a:gd name="T46" fmla="*/ 22225 w 290"/>
                  <a:gd name="T47" fmla="*/ 114300 h 248"/>
                  <a:gd name="T48" fmla="*/ 19050 w 290"/>
                  <a:gd name="T49" fmla="*/ 127000 h 248"/>
                  <a:gd name="T50" fmla="*/ 19050 w 290"/>
                  <a:gd name="T51" fmla="*/ 130175 h 248"/>
                  <a:gd name="T52" fmla="*/ 19050 w 290"/>
                  <a:gd name="T53" fmla="*/ 127000 h 248"/>
                  <a:gd name="T54" fmla="*/ 44450 w 290"/>
                  <a:gd name="T55" fmla="*/ 152400 h 248"/>
                  <a:gd name="T56" fmla="*/ 57150 w 290"/>
                  <a:gd name="T57" fmla="*/ 165100 h 248"/>
                  <a:gd name="T58" fmla="*/ 76200 w 290"/>
                  <a:gd name="T59" fmla="*/ 180975 h 248"/>
                  <a:gd name="T60" fmla="*/ 82550 w 290"/>
                  <a:gd name="T61" fmla="*/ 184150 h 248"/>
                  <a:gd name="T62" fmla="*/ 92075 w 290"/>
                  <a:gd name="T63" fmla="*/ 193675 h 248"/>
                  <a:gd name="T64" fmla="*/ 101600 w 290"/>
                  <a:gd name="T65" fmla="*/ 196850 h 248"/>
                  <a:gd name="T66" fmla="*/ 117475 w 290"/>
                  <a:gd name="T67" fmla="*/ 206375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248"/>
                  <a:gd name="T104" fmla="*/ 290 w 290"/>
                  <a:gd name="T105" fmla="*/ 248 h 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248">
                    <a:moveTo>
                      <a:pt x="74" y="130"/>
                    </a:moveTo>
                    <a:lnTo>
                      <a:pt x="80" y="158"/>
                    </a:lnTo>
                    <a:lnTo>
                      <a:pt x="84" y="182"/>
                    </a:lnTo>
                    <a:lnTo>
                      <a:pt x="86" y="190"/>
                    </a:lnTo>
                    <a:lnTo>
                      <a:pt x="90" y="196"/>
                    </a:lnTo>
                    <a:lnTo>
                      <a:pt x="94" y="200"/>
                    </a:lnTo>
                    <a:lnTo>
                      <a:pt x="110" y="210"/>
                    </a:lnTo>
                    <a:lnTo>
                      <a:pt x="122" y="220"/>
                    </a:lnTo>
                    <a:lnTo>
                      <a:pt x="154" y="242"/>
                    </a:lnTo>
                    <a:lnTo>
                      <a:pt x="170" y="244"/>
                    </a:lnTo>
                    <a:lnTo>
                      <a:pt x="180" y="248"/>
                    </a:lnTo>
                    <a:lnTo>
                      <a:pt x="194" y="218"/>
                    </a:lnTo>
                    <a:lnTo>
                      <a:pt x="210" y="190"/>
                    </a:lnTo>
                    <a:lnTo>
                      <a:pt x="220" y="172"/>
                    </a:lnTo>
                    <a:lnTo>
                      <a:pt x="232" y="156"/>
                    </a:lnTo>
                    <a:lnTo>
                      <a:pt x="238" y="144"/>
                    </a:lnTo>
                    <a:lnTo>
                      <a:pt x="240" y="138"/>
                    </a:lnTo>
                    <a:lnTo>
                      <a:pt x="246" y="126"/>
                    </a:lnTo>
                    <a:lnTo>
                      <a:pt x="246" y="122"/>
                    </a:lnTo>
                    <a:lnTo>
                      <a:pt x="254" y="96"/>
                    </a:lnTo>
                    <a:lnTo>
                      <a:pt x="260" y="84"/>
                    </a:lnTo>
                    <a:lnTo>
                      <a:pt x="262" y="74"/>
                    </a:lnTo>
                    <a:lnTo>
                      <a:pt x="268" y="56"/>
                    </a:lnTo>
                    <a:lnTo>
                      <a:pt x="272" y="50"/>
                    </a:lnTo>
                    <a:lnTo>
                      <a:pt x="280" y="34"/>
                    </a:lnTo>
                    <a:lnTo>
                      <a:pt x="284" y="24"/>
                    </a:lnTo>
                    <a:lnTo>
                      <a:pt x="290" y="10"/>
                    </a:lnTo>
                    <a:lnTo>
                      <a:pt x="246" y="8"/>
                    </a:lnTo>
                    <a:lnTo>
                      <a:pt x="202" y="6"/>
                    </a:lnTo>
                    <a:lnTo>
                      <a:pt x="144" y="4"/>
                    </a:lnTo>
                    <a:lnTo>
                      <a:pt x="94" y="2"/>
                    </a:lnTo>
                    <a:lnTo>
                      <a:pt x="38" y="0"/>
                    </a:lnTo>
                    <a:lnTo>
                      <a:pt x="0" y="0"/>
                    </a:lnTo>
                    <a:lnTo>
                      <a:pt x="4" y="30"/>
                    </a:lnTo>
                    <a:lnTo>
                      <a:pt x="8" y="42"/>
                    </a:lnTo>
                    <a:lnTo>
                      <a:pt x="16" y="52"/>
                    </a:lnTo>
                    <a:lnTo>
                      <a:pt x="16" y="66"/>
                    </a:lnTo>
                    <a:lnTo>
                      <a:pt x="14" y="72"/>
                    </a:lnTo>
                    <a:lnTo>
                      <a:pt x="12" y="74"/>
                    </a:lnTo>
                    <a:lnTo>
                      <a:pt x="12" y="80"/>
                    </a:lnTo>
                    <a:lnTo>
                      <a:pt x="12" y="82"/>
                    </a:lnTo>
                    <a:lnTo>
                      <a:pt x="12" y="80"/>
                    </a:lnTo>
                    <a:lnTo>
                      <a:pt x="18" y="86"/>
                    </a:lnTo>
                    <a:lnTo>
                      <a:pt x="28" y="96"/>
                    </a:lnTo>
                    <a:lnTo>
                      <a:pt x="36" y="104"/>
                    </a:lnTo>
                    <a:lnTo>
                      <a:pt x="42" y="110"/>
                    </a:lnTo>
                    <a:lnTo>
                      <a:pt x="48" y="114"/>
                    </a:lnTo>
                    <a:lnTo>
                      <a:pt x="52" y="116"/>
                    </a:lnTo>
                    <a:lnTo>
                      <a:pt x="54" y="118"/>
                    </a:lnTo>
                    <a:lnTo>
                      <a:pt x="58" y="122"/>
                    </a:lnTo>
                    <a:lnTo>
                      <a:pt x="64" y="124"/>
                    </a:lnTo>
                    <a:lnTo>
                      <a:pt x="74" y="130"/>
                    </a:lnTo>
                    <a:close/>
                  </a:path>
                </a:pathLst>
              </a:custGeom>
              <a:grpFill/>
              <a:ln w="3175">
                <a:solidFill>
                  <a:schemeClr val="tx1"/>
                </a:solidFill>
                <a:round/>
                <a:headEnd/>
                <a:tailEnd/>
              </a:ln>
            </p:spPr>
            <p:txBody>
              <a:bodyPr/>
              <a:lstStyle/>
              <a:p>
                <a:endParaRPr lang="en-US"/>
              </a:p>
            </p:txBody>
          </p:sp>
          <p:sp>
            <p:nvSpPr>
              <p:cNvPr id="185" name="Freeform 92"/>
              <p:cNvSpPr>
                <a:spLocks/>
              </p:cNvSpPr>
              <p:nvPr/>
            </p:nvSpPr>
            <p:spPr bwMode="auto">
              <a:xfrm>
                <a:off x="3359151" y="2966648"/>
                <a:ext cx="530225" cy="611187"/>
              </a:xfrm>
              <a:custGeom>
                <a:avLst/>
                <a:gdLst>
                  <a:gd name="T0" fmla="*/ 15875 w 334"/>
                  <a:gd name="T1" fmla="*/ 495300 h 386"/>
                  <a:gd name="T2" fmla="*/ 6350 w 334"/>
                  <a:gd name="T3" fmla="*/ 514350 h 386"/>
                  <a:gd name="T4" fmla="*/ 0 w 334"/>
                  <a:gd name="T5" fmla="*/ 539750 h 386"/>
                  <a:gd name="T6" fmla="*/ 6350 w 334"/>
                  <a:gd name="T7" fmla="*/ 552450 h 386"/>
                  <a:gd name="T8" fmla="*/ 6350 w 334"/>
                  <a:gd name="T9" fmla="*/ 558800 h 386"/>
                  <a:gd name="T10" fmla="*/ 12700 w 334"/>
                  <a:gd name="T11" fmla="*/ 565150 h 386"/>
                  <a:gd name="T12" fmla="*/ 60325 w 334"/>
                  <a:gd name="T13" fmla="*/ 552450 h 386"/>
                  <a:gd name="T14" fmla="*/ 85725 w 334"/>
                  <a:gd name="T15" fmla="*/ 533400 h 386"/>
                  <a:gd name="T16" fmla="*/ 123825 w 334"/>
                  <a:gd name="T17" fmla="*/ 523875 h 386"/>
                  <a:gd name="T18" fmla="*/ 146050 w 334"/>
                  <a:gd name="T19" fmla="*/ 536575 h 386"/>
                  <a:gd name="T20" fmla="*/ 215900 w 334"/>
                  <a:gd name="T21" fmla="*/ 612775 h 386"/>
                  <a:gd name="T22" fmla="*/ 247650 w 334"/>
                  <a:gd name="T23" fmla="*/ 577850 h 386"/>
                  <a:gd name="T24" fmla="*/ 320675 w 334"/>
                  <a:gd name="T25" fmla="*/ 552450 h 386"/>
                  <a:gd name="T26" fmla="*/ 368300 w 334"/>
                  <a:gd name="T27" fmla="*/ 523875 h 386"/>
                  <a:gd name="T28" fmla="*/ 406400 w 334"/>
                  <a:gd name="T29" fmla="*/ 492125 h 386"/>
                  <a:gd name="T30" fmla="*/ 425450 w 334"/>
                  <a:gd name="T31" fmla="*/ 473075 h 386"/>
                  <a:gd name="T32" fmla="*/ 454025 w 334"/>
                  <a:gd name="T33" fmla="*/ 447675 h 386"/>
                  <a:gd name="T34" fmla="*/ 479425 w 334"/>
                  <a:gd name="T35" fmla="*/ 422275 h 386"/>
                  <a:gd name="T36" fmla="*/ 530225 w 334"/>
                  <a:gd name="T37" fmla="*/ 384175 h 386"/>
                  <a:gd name="T38" fmla="*/ 463550 w 334"/>
                  <a:gd name="T39" fmla="*/ 336550 h 386"/>
                  <a:gd name="T40" fmla="*/ 444500 w 334"/>
                  <a:gd name="T41" fmla="*/ 323850 h 386"/>
                  <a:gd name="T42" fmla="*/ 425450 w 334"/>
                  <a:gd name="T43" fmla="*/ 298450 h 386"/>
                  <a:gd name="T44" fmla="*/ 412750 w 334"/>
                  <a:gd name="T45" fmla="*/ 250825 h 386"/>
                  <a:gd name="T46" fmla="*/ 406400 w 334"/>
                  <a:gd name="T47" fmla="*/ 225425 h 386"/>
                  <a:gd name="T48" fmla="*/ 403225 w 334"/>
                  <a:gd name="T49" fmla="*/ 206375 h 386"/>
                  <a:gd name="T50" fmla="*/ 387350 w 334"/>
                  <a:gd name="T51" fmla="*/ 196850 h 386"/>
                  <a:gd name="T52" fmla="*/ 339725 w 334"/>
                  <a:gd name="T53" fmla="*/ 161925 h 386"/>
                  <a:gd name="T54" fmla="*/ 304800 w 334"/>
                  <a:gd name="T55" fmla="*/ 127000 h 386"/>
                  <a:gd name="T56" fmla="*/ 311150 w 334"/>
                  <a:gd name="T57" fmla="*/ 82550 h 386"/>
                  <a:gd name="T58" fmla="*/ 288925 w 334"/>
                  <a:gd name="T59" fmla="*/ 28575 h 386"/>
                  <a:gd name="T60" fmla="*/ 136525 w 334"/>
                  <a:gd name="T61" fmla="*/ 0 h 386"/>
                  <a:gd name="T62" fmla="*/ 136525 w 334"/>
                  <a:gd name="T63" fmla="*/ 53975 h 386"/>
                  <a:gd name="T64" fmla="*/ 133350 w 334"/>
                  <a:gd name="T65" fmla="*/ 73025 h 386"/>
                  <a:gd name="T66" fmla="*/ 130175 w 334"/>
                  <a:gd name="T67" fmla="*/ 95250 h 386"/>
                  <a:gd name="T68" fmla="*/ 123825 w 334"/>
                  <a:gd name="T69" fmla="*/ 104775 h 386"/>
                  <a:gd name="T70" fmla="*/ 114300 w 334"/>
                  <a:gd name="T71" fmla="*/ 152400 h 386"/>
                  <a:gd name="T72" fmla="*/ 98425 w 334"/>
                  <a:gd name="T73" fmla="*/ 174625 h 386"/>
                  <a:gd name="T74" fmla="*/ 92075 w 334"/>
                  <a:gd name="T75" fmla="*/ 187325 h 386"/>
                  <a:gd name="T76" fmla="*/ 92075 w 334"/>
                  <a:gd name="T77" fmla="*/ 196850 h 386"/>
                  <a:gd name="T78" fmla="*/ 95250 w 334"/>
                  <a:gd name="T79" fmla="*/ 196850 h 386"/>
                  <a:gd name="T80" fmla="*/ 136525 w 334"/>
                  <a:gd name="T81" fmla="*/ 196850 h 386"/>
                  <a:gd name="T82" fmla="*/ 161925 w 334"/>
                  <a:gd name="T83" fmla="*/ 215900 h 386"/>
                  <a:gd name="T84" fmla="*/ 161925 w 334"/>
                  <a:gd name="T85" fmla="*/ 234950 h 386"/>
                  <a:gd name="T86" fmla="*/ 155575 w 334"/>
                  <a:gd name="T87" fmla="*/ 238125 h 386"/>
                  <a:gd name="T88" fmla="*/ 117475 w 334"/>
                  <a:gd name="T89" fmla="*/ 241300 h 386"/>
                  <a:gd name="T90" fmla="*/ 111125 w 334"/>
                  <a:gd name="T91" fmla="*/ 241300 h 386"/>
                  <a:gd name="T92" fmla="*/ 101600 w 334"/>
                  <a:gd name="T93" fmla="*/ 254000 h 386"/>
                  <a:gd name="T94" fmla="*/ 98425 w 334"/>
                  <a:gd name="T95" fmla="*/ 263525 h 386"/>
                  <a:gd name="T96" fmla="*/ 85725 w 334"/>
                  <a:gd name="T97" fmla="*/ 288925 h 386"/>
                  <a:gd name="T98" fmla="*/ 76200 w 334"/>
                  <a:gd name="T99" fmla="*/ 311150 h 386"/>
                  <a:gd name="T100" fmla="*/ 69850 w 334"/>
                  <a:gd name="T101" fmla="*/ 333375 h 386"/>
                  <a:gd name="T102" fmla="*/ 69850 w 334"/>
                  <a:gd name="T103" fmla="*/ 333375 h 386"/>
                  <a:gd name="T104" fmla="*/ 69850 w 334"/>
                  <a:gd name="T105" fmla="*/ 339725 h 386"/>
                  <a:gd name="T106" fmla="*/ 66675 w 334"/>
                  <a:gd name="T107" fmla="*/ 346075 h 386"/>
                  <a:gd name="T108" fmla="*/ 69850 w 334"/>
                  <a:gd name="T109" fmla="*/ 358775 h 386"/>
                  <a:gd name="T110" fmla="*/ 73025 w 334"/>
                  <a:gd name="T111" fmla="*/ 377825 h 386"/>
                  <a:gd name="T112" fmla="*/ 76200 w 334"/>
                  <a:gd name="T113" fmla="*/ 400050 h 386"/>
                  <a:gd name="T114" fmla="*/ 22225 w 334"/>
                  <a:gd name="T115" fmla="*/ 463550 h 3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4"/>
                  <a:gd name="T175" fmla="*/ 0 h 386"/>
                  <a:gd name="T176" fmla="*/ 334 w 334"/>
                  <a:gd name="T177" fmla="*/ 386 h 3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4" h="386">
                    <a:moveTo>
                      <a:pt x="14" y="292"/>
                    </a:moveTo>
                    <a:lnTo>
                      <a:pt x="10" y="312"/>
                    </a:lnTo>
                    <a:lnTo>
                      <a:pt x="4" y="324"/>
                    </a:lnTo>
                    <a:lnTo>
                      <a:pt x="2" y="334"/>
                    </a:lnTo>
                    <a:lnTo>
                      <a:pt x="0" y="340"/>
                    </a:lnTo>
                    <a:lnTo>
                      <a:pt x="4" y="348"/>
                    </a:lnTo>
                    <a:lnTo>
                      <a:pt x="4" y="350"/>
                    </a:lnTo>
                    <a:lnTo>
                      <a:pt x="4" y="352"/>
                    </a:lnTo>
                    <a:lnTo>
                      <a:pt x="8" y="356"/>
                    </a:lnTo>
                    <a:lnTo>
                      <a:pt x="20" y="362"/>
                    </a:lnTo>
                    <a:lnTo>
                      <a:pt x="38" y="348"/>
                    </a:lnTo>
                    <a:lnTo>
                      <a:pt x="54" y="336"/>
                    </a:lnTo>
                    <a:lnTo>
                      <a:pt x="62" y="332"/>
                    </a:lnTo>
                    <a:lnTo>
                      <a:pt x="78" y="330"/>
                    </a:lnTo>
                    <a:lnTo>
                      <a:pt x="92" y="338"/>
                    </a:lnTo>
                    <a:lnTo>
                      <a:pt x="108" y="352"/>
                    </a:lnTo>
                    <a:lnTo>
                      <a:pt x="136" y="386"/>
                    </a:lnTo>
                    <a:lnTo>
                      <a:pt x="148" y="372"/>
                    </a:lnTo>
                    <a:lnTo>
                      <a:pt x="156" y="364"/>
                    </a:lnTo>
                    <a:lnTo>
                      <a:pt x="178" y="352"/>
                    </a:lnTo>
                    <a:lnTo>
                      <a:pt x="202" y="348"/>
                    </a:lnTo>
                    <a:lnTo>
                      <a:pt x="220" y="340"/>
                    </a:lnTo>
                    <a:lnTo>
                      <a:pt x="232" y="330"/>
                    </a:lnTo>
                    <a:lnTo>
                      <a:pt x="246" y="320"/>
                    </a:lnTo>
                    <a:lnTo>
                      <a:pt x="256" y="310"/>
                    </a:lnTo>
                    <a:lnTo>
                      <a:pt x="268" y="298"/>
                    </a:lnTo>
                    <a:lnTo>
                      <a:pt x="286" y="282"/>
                    </a:lnTo>
                    <a:lnTo>
                      <a:pt x="302" y="266"/>
                    </a:lnTo>
                    <a:lnTo>
                      <a:pt x="324" y="248"/>
                    </a:lnTo>
                    <a:lnTo>
                      <a:pt x="334" y="242"/>
                    </a:lnTo>
                    <a:lnTo>
                      <a:pt x="312" y="228"/>
                    </a:lnTo>
                    <a:lnTo>
                      <a:pt x="292" y="212"/>
                    </a:lnTo>
                    <a:lnTo>
                      <a:pt x="280" y="204"/>
                    </a:lnTo>
                    <a:lnTo>
                      <a:pt x="272" y="196"/>
                    </a:lnTo>
                    <a:lnTo>
                      <a:pt x="268" y="188"/>
                    </a:lnTo>
                    <a:lnTo>
                      <a:pt x="264" y="182"/>
                    </a:lnTo>
                    <a:lnTo>
                      <a:pt x="260" y="158"/>
                    </a:lnTo>
                    <a:lnTo>
                      <a:pt x="256" y="142"/>
                    </a:lnTo>
                    <a:lnTo>
                      <a:pt x="254" y="130"/>
                    </a:lnTo>
                    <a:lnTo>
                      <a:pt x="244" y="124"/>
                    </a:lnTo>
                    <a:lnTo>
                      <a:pt x="230" y="116"/>
                    </a:lnTo>
                    <a:lnTo>
                      <a:pt x="214" y="102"/>
                    </a:lnTo>
                    <a:lnTo>
                      <a:pt x="192" y="80"/>
                    </a:lnTo>
                    <a:lnTo>
                      <a:pt x="196" y="66"/>
                    </a:lnTo>
                    <a:lnTo>
                      <a:pt x="196" y="52"/>
                    </a:lnTo>
                    <a:lnTo>
                      <a:pt x="188" y="42"/>
                    </a:lnTo>
                    <a:lnTo>
                      <a:pt x="182" y="18"/>
                    </a:lnTo>
                    <a:lnTo>
                      <a:pt x="180" y="0"/>
                    </a:lnTo>
                    <a:lnTo>
                      <a:pt x="86" y="0"/>
                    </a:lnTo>
                    <a:lnTo>
                      <a:pt x="84" y="20"/>
                    </a:lnTo>
                    <a:lnTo>
                      <a:pt x="86" y="34"/>
                    </a:lnTo>
                    <a:lnTo>
                      <a:pt x="84" y="46"/>
                    </a:lnTo>
                    <a:lnTo>
                      <a:pt x="82" y="60"/>
                    </a:lnTo>
                    <a:lnTo>
                      <a:pt x="78" y="66"/>
                    </a:lnTo>
                    <a:lnTo>
                      <a:pt x="72" y="76"/>
                    </a:lnTo>
                    <a:lnTo>
                      <a:pt x="72" y="96"/>
                    </a:lnTo>
                    <a:lnTo>
                      <a:pt x="62" y="110"/>
                    </a:lnTo>
                    <a:lnTo>
                      <a:pt x="58" y="118"/>
                    </a:lnTo>
                    <a:lnTo>
                      <a:pt x="58" y="122"/>
                    </a:lnTo>
                    <a:lnTo>
                      <a:pt x="58" y="124"/>
                    </a:lnTo>
                    <a:lnTo>
                      <a:pt x="60" y="124"/>
                    </a:lnTo>
                    <a:lnTo>
                      <a:pt x="66" y="122"/>
                    </a:lnTo>
                    <a:lnTo>
                      <a:pt x="86" y="124"/>
                    </a:lnTo>
                    <a:lnTo>
                      <a:pt x="102" y="136"/>
                    </a:lnTo>
                    <a:lnTo>
                      <a:pt x="102" y="148"/>
                    </a:lnTo>
                    <a:lnTo>
                      <a:pt x="98" y="150"/>
                    </a:lnTo>
                    <a:lnTo>
                      <a:pt x="90" y="152"/>
                    </a:lnTo>
                    <a:lnTo>
                      <a:pt x="74" y="152"/>
                    </a:lnTo>
                    <a:lnTo>
                      <a:pt x="70" y="152"/>
                    </a:lnTo>
                    <a:lnTo>
                      <a:pt x="66" y="156"/>
                    </a:lnTo>
                    <a:lnTo>
                      <a:pt x="64" y="160"/>
                    </a:lnTo>
                    <a:lnTo>
                      <a:pt x="62" y="166"/>
                    </a:lnTo>
                    <a:lnTo>
                      <a:pt x="54" y="182"/>
                    </a:lnTo>
                    <a:lnTo>
                      <a:pt x="48" y="196"/>
                    </a:lnTo>
                    <a:lnTo>
                      <a:pt x="44" y="210"/>
                    </a:lnTo>
                    <a:lnTo>
                      <a:pt x="44" y="214"/>
                    </a:lnTo>
                    <a:lnTo>
                      <a:pt x="42" y="218"/>
                    </a:lnTo>
                    <a:lnTo>
                      <a:pt x="44" y="226"/>
                    </a:lnTo>
                    <a:lnTo>
                      <a:pt x="46" y="232"/>
                    </a:lnTo>
                    <a:lnTo>
                      <a:pt x="46" y="238"/>
                    </a:lnTo>
                    <a:lnTo>
                      <a:pt x="48" y="252"/>
                    </a:lnTo>
                    <a:lnTo>
                      <a:pt x="50" y="260"/>
                    </a:lnTo>
                    <a:lnTo>
                      <a:pt x="14" y="292"/>
                    </a:lnTo>
                    <a:close/>
                  </a:path>
                </a:pathLst>
              </a:custGeom>
              <a:grpFill/>
              <a:ln w="3175">
                <a:solidFill>
                  <a:schemeClr val="tx1"/>
                </a:solidFill>
                <a:round/>
                <a:headEnd/>
                <a:tailEnd/>
              </a:ln>
            </p:spPr>
            <p:txBody>
              <a:bodyPr/>
              <a:lstStyle/>
              <a:p>
                <a:endParaRPr lang="en-US"/>
              </a:p>
            </p:txBody>
          </p:sp>
          <p:sp>
            <p:nvSpPr>
              <p:cNvPr id="186" name="Freeform 93"/>
              <p:cNvSpPr>
                <a:spLocks/>
              </p:cNvSpPr>
              <p:nvPr/>
            </p:nvSpPr>
            <p:spPr bwMode="auto">
              <a:xfrm>
                <a:off x="3035301" y="3119048"/>
                <a:ext cx="495300" cy="309562"/>
              </a:xfrm>
              <a:custGeom>
                <a:avLst/>
                <a:gdLst>
                  <a:gd name="T0" fmla="*/ 2147483647 w 312"/>
                  <a:gd name="T1" fmla="*/ 2147483647 h 196"/>
                  <a:gd name="T2" fmla="*/ 2147483647 w 312"/>
                  <a:gd name="T3" fmla="*/ 2147483647 h 196"/>
                  <a:gd name="T4" fmla="*/ 2147483647 w 312"/>
                  <a:gd name="T5" fmla="*/ 2147483647 h 196"/>
                  <a:gd name="T6" fmla="*/ 2147483647 w 312"/>
                  <a:gd name="T7" fmla="*/ 2147483647 h 196"/>
                  <a:gd name="T8" fmla="*/ 2147483647 w 312"/>
                  <a:gd name="T9" fmla="*/ 2147483647 h 196"/>
                  <a:gd name="T10" fmla="*/ 2147483647 w 312"/>
                  <a:gd name="T11" fmla="*/ 2147483647 h 196"/>
                  <a:gd name="T12" fmla="*/ 2147483647 w 312"/>
                  <a:gd name="T13" fmla="*/ 2147483647 h 196"/>
                  <a:gd name="T14" fmla="*/ 0 w 312"/>
                  <a:gd name="T15" fmla="*/ 0 h 196"/>
                  <a:gd name="T16" fmla="*/ 2147483647 w 312"/>
                  <a:gd name="T17" fmla="*/ 0 h 196"/>
                  <a:gd name="T18" fmla="*/ 2147483647 w 312"/>
                  <a:gd name="T19" fmla="*/ 2147483647 h 196"/>
                  <a:gd name="T20" fmla="*/ 2147483647 w 312"/>
                  <a:gd name="T21" fmla="*/ 2147483647 h 196"/>
                  <a:gd name="T22" fmla="*/ 2147483647 w 312"/>
                  <a:gd name="T23" fmla="*/ 2147483647 h 196"/>
                  <a:gd name="T24" fmla="*/ 2147483647 w 312"/>
                  <a:gd name="T25" fmla="*/ 2147483647 h 196"/>
                  <a:gd name="T26" fmla="*/ 2147483647 w 312"/>
                  <a:gd name="T27" fmla="*/ 2147483647 h 196"/>
                  <a:gd name="T28" fmla="*/ 2147483647 w 312"/>
                  <a:gd name="T29" fmla="*/ 2147483647 h 196"/>
                  <a:gd name="T30" fmla="*/ 2147483647 w 312"/>
                  <a:gd name="T31" fmla="*/ 2147483647 h 196"/>
                  <a:gd name="T32" fmla="*/ 2147483647 w 312"/>
                  <a:gd name="T33" fmla="*/ 2147483647 h 196"/>
                  <a:gd name="T34" fmla="*/ 2147483647 w 312"/>
                  <a:gd name="T35" fmla="*/ 2147483647 h 196"/>
                  <a:gd name="T36" fmla="*/ 2147483647 w 312"/>
                  <a:gd name="T37" fmla="*/ 2147483647 h 196"/>
                  <a:gd name="T38" fmla="*/ 2147483647 w 312"/>
                  <a:gd name="T39" fmla="*/ 2147483647 h 196"/>
                  <a:gd name="T40" fmla="*/ 2147483647 w 312"/>
                  <a:gd name="T41" fmla="*/ 2147483647 h 196"/>
                  <a:gd name="T42" fmla="*/ 2147483647 w 312"/>
                  <a:gd name="T43" fmla="*/ 2147483647 h 196"/>
                  <a:gd name="T44" fmla="*/ 2147483647 w 312"/>
                  <a:gd name="T45" fmla="*/ 2147483647 h 196"/>
                  <a:gd name="T46" fmla="*/ 2147483647 w 312"/>
                  <a:gd name="T47" fmla="*/ 2147483647 h 196"/>
                  <a:gd name="T48" fmla="*/ 2147483647 w 312"/>
                  <a:gd name="T49" fmla="*/ 2147483647 h 196"/>
                  <a:gd name="T50" fmla="*/ 2147483647 w 312"/>
                  <a:gd name="T51" fmla="*/ 2147483647 h 196"/>
                  <a:gd name="T52" fmla="*/ 2147483647 w 312"/>
                  <a:gd name="T53" fmla="*/ 2147483647 h 196"/>
                  <a:gd name="T54" fmla="*/ 2147483647 w 312"/>
                  <a:gd name="T55" fmla="*/ 2147483647 h 196"/>
                  <a:gd name="T56" fmla="*/ 2147483647 w 312"/>
                  <a:gd name="T57" fmla="*/ 2147483647 h 196"/>
                  <a:gd name="T58" fmla="*/ 2147483647 w 312"/>
                  <a:gd name="T59" fmla="*/ 2147483647 h 196"/>
                  <a:gd name="T60" fmla="*/ 2147483647 w 312"/>
                  <a:gd name="T61" fmla="*/ 2147483647 h 196"/>
                  <a:gd name="T62" fmla="*/ 2147483647 w 312"/>
                  <a:gd name="T63" fmla="*/ 2147483647 h 196"/>
                  <a:gd name="T64" fmla="*/ 2147483647 w 312"/>
                  <a:gd name="T65" fmla="*/ 2147483647 h 196"/>
                  <a:gd name="T66" fmla="*/ 2147483647 w 312"/>
                  <a:gd name="T67" fmla="*/ 2147483647 h 196"/>
                  <a:gd name="T68" fmla="*/ 2147483647 w 312"/>
                  <a:gd name="T69" fmla="*/ 2147483647 h 196"/>
                  <a:gd name="T70" fmla="*/ 2147483647 w 312"/>
                  <a:gd name="T71" fmla="*/ 2147483647 h 196"/>
                  <a:gd name="T72" fmla="*/ 2147483647 w 312"/>
                  <a:gd name="T73" fmla="*/ 2147483647 h 196"/>
                  <a:gd name="T74" fmla="*/ 2147483647 w 312"/>
                  <a:gd name="T75" fmla="*/ 2147483647 h 196"/>
                  <a:gd name="T76" fmla="*/ 2147483647 w 312"/>
                  <a:gd name="T77" fmla="*/ 2147483647 h 196"/>
                  <a:gd name="T78" fmla="*/ 2147483647 w 312"/>
                  <a:gd name="T79" fmla="*/ 2147483647 h 196"/>
                  <a:gd name="T80" fmla="*/ 2147483647 w 312"/>
                  <a:gd name="T81" fmla="*/ 2147483647 h 196"/>
                  <a:gd name="T82" fmla="*/ 2147483647 w 312"/>
                  <a:gd name="T83" fmla="*/ 2147483647 h 196"/>
                  <a:gd name="T84" fmla="*/ 2147483647 w 312"/>
                  <a:gd name="T85" fmla="*/ 2147483647 h 196"/>
                  <a:gd name="T86" fmla="*/ 2147483647 w 312"/>
                  <a:gd name="T87" fmla="*/ 2147483647 h 196"/>
                  <a:gd name="T88" fmla="*/ 2147483647 w 312"/>
                  <a:gd name="T89" fmla="*/ 2147483647 h 1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96"/>
                  <a:gd name="T137" fmla="*/ 312 w 312"/>
                  <a:gd name="T138" fmla="*/ 196 h 1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96">
                    <a:moveTo>
                      <a:pt x="46" y="56"/>
                    </a:moveTo>
                    <a:lnTo>
                      <a:pt x="26" y="44"/>
                    </a:lnTo>
                    <a:lnTo>
                      <a:pt x="8" y="24"/>
                    </a:lnTo>
                    <a:lnTo>
                      <a:pt x="6" y="18"/>
                    </a:lnTo>
                    <a:lnTo>
                      <a:pt x="6" y="12"/>
                    </a:lnTo>
                    <a:lnTo>
                      <a:pt x="2" y="8"/>
                    </a:lnTo>
                    <a:lnTo>
                      <a:pt x="0" y="0"/>
                    </a:lnTo>
                    <a:lnTo>
                      <a:pt x="276" y="0"/>
                    </a:lnTo>
                    <a:lnTo>
                      <a:pt x="266" y="14"/>
                    </a:lnTo>
                    <a:lnTo>
                      <a:pt x="264" y="28"/>
                    </a:lnTo>
                    <a:lnTo>
                      <a:pt x="260" y="26"/>
                    </a:lnTo>
                    <a:lnTo>
                      <a:pt x="262" y="24"/>
                    </a:lnTo>
                    <a:lnTo>
                      <a:pt x="270" y="26"/>
                    </a:lnTo>
                    <a:lnTo>
                      <a:pt x="280" y="28"/>
                    </a:lnTo>
                    <a:lnTo>
                      <a:pt x="298" y="34"/>
                    </a:lnTo>
                    <a:lnTo>
                      <a:pt x="306" y="40"/>
                    </a:lnTo>
                    <a:lnTo>
                      <a:pt x="310" y="44"/>
                    </a:lnTo>
                    <a:lnTo>
                      <a:pt x="312" y="50"/>
                    </a:lnTo>
                    <a:lnTo>
                      <a:pt x="310" y="50"/>
                    </a:lnTo>
                    <a:lnTo>
                      <a:pt x="306" y="52"/>
                    </a:lnTo>
                    <a:lnTo>
                      <a:pt x="294" y="56"/>
                    </a:lnTo>
                    <a:lnTo>
                      <a:pt x="276" y="60"/>
                    </a:lnTo>
                    <a:lnTo>
                      <a:pt x="266" y="70"/>
                    </a:lnTo>
                    <a:lnTo>
                      <a:pt x="252" y="100"/>
                    </a:lnTo>
                    <a:lnTo>
                      <a:pt x="248" y="118"/>
                    </a:lnTo>
                    <a:lnTo>
                      <a:pt x="250" y="142"/>
                    </a:lnTo>
                    <a:lnTo>
                      <a:pt x="254" y="164"/>
                    </a:lnTo>
                    <a:lnTo>
                      <a:pt x="244" y="172"/>
                    </a:lnTo>
                    <a:lnTo>
                      <a:pt x="228" y="188"/>
                    </a:lnTo>
                    <a:lnTo>
                      <a:pt x="218" y="196"/>
                    </a:lnTo>
                    <a:lnTo>
                      <a:pt x="46" y="188"/>
                    </a:lnTo>
                    <a:lnTo>
                      <a:pt x="60" y="164"/>
                    </a:lnTo>
                    <a:lnTo>
                      <a:pt x="66" y="138"/>
                    </a:lnTo>
                    <a:lnTo>
                      <a:pt x="74" y="118"/>
                    </a:lnTo>
                    <a:lnTo>
                      <a:pt x="74" y="108"/>
                    </a:lnTo>
                    <a:lnTo>
                      <a:pt x="52" y="102"/>
                    </a:lnTo>
                    <a:lnTo>
                      <a:pt x="40" y="82"/>
                    </a:lnTo>
                    <a:lnTo>
                      <a:pt x="40" y="64"/>
                    </a:lnTo>
                    <a:lnTo>
                      <a:pt x="46" y="56"/>
                    </a:lnTo>
                    <a:close/>
                  </a:path>
                </a:pathLst>
              </a:custGeom>
              <a:grpFill/>
              <a:ln w="3175">
                <a:solidFill>
                  <a:schemeClr val="tx1"/>
                </a:solidFill>
                <a:round/>
                <a:headEnd/>
                <a:tailEnd/>
              </a:ln>
            </p:spPr>
            <p:txBody>
              <a:bodyPr/>
              <a:lstStyle/>
              <a:p>
                <a:endParaRPr lang="en-US"/>
              </a:p>
            </p:txBody>
          </p:sp>
          <p:sp>
            <p:nvSpPr>
              <p:cNvPr id="187" name="Freeform 94"/>
              <p:cNvSpPr>
                <a:spLocks/>
              </p:cNvSpPr>
              <p:nvPr/>
            </p:nvSpPr>
            <p:spPr bwMode="auto">
              <a:xfrm>
                <a:off x="2971801" y="2940406"/>
                <a:ext cx="523875" cy="177696"/>
              </a:xfrm>
              <a:custGeom>
                <a:avLst/>
                <a:gdLst>
                  <a:gd name="T0" fmla="*/ 0 w 330"/>
                  <a:gd name="T1" fmla="*/ 0 h 112"/>
                  <a:gd name="T2" fmla="*/ 2147483647 w 330"/>
                  <a:gd name="T3" fmla="*/ 2147483647 h 112"/>
                  <a:gd name="T4" fmla="*/ 2147483647 w 330"/>
                  <a:gd name="T5" fmla="*/ 2147483647 h 112"/>
                  <a:gd name="T6" fmla="*/ 2147483647 w 330"/>
                  <a:gd name="T7" fmla="*/ 2147483647 h 112"/>
                  <a:gd name="T8" fmla="*/ 2147483647 w 330"/>
                  <a:gd name="T9" fmla="*/ 2147483647 h 112"/>
                  <a:gd name="T10" fmla="*/ 2147483647 w 330"/>
                  <a:gd name="T11" fmla="*/ 2147483647 h 112"/>
                  <a:gd name="T12" fmla="*/ 2147483647 w 330"/>
                  <a:gd name="T13" fmla="*/ 2147483647 h 112"/>
                  <a:gd name="T14" fmla="*/ 2147483647 w 330"/>
                  <a:gd name="T15" fmla="*/ 2147483647 h 112"/>
                  <a:gd name="T16" fmla="*/ 2147483647 w 330"/>
                  <a:gd name="T17" fmla="*/ 2147483647 h 112"/>
                  <a:gd name="T18" fmla="*/ 2147483647 w 330"/>
                  <a:gd name="T19" fmla="*/ 2147483647 h 112"/>
                  <a:gd name="T20" fmla="*/ 2147483647 w 330"/>
                  <a:gd name="T21" fmla="*/ 2147483647 h 112"/>
                  <a:gd name="T22" fmla="*/ 2147483647 w 330"/>
                  <a:gd name="T23" fmla="*/ 2147483647 h 112"/>
                  <a:gd name="T24" fmla="*/ 2147483647 w 330"/>
                  <a:gd name="T25" fmla="*/ 2147483647 h 112"/>
                  <a:gd name="T26" fmla="*/ 2147483647 w 330"/>
                  <a:gd name="T27" fmla="*/ 2147483647 h 112"/>
                  <a:gd name="T28" fmla="*/ 2147483647 w 330"/>
                  <a:gd name="T29" fmla="*/ 2147483647 h 112"/>
                  <a:gd name="T30" fmla="*/ 2147483647 w 330"/>
                  <a:gd name="T31" fmla="*/ 2147483647 h 112"/>
                  <a:gd name="T32" fmla="*/ 2147483647 w 330"/>
                  <a:gd name="T33" fmla="*/ 2147483647 h 112"/>
                  <a:gd name="T34" fmla="*/ 2147483647 w 330"/>
                  <a:gd name="T35" fmla="*/ 2147483647 h 112"/>
                  <a:gd name="T36" fmla="*/ 2147483647 w 330"/>
                  <a:gd name="T37" fmla="*/ 2147483647 h 112"/>
                  <a:gd name="T38" fmla="*/ 2147483647 w 330"/>
                  <a:gd name="T39" fmla="*/ 2147483647 h 112"/>
                  <a:gd name="T40" fmla="*/ 2147483647 w 330"/>
                  <a:gd name="T41" fmla="*/ 2147483647 h 112"/>
                  <a:gd name="T42" fmla="*/ 2147483647 w 330"/>
                  <a:gd name="T43" fmla="*/ 2147483647 h 112"/>
                  <a:gd name="T44" fmla="*/ 2147483647 w 330"/>
                  <a:gd name="T45" fmla="*/ 2147483647 h 112"/>
                  <a:gd name="T46" fmla="*/ 2147483647 w 330"/>
                  <a:gd name="T47" fmla="*/ 2147483647 h 112"/>
                  <a:gd name="T48" fmla="*/ 0 w 330"/>
                  <a:gd name="T49" fmla="*/ 0 h 112"/>
                  <a:gd name="T50" fmla="*/ 0 w 330"/>
                  <a:gd name="T51" fmla="*/ 0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112"/>
                  <a:gd name="T80" fmla="*/ 330 w 330"/>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112">
                    <a:moveTo>
                      <a:pt x="0" y="0"/>
                    </a:moveTo>
                    <a:lnTo>
                      <a:pt x="314" y="2"/>
                    </a:lnTo>
                    <a:lnTo>
                      <a:pt x="330" y="16"/>
                    </a:lnTo>
                    <a:lnTo>
                      <a:pt x="328" y="36"/>
                    </a:lnTo>
                    <a:lnTo>
                      <a:pt x="330" y="50"/>
                    </a:lnTo>
                    <a:lnTo>
                      <a:pt x="328" y="62"/>
                    </a:lnTo>
                    <a:lnTo>
                      <a:pt x="322" y="82"/>
                    </a:lnTo>
                    <a:lnTo>
                      <a:pt x="316" y="92"/>
                    </a:lnTo>
                    <a:lnTo>
                      <a:pt x="316" y="112"/>
                    </a:lnTo>
                    <a:lnTo>
                      <a:pt x="280" y="112"/>
                    </a:lnTo>
                    <a:lnTo>
                      <a:pt x="40" y="112"/>
                    </a:lnTo>
                    <a:lnTo>
                      <a:pt x="32" y="92"/>
                    </a:lnTo>
                    <a:lnTo>
                      <a:pt x="32" y="82"/>
                    </a:lnTo>
                    <a:lnTo>
                      <a:pt x="30" y="76"/>
                    </a:lnTo>
                    <a:lnTo>
                      <a:pt x="28" y="72"/>
                    </a:lnTo>
                    <a:lnTo>
                      <a:pt x="12" y="58"/>
                    </a:lnTo>
                    <a:lnTo>
                      <a:pt x="12" y="38"/>
                    </a:lnTo>
                    <a:lnTo>
                      <a:pt x="10" y="28"/>
                    </a:lnTo>
                    <a:lnTo>
                      <a:pt x="8" y="18"/>
                    </a:lnTo>
                    <a:lnTo>
                      <a:pt x="6" y="10"/>
                    </a:lnTo>
                    <a:lnTo>
                      <a:pt x="0" y="0"/>
                    </a:lnTo>
                    <a:close/>
                  </a:path>
                </a:pathLst>
              </a:custGeom>
              <a:grpFill/>
              <a:ln w="3175">
                <a:solidFill>
                  <a:schemeClr val="tx1"/>
                </a:solidFill>
                <a:round/>
                <a:headEnd/>
                <a:tailEnd/>
              </a:ln>
            </p:spPr>
            <p:txBody>
              <a:bodyPr/>
              <a:lstStyle/>
              <a:p>
                <a:endParaRPr lang="en-US"/>
              </a:p>
            </p:txBody>
          </p:sp>
          <p:sp>
            <p:nvSpPr>
              <p:cNvPr id="188" name="Freeform 95"/>
              <p:cNvSpPr>
                <a:spLocks/>
              </p:cNvSpPr>
              <p:nvPr/>
            </p:nvSpPr>
            <p:spPr bwMode="auto">
              <a:xfrm>
                <a:off x="2946401" y="2585648"/>
                <a:ext cx="555625" cy="358775"/>
              </a:xfrm>
              <a:custGeom>
                <a:avLst/>
                <a:gdLst>
                  <a:gd name="T0" fmla="*/ 2147483647 w 350"/>
                  <a:gd name="T1" fmla="*/ 2147483647 h 226"/>
                  <a:gd name="T2" fmla="*/ 2147483647 w 350"/>
                  <a:gd name="T3" fmla="*/ 2147483647 h 226"/>
                  <a:gd name="T4" fmla="*/ 2147483647 w 350"/>
                  <a:gd name="T5" fmla="*/ 2147483647 h 226"/>
                  <a:gd name="T6" fmla="*/ 2147483647 w 350"/>
                  <a:gd name="T7" fmla="*/ 2147483647 h 226"/>
                  <a:gd name="T8" fmla="*/ 2147483647 w 350"/>
                  <a:gd name="T9" fmla="*/ 2147483647 h 226"/>
                  <a:gd name="T10" fmla="*/ 2147483647 w 350"/>
                  <a:gd name="T11" fmla="*/ 2147483647 h 226"/>
                  <a:gd name="T12" fmla="*/ 2147483647 w 350"/>
                  <a:gd name="T13" fmla="*/ 2147483647 h 226"/>
                  <a:gd name="T14" fmla="*/ 2147483647 w 350"/>
                  <a:gd name="T15" fmla="*/ 0 h 226"/>
                  <a:gd name="T16" fmla="*/ 2147483647 w 350"/>
                  <a:gd name="T17" fmla="*/ 2147483647 h 226"/>
                  <a:gd name="T18" fmla="*/ 2147483647 w 350"/>
                  <a:gd name="T19" fmla="*/ 2147483647 h 226"/>
                  <a:gd name="T20" fmla="*/ 2147483647 w 350"/>
                  <a:gd name="T21" fmla="*/ 2147483647 h 226"/>
                  <a:gd name="T22" fmla="*/ 2147483647 w 350"/>
                  <a:gd name="T23" fmla="*/ 2147483647 h 226"/>
                  <a:gd name="T24" fmla="*/ 2147483647 w 350"/>
                  <a:gd name="T25" fmla="*/ 2147483647 h 226"/>
                  <a:gd name="T26" fmla="*/ 2147483647 w 350"/>
                  <a:gd name="T27" fmla="*/ 2147483647 h 226"/>
                  <a:gd name="T28" fmla="*/ 2147483647 w 350"/>
                  <a:gd name="T29" fmla="*/ 2147483647 h 226"/>
                  <a:gd name="T30" fmla="*/ 2147483647 w 350"/>
                  <a:gd name="T31" fmla="*/ 2147483647 h 226"/>
                  <a:gd name="T32" fmla="*/ 2147483647 w 350"/>
                  <a:gd name="T33" fmla="*/ 2147483647 h 226"/>
                  <a:gd name="T34" fmla="*/ 2147483647 w 350"/>
                  <a:gd name="T35" fmla="*/ 2147483647 h 226"/>
                  <a:gd name="T36" fmla="*/ 2147483647 w 350"/>
                  <a:gd name="T37" fmla="*/ 2147483647 h 226"/>
                  <a:gd name="T38" fmla="*/ 2147483647 w 350"/>
                  <a:gd name="T39" fmla="*/ 2147483647 h 226"/>
                  <a:gd name="T40" fmla="*/ 2147483647 w 350"/>
                  <a:gd name="T41" fmla="*/ 2147483647 h 226"/>
                  <a:gd name="T42" fmla="*/ 2147483647 w 350"/>
                  <a:gd name="T43" fmla="*/ 2147483647 h 226"/>
                  <a:gd name="T44" fmla="*/ 0 w 350"/>
                  <a:gd name="T45" fmla="*/ 2147483647 h 226"/>
                  <a:gd name="T46" fmla="*/ 2147483647 w 350"/>
                  <a:gd name="T47" fmla="*/ 2147483647 h 226"/>
                  <a:gd name="T48" fmla="*/ 2147483647 w 350"/>
                  <a:gd name="T49" fmla="*/ 2147483647 h 226"/>
                  <a:gd name="T50" fmla="*/ 2147483647 w 350"/>
                  <a:gd name="T51" fmla="*/ 2147483647 h 226"/>
                  <a:gd name="T52" fmla="*/ 2147483647 w 350"/>
                  <a:gd name="T53" fmla="*/ 2147483647 h 226"/>
                  <a:gd name="T54" fmla="*/ 2147483647 w 350"/>
                  <a:gd name="T55" fmla="*/ 2147483647 h 226"/>
                  <a:gd name="T56" fmla="*/ 2147483647 w 350"/>
                  <a:gd name="T57" fmla="*/ 2147483647 h 226"/>
                  <a:gd name="T58" fmla="*/ 2147483647 w 350"/>
                  <a:gd name="T59" fmla="*/ 2147483647 h 226"/>
                  <a:gd name="T60" fmla="*/ 2147483647 w 350"/>
                  <a:gd name="T61" fmla="*/ 2147483647 h 226"/>
                  <a:gd name="T62" fmla="*/ 2147483647 w 350"/>
                  <a:gd name="T63" fmla="*/ 2147483647 h 226"/>
                  <a:gd name="T64" fmla="*/ 2147483647 w 350"/>
                  <a:gd name="T65" fmla="*/ 2147483647 h 226"/>
                  <a:gd name="T66" fmla="*/ 2147483647 w 350"/>
                  <a:gd name="T67" fmla="*/ 2147483647 h 226"/>
                  <a:gd name="T68" fmla="*/ 2147483647 w 350"/>
                  <a:gd name="T69" fmla="*/ 2147483647 h 226"/>
                  <a:gd name="T70" fmla="*/ 2147483647 w 350"/>
                  <a:gd name="T71" fmla="*/ 214748364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226"/>
                  <a:gd name="T110" fmla="*/ 350 w 350"/>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226">
                    <a:moveTo>
                      <a:pt x="86" y="96"/>
                    </a:moveTo>
                    <a:lnTo>
                      <a:pt x="94" y="76"/>
                    </a:lnTo>
                    <a:lnTo>
                      <a:pt x="100" y="60"/>
                    </a:lnTo>
                    <a:lnTo>
                      <a:pt x="104" y="52"/>
                    </a:lnTo>
                    <a:lnTo>
                      <a:pt x="116" y="38"/>
                    </a:lnTo>
                    <a:lnTo>
                      <a:pt x="130" y="24"/>
                    </a:lnTo>
                    <a:lnTo>
                      <a:pt x="146" y="16"/>
                    </a:lnTo>
                    <a:lnTo>
                      <a:pt x="152" y="12"/>
                    </a:lnTo>
                    <a:lnTo>
                      <a:pt x="166" y="8"/>
                    </a:lnTo>
                    <a:lnTo>
                      <a:pt x="200" y="2"/>
                    </a:lnTo>
                    <a:lnTo>
                      <a:pt x="228" y="2"/>
                    </a:lnTo>
                    <a:lnTo>
                      <a:pt x="236" y="0"/>
                    </a:lnTo>
                    <a:lnTo>
                      <a:pt x="244" y="2"/>
                    </a:lnTo>
                    <a:lnTo>
                      <a:pt x="250" y="4"/>
                    </a:lnTo>
                    <a:lnTo>
                      <a:pt x="246" y="18"/>
                    </a:lnTo>
                    <a:lnTo>
                      <a:pt x="236" y="44"/>
                    </a:lnTo>
                    <a:lnTo>
                      <a:pt x="254" y="58"/>
                    </a:lnTo>
                    <a:lnTo>
                      <a:pt x="264" y="76"/>
                    </a:lnTo>
                    <a:lnTo>
                      <a:pt x="268" y="92"/>
                    </a:lnTo>
                    <a:lnTo>
                      <a:pt x="276" y="100"/>
                    </a:lnTo>
                    <a:lnTo>
                      <a:pt x="284" y="106"/>
                    </a:lnTo>
                    <a:lnTo>
                      <a:pt x="304" y="108"/>
                    </a:lnTo>
                    <a:lnTo>
                      <a:pt x="308" y="112"/>
                    </a:lnTo>
                    <a:lnTo>
                      <a:pt x="318" y="120"/>
                    </a:lnTo>
                    <a:lnTo>
                      <a:pt x="330" y="130"/>
                    </a:lnTo>
                    <a:lnTo>
                      <a:pt x="340" y="138"/>
                    </a:lnTo>
                    <a:lnTo>
                      <a:pt x="350" y="160"/>
                    </a:lnTo>
                    <a:lnTo>
                      <a:pt x="350" y="174"/>
                    </a:lnTo>
                    <a:lnTo>
                      <a:pt x="344" y="194"/>
                    </a:lnTo>
                    <a:lnTo>
                      <a:pt x="336" y="208"/>
                    </a:lnTo>
                    <a:lnTo>
                      <a:pt x="332" y="214"/>
                    </a:lnTo>
                    <a:lnTo>
                      <a:pt x="330" y="220"/>
                    </a:lnTo>
                    <a:lnTo>
                      <a:pt x="330" y="226"/>
                    </a:lnTo>
                    <a:lnTo>
                      <a:pt x="248" y="226"/>
                    </a:lnTo>
                    <a:lnTo>
                      <a:pt x="172" y="226"/>
                    </a:lnTo>
                    <a:lnTo>
                      <a:pt x="78" y="224"/>
                    </a:lnTo>
                    <a:lnTo>
                      <a:pt x="16" y="224"/>
                    </a:lnTo>
                    <a:lnTo>
                      <a:pt x="0" y="222"/>
                    </a:lnTo>
                    <a:lnTo>
                      <a:pt x="20" y="206"/>
                    </a:lnTo>
                    <a:lnTo>
                      <a:pt x="34" y="190"/>
                    </a:lnTo>
                    <a:lnTo>
                      <a:pt x="40" y="188"/>
                    </a:lnTo>
                    <a:lnTo>
                      <a:pt x="44" y="184"/>
                    </a:lnTo>
                    <a:lnTo>
                      <a:pt x="44" y="178"/>
                    </a:lnTo>
                    <a:lnTo>
                      <a:pt x="44" y="174"/>
                    </a:lnTo>
                    <a:lnTo>
                      <a:pt x="48" y="168"/>
                    </a:lnTo>
                    <a:lnTo>
                      <a:pt x="50" y="162"/>
                    </a:lnTo>
                    <a:lnTo>
                      <a:pt x="56" y="158"/>
                    </a:lnTo>
                    <a:lnTo>
                      <a:pt x="60" y="150"/>
                    </a:lnTo>
                    <a:lnTo>
                      <a:pt x="66" y="142"/>
                    </a:lnTo>
                    <a:lnTo>
                      <a:pt x="70" y="132"/>
                    </a:lnTo>
                    <a:lnTo>
                      <a:pt x="70" y="130"/>
                    </a:lnTo>
                    <a:lnTo>
                      <a:pt x="68" y="130"/>
                    </a:lnTo>
                    <a:lnTo>
                      <a:pt x="72" y="126"/>
                    </a:lnTo>
                    <a:lnTo>
                      <a:pt x="78" y="118"/>
                    </a:lnTo>
                    <a:lnTo>
                      <a:pt x="80" y="112"/>
                    </a:lnTo>
                    <a:lnTo>
                      <a:pt x="86" y="96"/>
                    </a:lnTo>
                    <a:close/>
                  </a:path>
                </a:pathLst>
              </a:custGeom>
              <a:grpFill/>
              <a:ln w="3175">
                <a:solidFill>
                  <a:schemeClr val="tx1"/>
                </a:solidFill>
                <a:round/>
                <a:headEnd/>
                <a:tailEnd/>
              </a:ln>
            </p:spPr>
            <p:txBody>
              <a:bodyPr/>
              <a:lstStyle/>
              <a:p>
                <a:endParaRPr lang="en-US"/>
              </a:p>
            </p:txBody>
          </p:sp>
          <p:sp>
            <p:nvSpPr>
              <p:cNvPr id="189" name="Freeform 96"/>
              <p:cNvSpPr>
                <a:spLocks/>
              </p:cNvSpPr>
              <p:nvPr/>
            </p:nvSpPr>
            <p:spPr bwMode="auto">
              <a:xfrm>
                <a:off x="3130551" y="2314979"/>
                <a:ext cx="339725" cy="365125"/>
              </a:xfrm>
              <a:custGeom>
                <a:avLst/>
                <a:gdLst>
                  <a:gd name="T0" fmla="*/ 19050 w 214"/>
                  <a:gd name="T1" fmla="*/ 142875 h 230"/>
                  <a:gd name="T2" fmla="*/ 22225 w 214"/>
                  <a:gd name="T3" fmla="*/ 63500 h 230"/>
                  <a:gd name="T4" fmla="*/ 25400 w 214"/>
                  <a:gd name="T5" fmla="*/ 57150 h 230"/>
                  <a:gd name="T6" fmla="*/ 41275 w 214"/>
                  <a:gd name="T7" fmla="*/ 44450 h 230"/>
                  <a:gd name="T8" fmla="*/ 50800 w 214"/>
                  <a:gd name="T9" fmla="*/ 38100 h 230"/>
                  <a:gd name="T10" fmla="*/ 38100 w 214"/>
                  <a:gd name="T11" fmla="*/ 41275 h 230"/>
                  <a:gd name="T12" fmla="*/ 50800 w 214"/>
                  <a:gd name="T13" fmla="*/ 38100 h 230"/>
                  <a:gd name="T14" fmla="*/ 85725 w 214"/>
                  <a:gd name="T15" fmla="*/ 31750 h 230"/>
                  <a:gd name="T16" fmla="*/ 111125 w 214"/>
                  <a:gd name="T17" fmla="*/ 28575 h 230"/>
                  <a:gd name="T18" fmla="*/ 127000 w 214"/>
                  <a:gd name="T19" fmla="*/ 25400 h 230"/>
                  <a:gd name="T20" fmla="*/ 174625 w 214"/>
                  <a:gd name="T21" fmla="*/ 28575 h 230"/>
                  <a:gd name="T22" fmla="*/ 203200 w 214"/>
                  <a:gd name="T23" fmla="*/ 31750 h 230"/>
                  <a:gd name="T24" fmla="*/ 212725 w 214"/>
                  <a:gd name="T25" fmla="*/ 25400 h 230"/>
                  <a:gd name="T26" fmla="*/ 257175 w 214"/>
                  <a:gd name="T27" fmla="*/ 0 h 230"/>
                  <a:gd name="T28" fmla="*/ 285750 w 214"/>
                  <a:gd name="T29" fmla="*/ 22225 h 230"/>
                  <a:gd name="T30" fmla="*/ 320675 w 214"/>
                  <a:gd name="T31" fmla="*/ 12700 h 230"/>
                  <a:gd name="T32" fmla="*/ 323850 w 214"/>
                  <a:gd name="T33" fmla="*/ 9525 h 230"/>
                  <a:gd name="T34" fmla="*/ 333375 w 214"/>
                  <a:gd name="T35" fmla="*/ 31750 h 230"/>
                  <a:gd name="T36" fmla="*/ 307975 w 214"/>
                  <a:gd name="T37" fmla="*/ 69850 h 230"/>
                  <a:gd name="T38" fmla="*/ 330200 w 214"/>
                  <a:gd name="T39" fmla="*/ 104775 h 230"/>
                  <a:gd name="T40" fmla="*/ 330200 w 214"/>
                  <a:gd name="T41" fmla="*/ 107950 h 230"/>
                  <a:gd name="T42" fmla="*/ 339725 w 214"/>
                  <a:gd name="T43" fmla="*/ 114300 h 230"/>
                  <a:gd name="T44" fmla="*/ 327025 w 214"/>
                  <a:gd name="T45" fmla="*/ 158750 h 230"/>
                  <a:gd name="T46" fmla="*/ 301625 w 214"/>
                  <a:gd name="T47" fmla="*/ 215900 h 230"/>
                  <a:gd name="T48" fmla="*/ 298450 w 214"/>
                  <a:gd name="T49" fmla="*/ 228600 h 230"/>
                  <a:gd name="T50" fmla="*/ 292100 w 214"/>
                  <a:gd name="T51" fmla="*/ 250825 h 230"/>
                  <a:gd name="T52" fmla="*/ 285750 w 214"/>
                  <a:gd name="T53" fmla="*/ 273050 h 230"/>
                  <a:gd name="T54" fmla="*/ 285750 w 214"/>
                  <a:gd name="T55" fmla="*/ 279400 h 230"/>
                  <a:gd name="T56" fmla="*/ 282575 w 214"/>
                  <a:gd name="T57" fmla="*/ 292100 h 230"/>
                  <a:gd name="T58" fmla="*/ 273050 w 214"/>
                  <a:gd name="T59" fmla="*/ 304800 h 230"/>
                  <a:gd name="T60" fmla="*/ 250825 w 214"/>
                  <a:gd name="T61" fmla="*/ 342900 h 230"/>
                  <a:gd name="T62" fmla="*/ 193675 w 214"/>
                  <a:gd name="T63" fmla="*/ 333375 h 230"/>
                  <a:gd name="T64" fmla="*/ 177800 w 214"/>
                  <a:gd name="T65" fmla="*/ 276225 h 230"/>
                  <a:gd name="T66" fmla="*/ 107950 w 214"/>
                  <a:gd name="T67" fmla="*/ 279400 h 230"/>
                  <a:gd name="T68" fmla="*/ 22225 w 214"/>
                  <a:gd name="T69" fmla="*/ 311150 h 230"/>
                  <a:gd name="T70" fmla="*/ 0 w 214"/>
                  <a:gd name="T71" fmla="*/ 333375 h 230"/>
                  <a:gd name="T72" fmla="*/ 22225 w 214"/>
                  <a:gd name="T73" fmla="*/ 276225 h 230"/>
                  <a:gd name="T74" fmla="*/ 31750 w 214"/>
                  <a:gd name="T75" fmla="*/ 260350 h 230"/>
                  <a:gd name="T76" fmla="*/ 28575 w 214"/>
                  <a:gd name="T77" fmla="*/ 254000 h 230"/>
                  <a:gd name="T78" fmla="*/ 22225 w 214"/>
                  <a:gd name="T79" fmla="*/ 247650 h 230"/>
                  <a:gd name="T80" fmla="*/ 19050 w 214"/>
                  <a:gd name="T81" fmla="*/ 231775 h 230"/>
                  <a:gd name="T82" fmla="*/ 15875 w 214"/>
                  <a:gd name="T83" fmla="*/ 219075 h 230"/>
                  <a:gd name="T84" fmla="*/ 3175 w 214"/>
                  <a:gd name="T85" fmla="*/ 193675 h 2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30"/>
                  <a:gd name="T131" fmla="*/ 214 w 214"/>
                  <a:gd name="T132" fmla="*/ 230 h 2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30">
                    <a:moveTo>
                      <a:pt x="2" y="122"/>
                    </a:moveTo>
                    <a:lnTo>
                      <a:pt x="12" y="90"/>
                    </a:lnTo>
                    <a:lnTo>
                      <a:pt x="6" y="70"/>
                    </a:lnTo>
                    <a:lnTo>
                      <a:pt x="14" y="40"/>
                    </a:lnTo>
                    <a:lnTo>
                      <a:pt x="16" y="36"/>
                    </a:lnTo>
                    <a:lnTo>
                      <a:pt x="20" y="32"/>
                    </a:lnTo>
                    <a:lnTo>
                      <a:pt x="26" y="28"/>
                    </a:lnTo>
                    <a:lnTo>
                      <a:pt x="32" y="24"/>
                    </a:lnTo>
                    <a:lnTo>
                      <a:pt x="24" y="26"/>
                    </a:lnTo>
                    <a:lnTo>
                      <a:pt x="32" y="24"/>
                    </a:lnTo>
                    <a:lnTo>
                      <a:pt x="54" y="20"/>
                    </a:lnTo>
                    <a:lnTo>
                      <a:pt x="70" y="18"/>
                    </a:lnTo>
                    <a:lnTo>
                      <a:pt x="80" y="16"/>
                    </a:lnTo>
                    <a:lnTo>
                      <a:pt x="100" y="16"/>
                    </a:lnTo>
                    <a:lnTo>
                      <a:pt x="110" y="18"/>
                    </a:lnTo>
                    <a:lnTo>
                      <a:pt x="128" y="20"/>
                    </a:lnTo>
                    <a:lnTo>
                      <a:pt x="134" y="16"/>
                    </a:lnTo>
                    <a:lnTo>
                      <a:pt x="146" y="6"/>
                    </a:lnTo>
                    <a:lnTo>
                      <a:pt x="162" y="0"/>
                    </a:lnTo>
                    <a:lnTo>
                      <a:pt x="172" y="8"/>
                    </a:lnTo>
                    <a:lnTo>
                      <a:pt x="180" y="14"/>
                    </a:lnTo>
                    <a:lnTo>
                      <a:pt x="186" y="10"/>
                    </a:lnTo>
                    <a:lnTo>
                      <a:pt x="202" y="8"/>
                    </a:lnTo>
                    <a:lnTo>
                      <a:pt x="204" y="6"/>
                    </a:lnTo>
                    <a:lnTo>
                      <a:pt x="212" y="8"/>
                    </a:lnTo>
                    <a:lnTo>
                      <a:pt x="210" y="20"/>
                    </a:lnTo>
                    <a:lnTo>
                      <a:pt x="194" y="28"/>
                    </a:lnTo>
                    <a:lnTo>
                      <a:pt x="194" y="44"/>
                    </a:lnTo>
                    <a:lnTo>
                      <a:pt x="202" y="54"/>
                    </a:lnTo>
                    <a:lnTo>
                      <a:pt x="208" y="66"/>
                    </a:lnTo>
                    <a:lnTo>
                      <a:pt x="208" y="68"/>
                    </a:lnTo>
                    <a:lnTo>
                      <a:pt x="212" y="68"/>
                    </a:lnTo>
                    <a:lnTo>
                      <a:pt x="214" y="72"/>
                    </a:lnTo>
                    <a:lnTo>
                      <a:pt x="214" y="80"/>
                    </a:lnTo>
                    <a:lnTo>
                      <a:pt x="206" y="100"/>
                    </a:lnTo>
                    <a:lnTo>
                      <a:pt x="196" y="118"/>
                    </a:lnTo>
                    <a:lnTo>
                      <a:pt x="190" y="136"/>
                    </a:lnTo>
                    <a:lnTo>
                      <a:pt x="188" y="144"/>
                    </a:lnTo>
                    <a:lnTo>
                      <a:pt x="184" y="158"/>
                    </a:lnTo>
                    <a:lnTo>
                      <a:pt x="182" y="168"/>
                    </a:lnTo>
                    <a:lnTo>
                      <a:pt x="180" y="172"/>
                    </a:lnTo>
                    <a:lnTo>
                      <a:pt x="180" y="176"/>
                    </a:lnTo>
                    <a:lnTo>
                      <a:pt x="178" y="184"/>
                    </a:lnTo>
                    <a:lnTo>
                      <a:pt x="172" y="192"/>
                    </a:lnTo>
                    <a:lnTo>
                      <a:pt x="158" y="216"/>
                    </a:lnTo>
                    <a:lnTo>
                      <a:pt x="138" y="230"/>
                    </a:lnTo>
                    <a:lnTo>
                      <a:pt x="122" y="210"/>
                    </a:lnTo>
                    <a:lnTo>
                      <a:pt x="134" y="176"/>
                    </a:lnTo>
                    <a:lnTo>
                      <a:pt x="112" y="174"/>
                    </a:lnTo>
                    <a:lnTo>
                      <a:pt x="84" y="174"/>
                    </a:lnTo>
                    <a:lnTo>
                      <a:pt x="68" y="176"/>
                    </a:lnTo>
                    <a:lnTo>
                      <a:pt x="42" y="182"/>
                    </a:lnTo>
                    <a:lnTo>
                      <a:pt x="14" y="196"/>
                    </a:lnTo>
                    <a:lnTo>
                      <a:pt x="12" y="200"/>
                    </a:lnTo>
                    <a:lnTo>
                      <a:pt x="0" y="210"/>
                    </a:lnTo>
                    <a:lnTo>
                      <a:pt x="14" y="174"/>
                    </a:lnTo>
                    <a:lnTo>
                      <a:pt x="18" y="168"/>
                    </a:lnTo>
                    <a:lnTo>
                      <a:pt x="20" y="164"/>
                    </a:lnTo>
                    <a:lnTo>
                      <a:pt x="20" y="160"/>
                    </a:lnTo>
                    <a:lnTo>
                      <a:pt x="18" y="160"/>
                    </a:lnTo>
                    <a:lnTo>
                      <a:pt x="14" y="156"/>
                    </a:lnTo>
                    <a:lnTo>
                      <a:pt x="12" y="150"/>
                    </a:lnTo>
                    <a:lnTo>
                      <a:pt x="12" y="146"/>
                    </a:lnTo>
                    <a:lnTo>
                      <a:pt x="10" y="138"/>
                    </a:lnTo>
                    <a:lnTo>
                      <a:pt x="8" y="130"/>
                    </a:lnTo>
                    <a:lnTo>
                      <a:pt x="2" y="122"/>
                    </a:lnTo>
                    <a:close/>
                  </a:path>
                </a:pathLst>
              </a:custGeom>
              <a:grpFill/>
              <a:ln w="3175">
                <a:solidFill>
                  <a:schemeClr val="tx1"/>
                </a:solidFill>
                <a:round/>
                <a:headEnd/>
                <a:tailEnd/>
              </a:ln>
            </p:spPr>
            <p:txBody>
              <a:bodyPr/>
              <a:lstStyle/>
              <a:p>
                <a:endParaRPr lang="en-US"/>
              </a:p>
            </p:txBody>
          </p:sp>
          <p:sp>
            <p:nvSpPr>
              <p:cNvPr id="190" name="Freeform 97"/>
              <p:cNvSpPr>
                <a:spLocks/>
              </p:cNvSpPr>
              <p:nvPr/>
            </p:nvSpPr>
            <p:spPr bwMode="auto">
              <a:xfrm>
                <a:off x="2682876" y="2280848"/>
                <a:ext cx="469900" cy="396875"/>
              </a:xfrm>
              <a:custGeom>
                <a:avLst/>
                <a:gdLst>
                  <a:gd name="T0" fmla="*/ 0 w 296"/>
                  <a:gd name="T1" fmla="*/ 158750 h 250"/>
                  <a:gd name="T2" fmla="*/ 9525 w 296"/>
                  <a:gd name="T3" fmla="*/ 152400 h 250"/>
                  <a:gd name="T4" fmla="*/ 22225 w 296"/>
                  <a:gd name="T5" fmla="*/ 142875 h 250"/>
                  <a:gd name="T6" fmla="*/ 47625 w 296"/>
                  <a:gd name="T7" fmla="*/ 117475 h 250"/>
                  <a:gd name="T8" fmla="*/ 57150 w 296"/>
                  <a:gd name="T9" fmla="*/ 104775 h 250"/>
                  <a:gd name="T10" fmla="*/ 57150 w 296"/>
                  <a:gd name="T11" fmla="*/ 98425 h 250"/>
                  <a:gd name="T12" fmla="*/ 63500 w 296"/>
                  <a:gd name="T13" fmla="*/ 73025 h 250"/>
                  <a:gd name="T14" fmla="*/ 57150 w 296"/>
                  <a:gd name="T15" fmla="*/ 53975 h 250"/>
                  <a:gd name="T16" fmla="*/ 50800 w 296"/>
                  <a:gd name="T17" fmla="*/ 41275 h 250"/>
                  <a:gd name="T18" fmla="*/ 44450 w 296"/>
                  <a:gd name="T19" fmla="*/ 34925 h 250"/>
                  <a:gd name="T20" fmla="*/ 34925 w 296"/>
                  <a:gd name="T21" fmla="*/ 25400 h 250"/>
                  <a:gd name="T22" fmla="*/ 28575 w 296"/>
                  <a:gd name="T23" fmla="*/ 12700 h 250"/>
                  <a:gd name="T24" fmla="*/ 69850 w 296"/>
                  <a:gd name="T25" fmla="*/ 0 h 250"/>
                  <a:gd name="T26" fmla="*/ 165100 w 296"/>
                  <a:gd name="T27" fmla="*/ 9525 h 250"/>
                  <a:gd name="T28" fmla="*/ 327025 w 296"/>
                  <a:gd name="T29" fmla="*/ 12700 h 250"/>
                  <a:gd name="T30" fmla="*/ 387350 w 296"/>
                  <a:gd name="T31" fmla="*/ 44450 h 250"/>
                  <a:gd name="T32" fmla="*/ 434975 w 296"/>
                  <a:gd name="T33" fmla="*/ 117475 h 250"/>
                  <a:gd name="T34" fmla="*/ 457200 w 296"/>
                  <a:gd name="T35" fmla="*/ 142875 h 250"/>
                  <a:gd name="T36" fmla="*/ 463550 w 296"/>
                  <a:gd name="T37" fmla="*/ 161925 h 250"/>
                  <a:gd name="T38" fmla="*/ 450850 w 296"/>
                  <a:gd name="T39" fmla="*/ 225425 h 250"/>
                  <a:gd name="T40" fmla="*/ 457200 w 296"/>
                  <a:gd name="T41" fmla="*/ 231775 h 250"/>
                  <a:gd name="T42" fmla="*/ 466725 w 296"/>
                  <a:gd name="T43" fmla="*/ 254000 h 250"/>
                  <a:gd name="T44" fmla="*/ 466725 w 296"/>
                  <a:gd name="T45" fmla="*/ 263525 h 250"/>
                  <a:gd name="T46" fmla="*/ 469900 w 296"/>
                  <a:gd name="T47" fmla="*/ 307975 h 250"/>
                  <a:gd name="T48" fmla="*/ 463550 w 296"/>
                  <a:gd name="T49" fmla="*/ 323850 h 250"/>
                  <a:gd name="T50" fmla="*/ 460375 w 296"/>
                  <a:gd name="T51" fmla="*/ 333375 h 250"/>
                  <a:gd name="T52" fmla="*/ 454025 w 296"/>
                  <a:gd name="T53" fmla="*/ 346075 h 250"/>
                  <a:gd name="T54" fmla="*/ 447675 w 296"/>
                  <a:gd name="T55" fmla="*/ 358775 h 250"/>
                  <a:gd name="T56" fmla="*/ 428625 w 296"/>
                  <a:gd name="T57" fmla="*/ 387350 h 250"/>
                  <a:gd name="T58" fmla="*/ 381000 w 296"/>
                  <a:gd name="T59" fmla="*/ 377825 h 250"/>
                  <a:gd name="T60" fmla="*/ 361950 w 296"/>
                  <a:gd name="T61" fmla="*/ 365125 h 250"/>
                  <a:gd name="T62" fmla="*/ 342900 w 296"/>
                  <a:gd name="T63" fmla="*/ 358775 h 250"/>
                  <a:gd name="T64" fmla="*/ 339725 w 296"/>
                  <a:gd name="T65" fmla="*/ 361950 h 250"/>
                  <a:gd name="T66" fmla="*/ 323850 w 296"/>
                  <a:gd name="T67" fmla="*/ 361950 h 250"/>
                  <a:gd name="T68" fmla="*/ 250825 w 296"/>
                  <a:gd name="T69" fmla="*/ 352425 h 250"/>
                  <a:gd name="T70" fmla="*/ 193675 w 296"/>
                  <a:gd name="T71" fmla="*/ 330200 h 250"/>
                  <a:gd name="T72" fmla="*/ 155575 w 296"/>
                  <a:gd name="T73" fmla="*/ 285750 h 250"/>
                  <a:gd name="T74" fmla="*/ 139700 w 296"/>
                  <a:gd name="T75" fmla="*/ 279400 h 250"/>
                  <a:gd name="T76" fmla="*/ 114300 w 296"/>
                  <a:gd name="T77" fmla="*/ 276225 h 250"/>
                  <a:gd name="T78" fmla="*/ 104775 w 296"/>
                  <a:gd name="T79" fmla="*/ 257175 h 250"/>
                  <a:gd name="T80" fmla="*/ 98425 w 296"/>
                  <a:gd name="T81" fmla="*/ 241300 h 250"/>
                  <a:gd name="T82" fmla="*/ 76200 w 296"/>
                  <a:gd name="T83" fmla="*/ 222250 h 250"/>
                  <a:gd name="T84" fmla="*/ 41275 w 296"/>
                  <a:gd name="T85" fmla="*/ 206375 h 250"/>
                  <a:gd name="T86" fmla="*/ 34925 w 296"/>
                  <a:gd name="T87" fmla="*/ 203200 h 250"/>
                  <a:gd name="T88" fmla="*/ 28575 w 296"/>
                  <a:gd name="T89" fmla="*/ 190500 h 250"/>
                  <a:gd name="T90" fmla="*/ 12700 w 296"/>
                  <a:gd name="T91" fmla="*/ 171450 h 250"/>
                  <a:gd name="T92" fmla="*/ 0 w 296"/>
                  <a:gd name="T93" fmla="*/ 158750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6"/>
                  <a:gd name="T142" fmla="*/ 0 h 250"/>
                  <a:gd name="T143" fmla="*/ 296 w 296"/>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6" h="250">
                    <a:moveTo>
                      <a:pt x="0" y="100"/>
                    </a:moveTo>
                    <a:lnTo>
                      <a:pt x="0" y="100"/>
                    </a:lnTo>
                    <a:lnTo>
                      <a:pt x="2" y="100"/>
                    </a:lnTo>
                    <a:lnTo>
                      <a:pt x="6" y="96"/>
                    </a:lnTo>
                    <a:lnTo>
                      <a:pt x="14" y="90"/>
                    </a:lnTo>
                    <a:lnTo>
                      <a:pt x="24" y="80"/>
                    </a:lnTo>
                    <a:lnTo>
                      <a:pt x="30" y="74"/>
                    </a:lnTo>
                    <a:lnTo>
                      <a:pt x="36" y="70"/>
                    </a:lnTo>
                    <a:lnTo>
                      <a:pt x="36" y="66"/>
                    </a:lnTo>
                    <a:lnTo>
                      <a:pt x="36" y="62"/>
                    </a:lnTo>
                    <a:lnTo>
                      <a:pt x="38" y="54"/>
                    </a:lnTo>
                    <a:lnTo>
                      <a:pt x="40" y="46"/>
                    </a:lnTo>
                    <a:lnTo>
                      <a:pt x="36" y="34"/>
                    </a:lnTo>
                    <a:lnTo>
                      <a:pt x="34" y="28"/>
                    </a:lnTo>
                    <a:lnTo>
                      <a:pt x="32" y="26"/>
                    </a:lnTo>
                    <a:lnTo>
                      <a:pt x="28" y="22"/>
                    </a:lnTo>
                    <a:lnTo>
                      <a:pt x="26" y="20"/>
                    </a:lnTo>
                    <a:lnTo>
                      <a:pt x="22" y="16"/>
                    </a:lnTo>
                    <a:lnTo>
                      <a:pt x="18" y="8"/>
                    </a:lnTo>
                    <a:lnTo>
                      <a:pt x="14" y="4"/>
                    </a:lnTo>
                    <a:lnTo>
                      <a:pt x="44" y="0"/>
                    </a:lnTo>
                    <a:lnTo>
                      <a:pt x="94" y="2"/>
                    </a:lnTo>
                    <a:lnTo>
                      <a:pt x="104" y="6"/>
                    </a:lnTo>
                    <a:lnTo>
                      <a:pt x="188" y="2"/>
                    </a:lnTo>
                    <a:lnTo>
                      <a:pt x="206" y="8"/>
                    </a:lnTo>
                    <a:lnTo>
                      <a:pt x="222" y="14"/>
                    </a:lnTo>
                    <a:lnTo>
                      <a:pt x="244" y="28"/>
                    </a:lnTo>
                    <a:lnTo>
                      <a:pt x="262" y="56"/>
                    </a:lnTo>
                    <a:lnTo>
                      <a:pt x="274" y="74"/>
                    </a:lnTo>
                    <a:lnTo>
                      <a:pt x="296" y="60"/>
                    </a:lnTo>
                    <a:lnTo>
                      <a:pt x="288" y="90"/>
                    </a:lnTo>
                    <a:lnTo>
                      <a:pt x="292" y="102"/>
                    </a:lnTo>
                    <a:lnTo>
                      <a:pt x="292" y="116"/>
                    </a:lnTo>
                    <a:lnTo>
                      <a:pt x="284" y="142"/>
                    </a:lnTo>
                    <a:lnTo>
                      <a:pt x="288" y="146"/>
                    </a:lnTo>
                    <a:lnTo>
                      <a:pt x="292" y="156"/>
                    </a:lnTo>
                    <a:lnTo>
                      <a:pt x="294" y="160"/>
                    </a:lnTo>
                    <a:lnTo>
                      <a:pt x="294" y="166"/>
                    </a:lnTo>
                    <a:lnTo>
                      <a:pt x="296" y="176"/>
                    </a:lnTo>
                    <a:lnTo>
                      <a:pt x="296" y="194"/>
                    </a:lnTo>
                    <a:lnTo>
                      <a:pt x="292" y="204"/>
                    </a:lnTo>
                    <a:lnTo>
                      <a:pt x="290" y="210"/>
                    </a:lnTo>
                    <a:lnTo>
                      <a:pt x="286" y="218"/>
                    </a:lnTo>
                    <a:lnTo>
                      <a:pt x="282" y="226"/>
                    </a:lnTo>
                    <a:lnTo>
                      <a:pt x="276" y="236"/>
                    </a:lnTo>
                    <a:lnTo>
                      <a:pt x="270" y="244"/>
                    </a:lnTo>
                    <a:lnTo>
                      <a:pt x="254" y="250"/>
                    </a:lnTo>
                    <a:lnTo>
                      <a:pt x="240" y="238"/>
                    </a:lnTo>
                    <a:lnTo>
                      <a:pt x="228" y="230"/>
                    </a:lnTo>
                    <a:lnTo>
                      <a:pt x="218" y="228"/>
                    </a:lnTo>
                    <a:lnTo>
                      <a:pt x="216" y="226"/>
                    </a:lnTo>
                    <a:lnTo>
                      <a:pt x="214" y="228"/>
                    </a:lnTo>
                    <a:lnTo>
                      <a:pt x="210" y="228"/>
                    </a:lnTo>
                    <a:lnTo>
                      <a:pt x="204" y="228"/>
                    </a:lnTo>
                    <a:lnTo>
                      <a:pt x="186" y="226"/>
                    </a:lnTo>
                    <a:lnTo>
                      <a:pt x="158" y="222"/>
                    </a:lnTo>
                    <a:lnTo>
                      <a:pt x="144" y="226"/>
                    </a:lnTo>
                    <a:lnTo>
                      <a:pt x="122" y="208"/>
                    </a:lnTo>
                    <a:lnTo>
                      <a:pt x="122" y="192"/>
                    </a:lnTo>
                    <a:lnTo>
                      <a:pt x="98" y="180"/>
                    </a:lnTo>
                    <a:lnTo>
                      <a:pt x="88" y="176"/>
                    </a:lnTo>
                    <a:lnTo>
                      <a:pt x="72" y="174"/>
                    </a:lnTo>
                    <a:lnTo>
                      <a:pt x="70" y="170"/>
                    </a:lnTo>
                    <a:lnTo>
                      <a:pt x="66" y="162"/>
                    </a:lnTo>
                    <a:lnTo>
                      <a:pt x="62" y="152"/>
                    </a:lnTo>
                    <a:lnTo>
                      <a:pt x="56" y="146"/>
                    </a:lnTo>
                    <a:lnTo>
                      <a:pt x="48" y="140"/>
                    </a:lnTo>
                    <a:lnTo>
                      <a:pt x="38" y="138"/>
                    </a:lnTo>
                    <a:lnTo>
                      <a:pt x="26" y="130"/>
                    </a:lnTo>
                    <a:lnTo>
                      <a:pt x="22" y="128"/>
                    </a:lnTo>
                    <a:lnTo>
                      <a:pt x="18" y="120"/>
                    </a:lnTo>
                    <a:lnTo>
                      <a:pt x="14" y="114"/>
                    </a:lnTo>
                    <a:lnTo>
                      <a:pt x="8" y="108"/>
                    </a:lnTo>
                    <a:lnTo>
                      <a:pt x="0" y="100"/>
                    </a:lnTo>
                    <a:close/>
                  </a:path>
                </a:pathLst>
              </a:custGeom>
              <a:grpFill/>
              <a:ln w="3175">
                <a:solidFill>
                  <a:schemeClr val="tx1"/>
                </a:solidFill>
                <a:round/>
                <a:headEnd/>
                <a:tailEnd/>
              </a:ln>
            </p:spPr>
            <p:txBody>
              <a:bodyPr/>
              <a:lstStyle/>
              <a:p>
                <a:endParaRPr lang="en-US"/>
              </a:p>
            </p:txBody>
          </p:sp>
          <p:sp>
            <p:nvSpPr>
              <p:cNvPr id="191" name="Freeform 98"/>
              <p:cNvSpPr>
                <a:spLocks/>
              </p:cNvSpPr>
              <p:nvPr/>
            </p:nvSpPr>
            <p:spPr bwMode="auto">
              <a:xfrm>
                <a:off x="2670176" y="2902328"/>
                <a:ext cx="482600" cy="514049"/>
              </a:xfrm>
              <a:custGeom>
                <a:avLst/>
                <a:gdLst>
                  <a:gd name="T0" fmla="*/ 2147483647 w 304"/>
                  <a:gd name="T1" fmla="*/ 2147483647 h 324"/>
                  <a:gd name="T2" fmla="*/ 2147483647 w 304"/>
                  <a:gd name="T3" fmla="*/ 2147483647 h 324"/>
                  <a:gd name="T4" fmla="*/ 2147483647 w 304"/>
                  <a:gd name="T5" fmla="*/ 2147483647 h 324"/>
                  <a:gd name="T6" fmla="*/ 2147483647 w 304"/>
                  <a:gd name="T7" fmla="*/ 2147483647 h 324"/>
                  <a:gd name="T8" fmla="*/ 2147483647 w 304"/>
                  <a:gd name="T9" fmla="*/ 2147483647 h 324"/>
                  <a:gd name="T10" fmla="*/ 2147483647 w 304"/>
                  <a:gd name="T11" fmla="*/ 2147483647 h 324"/>
                  <a:gd name="T12" fmla="*/ 2147483647 w 304"/>
                  <a:gd name="T13" fmla="*/ 2147483647 h 324"/>
                  <a:gd name="T14" fmla="*/ 2147483647 w 304"/>
                  <a:gd name="T15" fmla="*/ 2147483647 h 324"/>
                  <a:gd name="T16" fmla="*/ 2147483647 w 304"/>
                  <a:gd name="T17" fmla="*/ 2147483647 h 324"/>
                  <a:gd name="T18" fmla="*/ 2147483647 w 304"/>
                  <a:gd name="T19" fmla="*/ 2147483647 h 324"/>
                  <a:gd name="T20" fmla="*/ 2147483647 w 304"/>
                  <a:gd name="T21" fmla="*/ 2147483647 h 324"/>
                  <a:gd name="T22" fmla="*/ 2147483647 w 304"/>
                  <a:gd name="T23" fmla="*/ 2147483647 h 324"/>
                  <a:gd name="T24" fmla="*/ 2147483647 w 304"/>
                  <a:gd name="T25" fmla="*/ 2147483647 h 324"/>
                  <a:gd name="T26" fmla="*/ 2147483647 w 304"/>
                  <a:gd name="T27" fmla="*/ 2147483647 h 324"/>
                  <a:gd name="T28" fmla="*/ 2147483647 w 304"/>
                  <a:gd name="T29" fmla="*/ 2147483647 h 324"/>
                  <a:gd name="T30" fmla="*/ 2147483647 w 304"/>
                  <a:gd name="T31" fmla="*/ 2147483647 h 324"/>
                  <a:gd name="T32" fmla="*/ 2147483647 w 304"/>
                  <a:gd name="T33" fmla="*/ 2147483647 h 324"/>
                  <a:gd name="T34" fmla="*/ 2147483647 w 304"/>
                  <a:gd name="T35" fmla="*/ 2147483647 h 324"/>
                  <a:gd name="T36" fmla="*/ 2147483647 w 304"/>
                  <a:gd name="T37" fmla="*/ 2147483647 h 324"/>
                  <a:gd name="T38" fmla="*/ 2147483647 w 304"/>
                  <a:gd name="T39" fmla="*/ 2147483647 h 324"/>
                  <a:gd name="T40" fmla="*/ 2147483647 w 304"/>
                  <a:gd name="T41" fmla="*/ 2147483647 h 324"/>
                  <a:gd name="T42" fmla="*/ 2147483647 w 304"/>
                  <a:gd name="T43" fmla="*/ 2147483647 h 324"/>
                  <a:gd name="T44" fmla="*/ 2147483647 w 304"/>
                  <a:gd name="T45" fmla="*/ 2147483647 h 324"/>
                  <a:gd name="T46" fmla="*/ 0 w 304"/>
                  <a:gd name="T47" fmla="*/ 2147483647 h 324"/>
                  <a:gd name="T48" fmla="*/ 2147483647 w 304"/>
                  <a:gd name="T49" fmla="*/ 2147483647 h 324"/>
                  <a:gd name="T50" fmla="*/ 2147483647 w 304"/>
                  <a:gd name="T51" fmla="*/ 2147483647 h 324"/>
                  <a:gd name="T52" fmla="*/ 2147483647 w 304"/>
                  <a:gd name="T53" fmla="*/ 2147483647 h 324"/>
                  <a:gd name="T54" fmla="*/ 2147483647 w 304"/>
                  <a:gd name="T55" fmla="*/ 2147483647 h 324"/>
                  <a:gd name="T56" fmla="*/ 2147483647 w 304"/>
                  <a:gd name="T57" fmla="*/ 2147483647 h 324"/>
                  <a:gd name="T58" fmla="*/ 2147483647 w 304"/>
                  <a:gd name="T59" fmla="*/ 2147483647 h 324"/>
                  <a:gd name="T60" fmla="*/ 2147483647 w 304"/>
                  <a:gd name="T61" fmla="*/ 2147483647 h 324"/>
                  <a:gd name="T62" fmla="*/ 2147483647 w 304"/>
                  <a:gd name="T63" fmla="*/ 2147483647 h 324"/>
                  <a:gd name="T64" fmla="*/ 2147483647 w 304"/>
                  <a:gd name="T65" fmla="*/ 2147483647 h 324"/>
                  <a:gd name="T66" fmla="*/ 2147483647 w 304"/>
                  <a:gd name="T67" fmla="*/ 2147483647 h 324"/>
                  <a:gd name="T68" fmla="*/ 2147483647 w 304"/>
                  <a:gd name="T69" fmla="*/ 2147483647 h 324"/>
                  <a:gd name="T70" fmla="*/ 2147483647 w 304"/>
                  <a:gd name="T71" fmla="*/ 2147483647 h 324"/>
                  <a:gd name="T72" fmla="*/ 2147483647 w 304"/>
                  <a:gd name="T73" fmla="*/ 2147483647 h 324"/>
                  <a:gd name="T74" fmla="*/ 2147483647 w 304"/>
                  <a:gd name="T75" fmla="*/ 2147483647 h 324"/>
                  <a:gd name="T76" fmla="*/ 2147483647 w 304"/>
                  <a:gd name="T77" fmla="*/ 2147483647 h 324"/>
                  <a:gd name="T78" fmla="*/ 2147483647 w 304"/>
                  <a:gd name="T79" fmla="*/ 2147483647 h 324"/>
                  <a:gd name="T80" fmla="*/ 2147483647 w 304"/>
                  <a:gd name="T81" fmla="*/ 2147483647 h 324"/>
                  <a:gd name="T82" fmla="*/ 2147483647 w 304"/>
                  <a:gd name="T83" fmla="*/ 2147483647 h 324"/>
                  <a:gd name="T84" fmla="*/ 2147483647 w 304"/>
                  <a:gd name="T85" fmla="*/ 2147483647 h 324"/>
                  <a:gd name="T86" fmla="*/ 2147483647 w 304"/>
                  <a:gd name="T87" fmla="*/ 2147483647 h 324"/>
                  <a:gd name="T88" fmla="*/ 2147483647 w 304"/>
                  <a:gd name="T89" fmla="*/ 2147483647 h 324"/>
                  <a:gd name="T90" fmla="*/ 2147483647 w 304"/>
                  <a:gd name="T91" fmla="*/ 2147483647 h 324"/>
                  <a:gd name="T92" fmla="*/ 2147483647 w 304"/>
                  <a:gd name="T93" fmla="*/ 2147483647 h 324"/>
                  <a:gd name="T94" fmla="*/ 2147483647 w 304"/>
                  <a:gd name="T95" fmla="*/ 2147483647 h 324"/>
                  <a:gd name="T96" fmla="*/ 2147483647 w 304"/>
                  <a:gd name="T97" fmla="*/ 2147483647 h 324"/>
                  <a:gd name="T98" fmla="*/ 2147483647 w 304"/>
                  <a:gd name="T99" fmla="*/ 0 h 324"/>
                  <a:gd name="T100" fmla="*/ 2147483647 w 304"/>
                  <a:gd name="T101" fmla="*/ 2147483647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324"/>
                  <a:gd name="T155" fmla="*/ 304 w 304"/>
                  <a:gd name="T156" fmla="*/ 324 h 3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324">
                    <a:moveTo>
                      <a:pt x="80" y="136"/>
                    </a:moveTo>
                    <a:lnTo>
                      <a:pt x="80" y="136"/>
                    </a:lnTo>
                    <a:lnTo>
                      <a:pt x="80" y="168"/>
                    </a:lnTo>
                    <a:lnTo>
                      <a:pt x="66" y="186"/>
                    </a:lnTo>
                    <a:lnTo>
                      <a:pt x="60" y="202"/>
                    </a:lnTo>
                    <a:lnTo>
                      <a:pt x="54" y="212"/>
                    </a:lnTo>
                    <a:lnTo>
                      <a:pt x="36" y="232"/>
                    </a:lnTo>
                    <a:lnTo>
                      <a:pt x="32" y="244"/>
                    </a:lnTo>
                    <a:lnTo>
                      <a:pt x="30" y="250"/>
                    </a:lnTo>
                    <a:lnTo>
                      <a:pt x="22" y="258"/>
                    </a:lnTo>
                    <a:lnTo>
                      <a:pt x="16" y="268"/>
                    </a:lnTo>
                    <a:lnTo>
                      <a:pt x="12" y="278"/>
                    </a:lnTo>
                    <a:lnTo>
                      <a:pt x="10" y="286"/>
                    </a:lnTo>
                    <a:lnTo>
                      <a:pt x="10" y="290"/>
                    </a:lnTo>
                    <a:lnTo>
                      <a:pt x="8" y="294"/>
                    </a:lnTo>
                    <a:lnTo>
                      <a:pt x="4" y="298"/>
                    </a:lnTo>
                    <a:lnTo>
                      <a:pt x="2" y="302"/>
                    </a:lnTo>
                    <a:lnTo>
                      <a:pt x="0" y="308"/>
                    </a:lnTo>
                    <a:lnTo>
                      <a:pt x="276" y="324"/>
                    </a:lnTo>
                    <a:lnTo>
                      <a:pt x="290" y="300"/>
                    </a:lnTo>
                    <a:lnTo>
                      <a:pt x="296" y="274"/>
                    </a:lnTo>
                    <a:lnTo>
                      <a:pt x="304" y="254"/>
                    </a:lnTo>
                    <a:lnTo>
                      <a:pt x="304" y="244"/>
                    </a:lnTo>
                    <a:lnTo>
                      <a:pt x="282" y="238"/>
                    </a:lnTo>
                    <a:lnTo>
                      <a:pt x="270" y="218"/>
                    </a:lnTo>
                    <a:lnTo>
                      <a:pt x="270" y="208"/>
                    </a:lnTo>
                    <a:lnTo>
                      <a:pt x="276" y="192"/>
                    </a:lnTo>
                    <a:lnTo>
                      <a:pt x="256" y="180"/>
                    </a:lnTo>
                    <a:lnTo>
                      <a:pt x="242" y="166"/>
                    </a:lnTo>
                    <a:lnTo>
                      <a:pt x="238" y="160"/>
                    </a:lnTo>
                    <a:lnTo>
                      <a:pt x="230" y="136"/>
                    </a:lnTo>
                    <a:lnTo>
                      <a:pt x="222" y="116"/>
                    </a:lnTo>
                    <a:lnTo>
                      <a:pt x="218" y="96"/>
                    </a:lnTo>
                    <a:lnTo>
                      <a:pt x="202" y="82"/>
                    </a:lnTo>
                    <a:lnTo>
                      <a:pt x="200" y="52"/>
                    </a:lnTo>
                    <a:lnTo>
                      <a:pt x="196" y="36"/>
                    </a:lnTo>
                    <a:lnTo>
                      <a:pt x="190" y="24"/>
                    </a:lnTo>
                    <a:lnTo>
                      <a:pt x="174" y="22"/>
                    </a:lnTo>
                    <a:lnTo>
                      <a:pt x="160" y="22"/>
                    </a:lnTo>
                    <a:lnTo>
                      <a:pt x="136" y="10"/>
                    </a:lnTo>
                    <a:lnTo>
                      <a:pt x="120" y="14"/>
                    </a:lnTo>
                    <a:lnTo>
                      <a:pt x="106" y="16"/>
                    </a:lnTo>
                    <a:lnTo>
                      <a:pt x="92" y="14"/>
                    </a:lnTo>
                    <a:lnTo>
                      <a:pt x="80" y="0"/>
                    </a:lnTo>
                    <a:lnTo>
                      <a:pt x="80" y="136"/>
                    </a:lnTo>
                    <a:close/>
                  </a:path>
                </a:pathLst>
              </a:custGeom>
              <a:grpFill/>
              <a:ln w="3175">
                <a:solidFill>
                  <a:schemeClr val="tx1"/>
                </a:solidFill>
                <a:round/>
                <a:headEnd/>
                <a:tailEnd/>
              </a:ln>
            </p:spPr>
            <p:txBody>
              <a:bodyPr/>
              <a:lstStyle/>
              <a:p>
                <a:endParaRPr lang="en-US"/>
              </a:p>
            </p:txBody>
          </p:sp>
          <p:sp>
            <p:nvSpPr>
              <p:cNvPr id="192" name="Freeform 99"/>
              <p:cNvSpPr>
                <a:spLocks/>
              </p:cNvSpPr>
              <p:nvPr/>
            </p:nvSpPr>
            <p:spPr bwMode="auto">
              <a:xfrm>
                <a:off x="2511426" y="2350201"/>
                <a:ext cx="593725" cy="587032"/>
              </a:xfrm>
              <a:custGeom>
                <a:avLst/>
                <a:gdLst>
                  <a:gd name="T0" fmla="*/ 2147483647 w 374"/>
                  <a:gd name="T1" fmla="*/ 2147483647 h 370"/>
                  <a:gd name="T2" fmla="*/ 2147483647 w 374"/>
                  <a:gd name="T3" fmla="*/ 2147483647 h 370"/>
                  <a:gd name="T4" fmla="*/ 2147483647 w 374"/>
                  <a:gd name="T5" fmla="*/ 2147483647 h 370"/>
                  <a:gd name="T6" fmla="*/ 2147483647 w 374"/>
                  <a:gd name="T7" fmla="*/ 2147483647 h 370"/>
                  <a:gd name="T8" fmla="*/ 2147483647 w 374"/>
                  <a:gd name="T9" fmla="*/ 2147483647 h 370"/>
                  <a:gd name="T10" fmla="*/ 2147483647 w 374"/>
                  <a:gd name="T11" fmla="*/ 2147483647 h 370"/>
                  <a:gd name="T12" fmla="*/ 2147483647 w 374"/>
                  <a:gd name="T13" fmla="*/ 2147483647 h 370"/>
                  <a:gd name="T14" fmla="*/ 2147483647 w 374"/>
                  <a:gd name="T15" fmla="*/ 2147483647 h 370"/>
                  <a:gd name="T16" fmla="*/ 2147483647 w 374"/>
                  <a:gd name="T17" fmla="*/ 2147483647 h 370"/>
                  <a:gd name="T18" fmla="*/ 2147483647 w 374"/>
                  <a:gd name="T19" fmla="*/ 2147483647 h 370"/>
                  <a:gd name="T20" fmla="*/ 2147483647 w 374"/>
                  <a:gd name="T21" fmla="*/ 2147483647 h 370"/>
                  <a:gd name="T22" fmla="*/ 2147483647 w 374"/>
                  <a:gd name="T23" fmla="*/ 2147483647 h 370"/>
                  <a:gd name="T24" fmla="*/ 2147483647 w 374"/>
                  <a:gd name="T25" fmla="*/ 2147483647 h 370"/>
                  <a:gd name="T26" fmla="*/ 2147483647 w 374"/>
                  <a:gd name="T27" fmla="*/ 2147483647 h 370"/>
                  <a:gd name="T28" fmla="*/ 2147483647 w 374"/>
                  <a:gd name="T29" fmla="*/ 2147483647 h 370"/>
                  <a:gd name="T30" fmla="*/ 2147483647 w 374"/>
                  <a:gd name="T31" fmla="*/ 2147483647 h 370"/>
                  <a:gd name="T32" fmla="*/ 2147483647 w 374"/>
                  <a:gd name="T33" fmla="*/ 2147483647 h 370"/>
                  <a:gd name="T34" fmla="*/ 2147483647 w 374"/>
                  <a:gd name="T35" fmla="*/ 2147483647 h 370"/>
                  <a:gd name="T36" fmla="*/ 2147483647 w 374"/>
                  <a:gd name="T37" fmla="*/ 2147483647 h 370"/>
                  <a:gd name="T38" fmla="*/ 2147483647 w 374"/>
                  <a:gd name="T39" fmla="*/ 2147483647 h 370"/>
                  <a:gd name="T40" fmla="*/ 2147483647 w 374"/>
                  <a:gd name="T41" fmla="*/ 2147483647 h 370"/>
                  <a:gd name="T42" fmla="*/ 2147483647 w 374"/>
                  <a:gd name="T43" fmla="*/ 2147483647 h 370"/>
                  <a:gd name="T44" fmla="*/ 2147483647 w 374"/>
                  <a:gd name="T45" fmla="*/ 2147483647 h 370"/>
                  <a:gd name="T46" fmla="*/ 2147483647 w 374"/>
                  <a:gd name="T47" fmla="*/ 2147483647 h 370"/>
                  <a:gd name="T48" fmla="*/ 2147483647 w 374"/>
                  <a:gd name="T49" fmla="*/ 2147483647 h 370"/>
                  <a:gd name="T50" fmla="*/ 2147483647 w 374"/>
                  <a:gd name="T51" fmla="*/ 2147483647 h 370"/>
                  <a:gd name="T52" fmla="*/ 2147483647 w 374"/>
                  <a:gd name="T53" fmla="*/ 2147483647 h 370"/>
                  <a:gd name="T54" fmla="*/ 2147483647 w 374"/>
                  <a:gd name="T55" fmla="*/ 2147483647 h 370"/>
                  <a:gd name="T56" fmla="*/ 2147483647 w 374"/>
                  <a:gd name="T57" fmla="*/ 2147483647 h 370"/>
                  <a:gd name="T58" fmla="*/ 2147483647 w 374"/>
                  <a:gd name="T59" fmla="*/ 2147483647 h 370"/>
                  <a:gd name="T60" fmla="*/ 2147483647 w 374"/>
                  <a:gd name="T61" fmla="*/ 2147483647 h 370"/>
                  <a:gd name="T62" fmla="*/ 2147483647 w 374"/>
                  <a:gd name="T63" fmla="*/ 2147483647 h 370"/>
                  <a:gd name="T64" fmla="*/ 2147483647 w 374"/>
                  <a:gd name="T65" fmla="*/ 2147483647 h 370"/>
                  <a:gd name="T66" fmla="*/ 2147483647 w 374"/>
                  <a:gd name="T67" fmla="*/ 2147483647 h 370"/>
                  <a:gd name="T68" fmla="*/ 2147483647 w 374"/>
                  <a:gd name="T69" fmla="*/ 0 h 370"/>
                  <a:gd name="T70" fmla="*/ 2147483647 w 374"/>
                  <a:gd name="T71" fmla="*/ 2147483647 h 370"/>
                  <a:gd name="T72" fmla="*/ 2147483647 w 374"/>
                  <a:gd name="T73" fmla="*/ 2147483647 h 370"/>
                  <a:gd name="T74" fmla="*/ 2147483647 w 374"/>
                  <a:gd name="T75" fmla="*/ 2147483647 h 370"/>
                  <a:gd name="T76" fmla="*/ 2147483647 w 374"/>
                  <a:gd name="T77" fmla="*/ 2147483647 h 370"/>
                  <a:gd name="T78" fmla="*/ 2147483647 w 374"/>
                  <a:gd name="T79" fmla="*/ 2147483647 h 370"/>
                  <a:gd name="T80" fmla="*/ 2147483647 w 374"/>
                  <a:gd name="T81" fmla="*/ 2147483647 h 370"/>
                  <a:gd name="T82" fmla="*/ 2147483647 w 374"/>
                  <a:gd name="T83" fmla="*/ 2147483647 h 370"/>
                  <a:gd name="T84" fmla="*/ 2147483647 w 374"/>
                  <a:gd name="T85" fmla="*/ 2147483647 h 370"/>
                  <a:gd name="T86" fmla="*/ 2147483647 w 374"/>
                  <a:gd name="T87" fmla="*/ 2147483647 h 370"/>
                  <a:gd name="T88" fmla="*/ 2147483647 w 374"/>
                  <a:gd name="T89" fmla="*/ 2147483647 h 370"/>
                  <a:gd name="T90" fmla="*/ 2147483647 w 374"/>
                  <a:gd name="T91" fmla="*/ 2147483647 h 370"/>
                  <a:gd name="T92" fmla="*/ 2147483647 w 374"/>
                  <a:gd name="T93" fmla="*/ 2147483647 h 370"/>
                  <a:gd name="T94" fmla="*/ 2147483647 w 374"/>
                  <a:gd name="T95" fmla="*/ 2147483647 h 370"/>
                  <a:gd name="T96" fmla="*/ 2147483647 w 374"/>
                  <a:gd name="T97" fmla="*/ 2147483647 h 370"/>
                  <a:gd name="T98" fmla="*/ 2147483647 w 374"/>
                  <a:gd name="T99" fmla="*/ 2147483647 h 370"/>
                  <a:gd name="T100" fmla="*/ 2147483647 w 374"/>
                  <a:gd name="T101" fmla="*/ 2147483647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370"/>
                  <a:gd name="T155" fmla="*/ 374 w 374"/>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370">
                    <a:moveTo>
                      <a:pt x="60" y="238"/>
                    </a:moveTo>
                    <a:lnTo>
                      <a:pt x="66" y="270"/>
                    </a:lnTo>
                    <a:lnTo>
                      <a:pt x="70" y="288"/>
                    </a:lnTo>
                    <a:lnTo>
                      <a:pt x="70" y="290"/>
                    </a:lnTo>
                    <a:lnTo>
                      <a:pt x="72" y="300"/>
                    </a:lnTo>
                    <a:lnTo>
                      <a:pt x="70" y="302"/>
                    </a:lnTo>
                    <a:lnTo>
                      <a:pt x="68" y="300"/>
                    </a:lnTo>
                    <a:lnTo>
                      <a:pt x="72" y="308"/>
                    </a:lnTo>
                    <a:lnTo>
                      <a:pt x="80" y="328"/>
                    </a:lnTo>
                    <a:lnTo>
                      <a:pt x="84" y="336"/>
                    </a:lnTo>
                    <a:lnTo>
                      <a:pt x="92" y="336"/>
                    </a:lnTo>
                    <a:lnTo>
                      <a:pt x="100" y="334"/>
                    </a:lnTo>
                    <a:lnTo>
                      <a:pt x="108" y="332"/>
                    </a:lnTo>
                    <a:lnTo>
                      <a:pt x="124" y="324"/>
                    </a:lnTo>
                    <a:lnTo>
                      <a:pt x="138" y="320"/>
                    </a:lnTo>
                    <a:lnTo>
                      <a:pt x="156" y="320"/>
                    </a:lnTo>
                    <a:lnTo>
                      <a:pt x="162" y="326"/>
                    </a:lnTo>
                    <a:lnTo>
                      <a:pt x="166" y="330"/>
                    </a:lnTo>
                    <a:lnTo>
                      <a:pt x="168" y="334"/>
                    </a:lnTo>
                    <a:lnTo>
                      <a:pt x="170" y="338"/>
                    </a:lnTo>
                    <a:lnTo>
                      <a:pt x="176" y="344"/>
                    </a:lnTo>
                    <a:lnTo>
                      <a:pt x="180" y="348"/>
                    </a:lnTo>
                    <a:lnTo>
                      <a:pt x="206" y="364"/>
                    </a:lnTo>
                    <a:lnTo>
                      <a:pt x="220" y="362"/>
                    </a:lnTo>
                    <a:lnTo>
                      <a:pt x="236" y="358"/>
                    </a:lnTo>
                    <a:lnTo>
                      <a:pt x="248" y="364"/>
                    </a:lnTo>
                    <a:lnTo>
                      <a:pt x="260" y="370"/>
                    </a:lnTo>
                    <a:lnTo>
                      <a:pt x="274" y="370"/>
                    </a:lnTo>
                    <a:lnTo>
                      <a:pt x="280" y="364"/>
                    </a:lnTo>
                    <a:lnTo>
                      <a:pt x="294" y="354"/>
                    </a:lnTo>
                    <a:lnTo>
                      <a:pt x="308" y="338"/>
                    </a:lnTo>
                    <a:lnTo>
                      <a:pt x="318" y="326"/>
                    </a:lnTo>
                    <a:lnTo>
                      <a:pt x="324" y="310"/>
                    </a:lnTo>
                    <a:lnTo>
                      <a:pt x="334" y="298"/>
                    </a:lnTo>
                    <a:lnTo>
                      <a:pt x="344" y="280"/>
                    </a:lnTo>
                    <a:lnTo>
                      <a:pt x="346" y="274"/>
                    </a:lnTo>
                    <a:lnTo>
                      <a:pt x="354" y="260"/>
                    </a:lnTo>
                    <a:lnTo>
                      <a:pt x="358" y="252"/>
                    </a:lnTo>
                    <a:lnTo>
                      <a:pt x="364" y="236"/>
                    </a:lnTo>
                    <a:lnTo>
                      <a:pt x="368" y="224"/>
                    </a:lnTo>
                    <a:lnTo>
                      <a:pt x="374" y="208"/>
                    </a:lnTo>
                    <a:lnTo>
                      <a:pt x="372" y="202"/>
                    </a:lnTo>
                    <a:lnTo>
                      <a:pt x="354" y="206"/>
                    </a:lnTo>
                    <a:lnTo>
                      <a:pt x="356" y="200"/>
                    </a:lnTo>
                    <a:lnTo>
                      <a:pt x="340" y="190"/>
                    </a:lnTo>
                    <a:lnTo>
                      <a:pt x="322" y="184"/>
                    </a:lnTo>
                    <a:lnTo>
                      <a:pt x="316" y="182"/>
                    </a:lnTo>
                    <a:lnTo>
                      <a:pt x="312" y="180"/>
                    </a:lnTo>
                    <a:lnTo>
                      <a:pt x="308" y="180"/>
                    </a:lnTo>
                    <a:lnTo>
                      <a:pt x="302" y="182"/>
                    </a:lnTo>
                    <a:lnTo>
                      <a:pt x="296" y="182"/>
                    </a:lnTo>
                    <a:lnTo>
                      <a:pt x="284" y="180"/>
                    </a:lnTo>
                    <a:lnTo>
                      <a:pt x="266" y="178"/>
                    </a:lnTo>
                    <a:lnTo>
                      <a:pt x="256" y="174"/>
                    </a:lnTo>
                    <a:lnTo>
                      <a:pt x="252" y="182"/>
                    </a:lnTo>
                    <a:lnTo>
                      <a:pt x="242" y="174"/>
                    </a:lnTo>
                    <a:lnTo>
                      <a:pt x="230" y="164"/>
                    </a:lnTo>
                    <a:lnTo>
                      <a:pt x="230" y="148"/>
                    </a:lnTo>
                    <a:lnTo>
                      <a:pt x="206" y="136"/>
                    </a:lnTo>
                    <a:lnTo>
                      <a:pt x="198" y="134"/>
                    </a:lnTo>
                    <a:lnTo>
                      <a:pt x="180" y="130"/>
                    </a:lnTo>
                    <a:lnTo>
                      <a:pt x="172" y="116"/>
                    </a:lnTo>
                    <a:lnTo>
                      <a:pt x="170" y="108"/>
                    </a:lnTo>
                    <a:lnTo>
                      <a:pt x="168" y="104"/>
                    </a:lnTo>
                    <a:lnTo>
                      <a:pt x="164" y="102"/>
                    </a:lnTo>
                    <a:lnTo>
                      <a:pt x="158" y="98"/>
                    </a:lnTo>
                    <a:lnTo>
                      <a:pt x="146" y="94"/>
                    </a:lnTo>
                    <a:lnTo>
                      <a:pt x="138" y="88"/>
                    </a:lnTo>
                    <a:lnTo>
                      <a:pt x="132" y="82"/>
                    </a:lnTo>
                    <a:lnTo>
                      <a:pt x="126" y="76"/>
                    </a:lnTo>
                    <a:lnTo>
                      <a:pt x="120" y="68"/>
                    </a:lnTo>
                    <a:lnTo>
                      <a:pt x="108" y="56"/>
                    </a:lnTo>
                    <a:lnTo>
                      <a:pt x="120" y="48"/>
                    </a:lnTo>
                    <a:lnTo>
                      <a:pt x="102" y="36"/>
                    </a:lnTo>
                    <a:lnTo>
                      <a:pt x="94" y="32"/>
                    </a:lnTo>
                    <a:lnTo>
                      <a:pt x="90" y="26"/>
                    </a:lnTo>
                    <a:lnTo>
                      <a:pt x="86" y="22"/>
                    </a:lnTo>
                    <a:lnTo>
                      <a:pt x="88" y="14"/>
                    </a:lnTo>
                    <a:lnTo>
                      <a:pt x="86" y="10"/>
                    </a:lnTo>
                    <a:lnTo>
                      <a:pt x="84" y="6"/>
                    </a:lnTo>
                    <a:lnTo>
                      <a:pt x="74" y="0"/>
                    </a:lnTo>
                    <a:lnTo>
                      <a:pt x="68" y="0"/>
                    </a:lnTo>
                    <a:lnTo>
                      <a:pt x="64" y="0"/>
                    </a:lnTo>
                    <a:lnTo>
                      <a:pt x="62" y="0"/>
                    </a:lnTo>
                    <a:lnTo>
                      <a:pt x="62" y="4"/>
                    </a:lnTo>
                    <a:lnTo>
                      <a:pt x="60" y="16"/>
                    </a:lnTo>
                    <a:lnTo>
                      <a:pt x="60" y="20"/>
                    </a:lnTo>
                    <a:lnTo>
                      <a:pt x="58" y="24"/>
                    </a:lnTo>
                    <a:lnTo>
                      <a:pt x="54" y="30"/>
                    </a:lnTo>
                    <a:lnTo>
                      <a:pt x="52" y="34"/>
                    </a:lnTo>
                    <a:lnTo>
                      <a:pt x="52" y="38"/>
                    </a:lnTo>
                    <a:lnTo>
                      <a:pt x="52" y="42"/>
                    </a:lnTo>
                    <a:lnTo>
                      <a:pt x="52" y="46"/>
                    </a:lnTo>
                    <a:lnTo>
                      <a:pt x="50" y="64"/>
                    </a:lnTo>
                    <a:lnTo>
                      <a:pt x="48" y="70"/>
                    </a:lnTo>
                    <a:lnTo>
                      <a:pt x="50" y="78"/>
                    </a:lnTo>
                    <a:lnTo>
                      <a:pt x="50" y="80"/>
                    </a:lnTo>
                    <a:lnTo>
                      <a:pt x="48" y="78"/>
                    </a:lnTo>
                    <a:lnTo>
                      <a:pt x="50" y="84"/>
                    </a:lnTo>
                    <a:lnTo>
                      <a:pt x="58" y="96"/>
                    </a:lnTo>
                    <a:lnTo>
                      <a:pt x="58" y="116"/>
                    </a:lnTo>
                    <a:lnTo>
                      <a:pt x="60" y="118"/>
                    </a:lnTo>
                    <a:lnTo>
                      <a:pt x="60" y="122"/>
                    </a:lnTo>
                    <a:lnTo>
                      <a:pt x="58" y="126"/>
                    </a:lnTo>
                    <a:lnTo>
                      <a:pt x="56" y="132"/>
                    </a:lnTo>
                    <a:lnTo>
                      <a:pt x="36" y="144"/>
                    </a:lnTo>
                    <a:lnTo>
                      <a:pt x="22" y="148"/>
                    </a:lnTo>
                    <a:lnTo>
                      <a:pt x="28" y="142"/>
                    </a:lnTo>
                    <a:lnTo>
                      <a:pt x="22" y="148"/>
                    </a:lnTo>
                    <a:lnTo>
                      <a:pt x="2" y="162"/>
                    </a:lnTo>
                    <a:lnTo>
                      <a:pt x="0" y="156"/>
                    </a:lnTo>
                    <a:lnTo>
                      <a:pt x="2" y="162"/>
                    </a:lnTo>
                    <a:lnTo>
                      <a:pt x="12" y="184"/>
                    </a:lnTo>
                    <a:lnTo>
                      <a:pt x="16" y="194"/>
                    </a:lnTo>
                    <a:lnTo>
                      <a:pt x="28" y="206"/>
                    </a:lnTo>
                    <a:lnTo>
                      <a:pt x="46" y="224"/>
                    </a:lnTo>
                    <a:lnTo>
                      <a:pt x="60" y="238"/>
                    </a:lnTo>
                    <a:close/>
                  </a:path>
                </a:pathLst>
              </a:custGeom>
              <a:grpFill/>
              <a:ln w="3175">
                <a:solidFill>
                  <a:schemeClr val="tx1"/>
                </a:solidFill>
                <a:round/>
                <a:headEnd/>
                <a:tailEnd/>
              </a:ln>
            </p:spPr>
            <p:txBody>
              <a:bodyPr/>
              <a:lstStyle/>
              <a:p>
                <a:endParaRPr lang="en-US"/>
              </a:p>
            </p:txBody>
          </p:sp>
          <p:sp>
            <p:nvSpPr>
              <p:cNvPr id="193" name="Freeform 100"/>
              <p:cNvSpPr>
                <a:spLocks/>
              </p:cNvSpPr>
              <p:nvPr/>
            </p:nvSpPr>
            <p:spPr bwMode="auto">
              <a:xfrm>
                <a:off x="2212976" y="2858698"/>
                <a:ext cx="584200" cy="531812"/>
              </a:xfrm>
              <a:custGeom>
                <a:avLst/>
                <a:gdLst>
                  <a:gd name="T0" fmla="*/ 171450 w 368"/>
                  <a:gd name="T1" fmla="*/ 231775 h 336"/>
                  <a:gd name="T2" fmla="*/ 85725 w 368"/>
                  <a:gd name="T3" fmla="*/ 215900 h 336"/>
                  <a:gd name="T4" fmla="*/ 12700 w 368"/>
                  <a:gd name="T5" fmla="*/ 222250 h 336"/>
                  <a:gd name="T6" fmla="*/ 6350 w 368"/>
                  <a:gd name="T7" fmla="*/ 203200 h 336"/>
                  <a:gd name="T8" fmla="*/ 6350 w 368"/>
                  <a:gd name="T9" fmla="*/ 187325 h 336"/>
                  <a:gd name="T10" fmla="*/ 3175 w 368"/>
                  <a:gd name="T11" fmla="*/ 177800 h 336"/>
                  <a:gd name="T12" fmla="*/ 0 w 368"/>
                  <a:gd name="T13" fmla="*/ 155575 h 336"/>
                  <a:gd name="T14" fmla="*/ 0 w 368"/>
                  <a:gd name="T15" fmla="*/ 146050 h 336"/>
                  <a:gd name="T16" fmla="*/ 19050 w 368"/>
                  <a:gd name="T17" fmla="*/ 123825 h 336"/>
                  <a:gd name="T18" fmla="*/ 25400 w 368"/>
                  <a:gd name="T19" fmla="*/ 117475 h 336"/>
                  <a:gd name="T20" fmla="*/ 34925 w 368"/>
                  <a:gd name="T21" fmla="*/ 104775 h 336"/>
                  <a:gd name="T22" fmla="*/ 34925 w 368"/>
                  <a:gd name="T23" fmla="*/ 85725 h 336"/>
                  <a:gd name="T24" fmla="*/ 44450 w 368"/>
                  <a:gd name="T25" fmla="*/ 73025 h 336"/>
                  <a:gd name="T26" fmla="*/ 57150 w 368"/>
                  <a:gd name="T27" fmla="*/ 66675 h 336"/>
                  <a:gd name="T28" fmla="*/ 69850 w 368"/>
                  <a:gd name="T29" fmla="*/ 63500 h 336"/>
                  <a:gd name="T30" fmla="*/ 88900 w 368"/>
                  <a:gd name="T31" fmla="*/ 63500 h 336"/>
                  <a:gd name="T32" fmla="*/ 101600 w 368"/>
                  <a:gd name="T33" fmla="*/ 60325 h 336"/>
                  <a:gd name="T34" fmla="*/ 111125 w 368"/>
                  <a:gd name="T35" fmla="*/ 60325 h 336"/>
                  <a:gd name="T36" fmla="*/ 149225 w 368"/>
                  <a:gd name="T37" fmla="*/ 63500 h 336"/>
                  <a:gd name="T38" fmla="*/ 193675 w 368"/>
                  <a:gd name="T39" fmla="*/ 66675 h 336"/>
                  <a:gd name="T40" fmla="*/ 219075 w 368"/>
                  <a:gd name="T41" fmla="*/ 73025 h 336"/>
                  <a:gd name="T42" fmla="*/ 254000 w 368"/>
                  <a:gd name="T43" fmla="*/ 76200 h 336"/>
                  <a:gd name="T44" fmla="*/ 279400 w 368"/>
                  <a:gd name="T45" fmla="*/ 73025 h 336"/>
                  <a:gd name="T46" fmla="*/ 285750 w 368"/>
                  <a:gd name="T47" fmla="*/ 76200 h 336"/>
                  <a:gd name="T48" fmla="*/ 307975 w 368"/>
                  <a:gd name="T49" fmla="*/ 76200 h 336"/>
                  <a:gd name="T50" fmla="*/ 327025 w 368"/>
                  <a:gd name="T51" fmla="*/ 76200 h 336"/>
                  <a:gd name="T52" fmla="*/ 377825 w 368"/>
                  <a:gd name="T53" fmla="*/ 79375 h 336"/>
                  <a:gd name="T54" fmla="*/ 400050 w 368"/>
                  <a:gd name="T55" fmla="*/ 73025 h 336"/>
                  <a:gd name="T56" fmla="*/ 425450 w 368"/>
                  <a:gd name="T57" fmla="*/ 53975 h 336"/>
                  <a:gd name="T58" fmla="*/ 469900 w 368"/>
                  <a:gd name="T59" fmla="*/ 19050 h 336"/>
                  <a:gd name="T60" fmla="*/ 495300 w 368"/>
                  <a:gd name="T61" fmla="*/ 6350 h 336"/>
                  <a:gd name="T62" fmla="*/ 530225 w 368"/>
                  <a:gd name="T63" fmla="*/ 0 h 336"/>
                  <a:gd name="T64" fmla="*/ 558800 w 368"/>
                  <a:gd name="T65" fmla="*/ 12700 h 336"/>
                  <a:gd name="T66" fmla="*/ 574675 w 368"/>
                  <a:gd name="T67" fmla="*/ 34925 h 336"/>
                  <a:gd name="T68" fmla="*/ 581025 w 368"/>
                  <a:gd name="T69" fmla="*/ 34925 h 336"/>
                  <a:gd name="T70" fmla="*/ 584200 w 368"/>
                  <a:gd name="T71" fmla="*/ 44450 h 336"/>
                  <a:gd name="T72" fmla="*/ 584200 w 368"/>
                  <a:gd name="T73" fmla="*/ 88900 h 336"/>
                  <a:gd name="T74" fmla="*/ 584200 w 368"/>
                  <a:gd name="T75" fmla="*/ 142875 h 336"/>
                  <a:gd name="T76" fmla="*/ 561975 w 368"/>
                  <a:gd name="T77" fmla="*/ 339725 h 336"/>
                  <a:gd name="T78" fmla="*/ 542925 w 368"/>
                  <a:gd name="T79" fmla="*/ 381000 h 336"/>
                  <a:gd name="T80" fmla="*/ 508000 w 368"/>
                  <a:gd name="T81" fmla="*/ 431800 h 336"/>
                  <a:gd name="T82" fmla="*/ 492125 w 368"/>
                  <a:gd name="T83" fmla="*/ 454025 h 336"/>
                  <a:gd name="T84" fmla="*/ 476250 w 368"/>
                  <a:gd name="T85" fmla="*/ 485775 h 336"/>
                  <a:gd name="T86" fmla="*/ 469900 w 368"/>
                  <a:gd name="T87" fmla="*/ 511175 h 336"/>
                  <a:gd name="T88" fmla="*/ 473075 w 368"/>
                  <a:gd name="T89" fmla="*/ 501650 h 336"/>
                  <a:gd name="T90" fmla="*/ 469900 w 368"/>
                  <a:gd name="T91" fmla="*/ 511175 h 336"/>
                  <a:gd name="T92" fmla="*/ 285750 w 368"/>
                  <a:gd name="T93" fmla="*/ 511175 h 336"/>
                  <a:gd name="T94" fmla="*/ 298450 w 368"/>
                  <a:gd name="T95" fmla="*/ 447675 h 336"/>
                  <a:gd name="T96" fmla="*/ 298450 w 368"/>
                  <a:gd name="T97" fmla="*/ 431800 h 336"/>
                  <a:gd name="T98" fmla="*/ 285750 w 368"/>
                  <a:gd name="T99" fmla="*/ 384175 h 336"/>
                  <a:gd name="T100" fmla="*/ 238125 w 368"/>
                  <a:gd name="T101" fmla="*/ 320675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36"/>
                  <a:gd name="T155" fmla="*/ 368 w 368"/>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36">
                    <a:moveTo>
                      <a:pt x="132" y="178"/>
                    </a:moveTo>
                    <a:lnTo>
                      <a:pt x="108" y="146"/>
                    </a:lnTo>
                    <a:lnTo>
                      <a:pt x="92" y="136"/>
                    </a:lnTo>
                    <a:lnTo>
                      <a:pt x="54" y="136"/>
                    </a:lnTo>
                    <a:lnTo>
                      <a:pt x="22" y="142"/>
                    </a:lnTo>
                    <a:lnTo>
                      <a:pt x="8" y="140"/>
                    </a:lnTo>
                    <a:lnTo>
                      <a:pt x="4" y="128"/>
                    </a:lnTo>
                    <a:lnTo>
                      <a:pt x="4" y="124"/>
                    </a:lnTo>
                    <a:lnTo>
                      <a:pt x="4" y="118"/>
                    </a:lnTo>
                    <a:lnTo>
                      <a:pt x="2" y="112"/>
                    </a:lnTo>
                    <a:lnTo>
                      <a:pt x="0" y="104"/>
                    </a:lnTo>
                    <a:lnTo>
                      <a:pt x="0" y="98"/>
                    </a:lnTo>
                    <a:lnTo>
                      <a:pt x="0" y="92"/>
                    </a:lnTo>
                    <a:lnTo>
                      <a:pt x="12" y="78"/>
                    </a:lnTo>
                    <a:lnTo>
                      <a:pt x="16" y="74"/>
                    </a:lnTo>
                    <a:lnTo>
                      <a:pt x="20" y="70"/>
                    </a:lnTo>
                    <a:lnTo>
                      <a:pt x="22" y="66"/>
                    </a:lnTo>
                    <a:lnTo>
                      <a:pt x="22" y="54"/>
                    </a:lnTo>
                    <a:lnTo>
                      <a:pt x="26" y="48"/>
                    </a:lnTo>
                    <a:lnTo>
                      <a:pt x="28" y="46"/>
                    </a:lnTo>
                    <a:lnTo>
                      <a:pt x="36" y="42"/>
                    </a:lnTo>
                    <a:lnTo>
                      <a:pt x="38" y="42"/>
                    </a:lnTo>
                    <a:lnTo>
                      <a:pt x="44" y="40"/>
                    </a:lnTo>
                    <a:lnTo>
                      <a:pt x="56" y="40"/>
                    </a:lnTo>
                    <a:lnTo>
                      <a:pt x="64" y="38"/>
                    </a:lnTo>
                    <a:lnTo>
                      <a:pt x="70" y="38"/>
                    </a:lnTo>
                    <a:lnTo>
                      <a:pt x="86" y="38"/>
                    </a:lnTo>
                    <a:lnTo>
                      <a:pt x="94" y="40"/>
                    </a:lnTo>
                    <a:lnTo>
                      <a:pt x="108" y="40"/>
                    </a:lnTo>
                    <a:lnTo>
                      <a:pt x="122" y="42"/>
                    </a:lnTo>
                    <a:lnTo>
                      <a:pt x="138" y="46"/>
                    </a:lnTo>
                    <a:lnTo>
                      <a:pt x="160" y="48"/>
                    </a:lnTo>
                    <a:lnTo>
                      <a:pt x="172" y="48"/>
                    </a:lnTo>
                    <a:lnTo>
                      <a:pt x="176" y="46"/>
                    </a:lnTo>
                    <a:lnTo>
                      <a:pt x="180" y="48"/>
                    </a:lnTo>
                    <a:lnTo>
                      <a:pt x="184" y="48"/>
                    </a:lnTo>
                    <a:lnTo>
                      <a:pt x="194" y="48"/>
                    </a:lnTo>
                    <a:lnTo>
                      <a:pt x="206" y="48"/>
                    </a:lnTo>
                    <a:lnTo>
                      <a:pt x="238" y="50"/>
                    </a:lnTo>
                    <a:lnTo>
                      <a:pt x="252" y="46"/>
                    </a:lnTo>
                    <a:lnTo>
                      <a:pt x="268" y="34"/>
                    </a:lnTo>
                    <a:lnTo>
                      <a:pt x="276" y="16"/>
                    </a:lnTo>
                    <a:lnTo>
                      <a:pt x="296" y="12"/>
                    </a:lnTo>
                    <a:lnTo>
                      <a:pt x="312" y="4"/>
                    </a:lnTo>
                    <a:lnTo>
                      <a:pt x="326" y="0"/>
                    </a:lnTo>
                    <a:lnTo>
                      <a:pt x="334" y="0"/>
                    </a:lnTo>
                    <a:lnTo>
                      <a:pt x="344" y="0"/>
                    </a:lnTo>
                    <a:lnTo>
                      <a:pt x="352" y="8"/>
                    </a:lnTo>
                    <a:lnTo>
                      <a:pt x="356" y="14"/>
                    </a:lnTo>
                    <a:lnTo>
                      <a:pt x="362" y="22"/>
                    </a:lnTo>
                    <a:lnTo>
                      <a:pt x="366" y="22"/>
                    </a:lnTo>
                    <a:lnTo>
                      <a:pt x="368" y="24"/>
                    </a:lnTo>
                    <a:lnTo>
                      <a:pt x="368" y="28"/>
                    </a:lnTo>
                    <a:lnTo>
                      <a:pt x="368" y="48"/>
                    </a:lnTo>
                    <a:lnTo>
                      <a:pt x="368" y="56"/>
                    </a:lnTo>
                    <a:lnTo>
                      <a:pt x="368" y="70"/>
                    </a:lnTo>
                    <a:lnTo>
                      <a:pt x="368" y="90"/>
                    </a:lnTo>
                    <a:lnTo>
                      <a:pt x="368" y="196"/>
                    </a:lnTo>
                    <a:lnTo>
                      <a:pt x="354" y="214"/>
                    </a:lnTo>
                    <a:lnTo>
                      <a:pt x="346" y="230"/>
                    </a:lnTo>
                    <a:lnTo>
                      <a:pt x="342" y="240"/>
                    </a:lnTo>
                    <a:lnTo>
                      <a:pt x="330" y="254"/>
                    </a:lnTo>
                    <a:lnTo>
                      <a:pt x="320" y="272"/>
                    </a:lnTo>
                    <a:lnTo>
                      <a:pt x="316" y="280"/>
                    </a:lnTo>
                    <a:lnTo>
                      <a:pt x="310" y="286"/>
                    </a:lnTo>
                    <a:lnTo>
                      <a:pt x="308" y="292"/>
                    </a:lnTo>
                    <a:lnTo>
                      <a:pt x="300" y="306"/>
                    </a:lnTo>
                    <a:lnTo>
                      <a:pt x="296" y="322"/>
                    </a:lnTo>
                    <a:lnTo>
                      <a:pt x="298" y="316"/>
                    </a:lnTo>
                    <a:lnTo>
                      <a:pt x="296" y="322"/>
                    </a:lnTo>
                    <a:lnTo>
                      <a:pt x="288" y="336"/>
                    </a:lnTo>
                    <a:lnTo>
                      <a:pt x="180" y="322"/>
                    </a:lnTo>
                    <a:lnTo>
                      <a:pt x="180" y="298"/>
                    </a:lnTo>
                    <a:lnTo>
                      <a:pt x="188" y="282"/>
                    </a:lnTo>
                    <a:lnTo>
                      <a:pt x="188" y="272"/>
                    </a:lnTo>
                    <a:lnTo>
                      <a:pt x="180" y="242"/>
                    </a:lnTo>
                    <a:lnTo>
                      <a:pt x="166" y="226"/>
                    </a:lnTo>
                    <a:lnTo>
                      <a:pt x="150" y="202"/>
                    </a:lnTo>
                    <a:lnTo>
                      <a:pt x="132" y="178"/>
                    </a:lnTo>
                    <a:close/>
                  </a:path>
                </a:pathLst>
              </a:custGeom>
              <a:grpFill/>
              <a:ln w="3175">
                <a:solidFill>
                  <a:schemeClr val="tx1"/>
                </a:solidFill>
                <a:round/>
                <a:headEnd/>
                <a:tailEnd/>
              </a:ln>
            </p:spPr>
            <p:txBody>
              <a:bodyPr/>
              <a:lstStyle/>
              <a:p>
                <a:endParaRPr lang="en-US"/>
              </a:p>
            </p:txBody>
          </p:sp>
          <p:sp>
            <p:nvSpPr>
              <p:cNvPr id="194" name="Freeform 103"/>
              <p:cNvSpPr>
                <a:spLocks/>
              </p:cNvSpPr>
              <p:nvPr/>
            </p:nvSpPr>
            <p:spPr bwMode="auto">
              <a:xfrm>
                <a:off x="2422526" y="2096698"/>
                <a:ext cx="323850" cy="390525"/>
              </a:xfrm>
              <a:custGeom>
                <a:avLst/>
                <a:gdLst>
                  <a:gd name="T0" fmla="*/ 31750 w 204"/>
                  <a:gd name="T1" fmla="*/ 161925 h 246"/>
                  <a:gd name="T2" fmla="*/ 63500 w 204"/>
                  <a:gd name="T3" fmla="*/ 136525 h 246"/>
                  <a:gd name="T4" fmla="*/ 60325 w 204"/>
                  <a:gd name="T5" fmla="*/ 123825 h 246"/>
                  <a:gd name="T6" fmla="*/ 66675 w 204"/>
                  <a:gd name="T7" fmla="*/ 114300 h 246"/>
                  <a:gd name="T8" fmla="*/ 76200 w 204"/>
                  <a:gd name="T9" fmla="*/ 95250 h 246"/>
                  <a:gd name="T10" fmla="*/ 79375 w 204"/>
                  <a:gd name="T11" fmla="*/ 79375 h 246"/>
                  <a:gd name="T12" fmla="*/ 73025 w 204"/>
                  <a:gd name="T13" fmla="*/ 92075 h 246"/>
                  <a:gd name="T14" fmla="*/ 79375 w 204"/>
                  <a:gd name="T15" fmla="*/ 79375 h 246"/>
                  <a:gd name="T16" fmla="*/ 98425 w 204"/>
                  <a:gd name="T17" fmla="*/ 53975 h 246"/>
                  <a:gd name="T18" fmla="*/ 117475 w 204"/>
                  <a:gd name="T19" fmla="*/ 25400 h 246"/>
                  <a:gd name="T20" fmla="*/ 127000 w 204"/>
                  <a:gd name="T21" fmla="*/ 12700 h 246"/>
                  <a:gd name="T22" fmla="*/ 184150 w 204"/>
                  <a:gd name="T23" fmla="*/ 22225 h 246"/>
                  <a:gd name="T24" fmla="*/ 215900 w 204"/>
                  <a:gd name="T25" fmla="*/ 57150 h 246"/>
                  <a:gd name="T26" fmla="*/ 234950 w 204"/>
                  <a:gd name="T27" fmla="*/ 92075 h 246"/>
                  <a:gd name="T28" fmla="*/ 263525 w 204"/>
                  <a:gd name="T29" fmla="*/ 146050 h 246"/>
                  <a:gd name="T30" fmla="*/ 269875 w 204"/>
                  <a:gd name="T31" fmla="*/ 158750 h 246"/>
                  <a:gd name="T32" fmla="*/ 288925 w 204"/>
                  <a:gd name="T33" fmla="*/ 196850 h 246"/>
                  <a:gd name="T34" fmla="*/ 317500 w 204"/>
                  <a:gd name="T35" fmla="*/ 238125 h 246"/>
                  <a:gd name="T36" fmla="*/ 320675 w 204"/>
                  <a:gd name="T37" fmla="*/ 273050 h 246"/>
                  <a:gd name="T38" fmla="*/ 298450 w 204"/>
                  <a:gd name="T39" fmla="*/ 307975 h 246"/>
                  <a:gd name="T40" fmla="*/ 250825 w 204"/>
                  <a:gd name="T41" fmla="*/ 320675 h 246"/>
                  <a:gd name="T42" fmla="*/ 228600 w 204"/>
                  <a:gd name="T43" fmla="*/ 263525 h 246"/>
                  <a:gd name="T44" fmla="*/ 187325 w 204"/>
                  <a:gd name="T45" fmla="*/ 260350 h 246"/>
                  <a:gd name="T46" fmla="*/ 171450 w 204"/>
                  <a:gd name="T47" fmla="*/ 314325 h 246"/>
                  <a:gd name="T48" fmla="*/ 168275 w 204"/>
                  <a:gd name="T49" fmla="*/ 346075 h 246"/>
                  <a:gd name="T50" fmla="*/ 142875 w 204"/>
                  <a:gd name="T51" fmla="*/ 320675 h 246"/>
                  <a:gd name="T52" fmla="*/ 136525 w 204"/>
                  <a:gd name="T53" fmla="*/ 377825 h 246"/>
                  <a:gd name="T54" fmla="*/ 107950 w 204"/>
                  <a:gd name="T55" fmla="*/ 381000 h 246"/>
                  <a:gd name="T56" fmla="*/ 88900 w 204"/>
                  <a:gd name="T57" fmla="*/ 349250 h 246"/>
                  <a:gd name="T58" fmla="*/ 85725 w 204"/>
                  <a:gd name="T59" fmla="*/ 336550 h 246"/>
                  <a:gd name="T60" fmla="*/ 63500 w 204"/>
                  <a:gd name="T61" fmla="*/ 339725 h 246"/>
                  <a:gd name="T62" fmla="*/ 25400 w 204"/>
                  <a:gd name="T63" fmla="*/ 336550 h 246"/>
                  <a:gd name="T64" fmla="*/ 6350 w 204"/>
                  <a:gd name="T65" fmla="*/ 320675 h 246"/>
                  <a:gd name="T66" fmla="*/ 3175 w 204"/>
                  <a:gd name="T67" fmla="*/ 298450 h 246"/>
                  <a:gd name="T68" fmla="*/ 34925 w 204"/>
                  <a:gd name="T69" fmla="*/ 254000 h 246"/>
                  <a:gd name="T70" fmla="*/ 15875 w 204"/>
                  <a:gd name="T71" fmla="*/ 209550 h 2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4"/>
                  <a:gd name="T109" fmla="*/ 0 h 246"/>
                  <a:gd name="T110" fmla="*/ 204 w 204"/>
                  <a:gd name="T111" fmla="*/ 246 h 2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4" h="246">
                    <a:moveTo>
                      <a:pt x="0" y="112"/>
                    </a:moveTo>
                    <a:lnTo>
                      <a:pt x="20" y="102"/>
                    </a:lnTo>
                    <a:lnTo>
                      <a:pt x="40" y="86"/>
                    </a:lnTo>
                    <a:lnTo>
                      <a:pt x="40" y="80"/>
                    </a:lnTo>
                    <a:lnTo>
                      <a:pt x="38" y="78"/>
                    </a:lnTo>
                    <a:lnTo>
                      <a:pt x="42" y="72"/>
                    </a:lnTo>
                    <a:lnTo>
                      <a:pt x="46" y="66"/>
                    </a:lnTo>
                    <a:lnTo>
                      <a:pt x="48" y="60"/>
                    </a:lnTo>
                    <a:lnTo>
                      <a:pt x="50" y="50"/>
                    </a:lnTo>
                    <a:lnTo>
                      <a:pt x="46" y="58"/>
                    </a:lnTo>
                    <a:lnTo>
                      <a:pt x="50" y="50"/>
                    </a:lnTo>
                    <a:lnTo>
                      <a:pt x="62" y="34"/>
                    </a:lnTo>
                    <a:lnTo>
                      <a:pt x="74" y="16"/>
                    </a:lnTo>
                    <a:lnTo>
                      <a:pt x="76" y="14"/>
                    </a:lnTo>
                    <a:lnTo>
                      <a:pt x="80" y="8"/>
                    </a:lnTo>
                    <a:lnTo>
                      <a:pt x="96" y="0"/>
                    </a:lnTo>
                    <a:lnTo>
                      <a:pt x="116" y="14"/>
                    </a:lnTo>
                    <a:lnTo>
                      <a:pt x="124" y="26"/>
                    </a:lnTo>
                    <a:lnTo>
                      <a:pt x="136" y="36"/>
                    </a:lnTo>
                    <a:lnTo>
                      <a:pt x="144" y="46"/>
                    </a:lnTo>
                    <a:lnTo>
                      <a:pt x="148" y="58"/>
                    </a:lnTo>
                    <a:lnTo>
                      <a:pt x="164" y="72"/>
                    </a:lnTo>
                    <a:lnTo>
                      <a:pt x="166" y="92"/>
                    </a:lnTo>
                    <a:lnTo>
                      <a:pt x="170" y="100"/>
                    </a:lnTo>
                    <a:lnTo>
                      <a:pt x="178" y="120"/>
                    </a:lnTo>
                    <a:lnTo>
                      <a:pt x="182" y="124"/>
                    </a:lnTo>
                    <a:lnTo>
                      <a:pt x="192" y="138"/>
                    </a:lnTo>
                    <a:lnTo>
                      <a:pt x="200" y="150"/>
                    </a:lnTo>
                    <a:lnTo>
                      <a:pt x="204" y="162"/>
                    </a:lnTo>
                    <a:lnTo>
                      <a:pt x="202" y="172"/>
                    </a:lnTo>
                    <a:lnTo>
                      <a:pt x="200" y="182"/>
                    </a:lnTo>
                    <a:lnTo>
                      <a:pt x="188" y="194"/>
                    </a:lnTo>
                    <a:lnTo>
                      <a:pt x="176" y="208"/>
                    </a:lnTo>
                    <a:lnTo>
                      <a:pt x="158" y="202"/>
                    </a:lnTo>
                    <a:lnTo>
                      <a:pt x="142" y="182"/>
                    </a:lnTo>
                    <a:lnTo>
                      <a:pt x="144" y="166"/>
                    </a:lnTo>
                    <a:lnTo>
                      <a:pt x="130" y="160"/>
                    </a:lnTo>
                    <a:lnTo>
                      <a:pt x="118" y="164"/>
                    </a:lnTo>
                    <a:lnTo>
                      <a:pt x="114" y="184"/>
                    </a:lnTo>
                    <a:lnTo>
                      <a:pt x="108" y="198"/>
                    </a:lnTo>
                    <a:lnTo>
                      <a:pt x="106" y="218"/>
                    </a:lnTo>
                    <a:lnTo>
                      <a:pt x="98" y="208"/>
                    </a:lnTo>
                    <a:lnTo>
                      <a:pt x="90" y="202"/>
                    </a:lnTo>
                    <a:lnTo>
                      <a:pt x="82" y="216"/>
                    </a:lnTo>
                    <a:lnTo>
                      <a:pt x="86" y="238"/>
                    </a:lnTo>
                    <a:lnTo>
                      <a:pt x="76" y="246"/>
                    </a:lnTo>
                    <a:lnTo>
                      <a:pt x="68" y="240"/>
                    </a:lnTo>
                    <a:lnTo>
                      <a:pt x="56" y="220"/>
                    </a:lnTo>
                    <a:lnTo>
                      <a:pt x="54" y="212"/>
                    </a:lnTo>
                    <a:lnTo>
                      <a:pt x="50" y="214"/>
                    </a:lnTo>
                    <a:lnTo>
                      <a:pt x="40" y="214"/>
                    </a:lnTo>
                    <a:lnTo>
                      <a:pt x="16" y="212"/>
                    </a:lnTo>
                    <a:lnTo>
                      <a:pt x="4" y="202"/>
                    </a:lnTo>
                    <a:lnTo>
                      <a:pt x="2" y="188"/>
                    </a:lnTo>
                    <a:lnTo>
                      <a:pt x="20" y="174"/>
                    </a:lnTo>
                    <a:lnTo>
                      <a:pt x="22" y="160"/>
                    </a:lnTo>
                    <a:lnTo>
                      <a:pt x="12" y="152"/>
                    </a:lnTo>
                    <a:lnTo>
                      <a:pt x="10" y="132"/>
                    </a:lnTo>
                    <a:lnTo>
                      <a:pt x="0" y="112"/>
                    </a:lnTo>
                    <a:close/>
                  </a:path>
                </a:pathLst>
              </a:custGeom>
              <a:grpFill/>
              <a:ln w="3175">
                <a:solidFill>
                  <a:schemeClr val="tx1"/>
                </a:solidFill>
                <a:round/>
                <a:headEnd/>
                <a:tailEnd/>
              </a:ln>
            </p:spPr>
            <p:txBody>
              <a:bodyPr/>
              <a:lstStyle/>
              <a:p>
                <a:endParaRPr lang="en-US"/>
              </a:p>
            </p:txBody>
          </p:sp>
          <p:sp>
            <p:nvSpPr>
              <p:cNvPr id="195" name="Freeform 104"/>
              <p:cNvSpPr>
                <a:spLocks/>
              </p:cNvSpPr>
              <p:nvPr/>
            </p:nvSpPr>
            <p:spPr bwMode="auto">
              <a:xfrm>
                <a:off x="2120901" y="2201473"/>
                <a:ext cx="422275" cy="374650"/>
              </a:xfrm>
              <a:custGeom>
                <a:avLst/>
                <a:gdLst>
                  <a:gd name="T0" fmla="*/ 12700 w 266"/>
                  <a:gd name="T1" fmla="*/ 63500 h 236"/>
                  <a:gd name="T2" fmla="*/ 34925 w 266"/>
                  <a:gd name="T3" fmla="*/ 47625 h 236"/>
                  <a:gd name="T4" fmla="*/ 69850 w 266"/>
                  <a:gd name="T5" fmla="*/ 41275 h 236"/>
                  <a:gd name="T6" fmla="*/ 98425 w 266"/>
                  <a:gd name="T7" fmla="*/ 44450 h 236"/>
                  <a:gd name="T8" fmla="*/ 111125 w 266"/>
                  <a:gd name="T9" fmla="*/ 47625 h 236"/>
                  <a:gd name="T10" fmla="*/ 120650 w 266"/>
                  <a:gd name="T11" fmla="*/ 44450 h 236"/>
                  <a:gd name="T12" fmla="*/ 139700 w 266"/>
                  <a:gd name="T13" fmla="*/ 31750 h 236"/>
                  <a:gd name="T14" fmla="*/ 152400 w 266"/>
                  <a:gd name="T15" fmla="*/ 22225 h 236"/>
                  <a:gd name="T16" fmla="*/ 165100 w 266"/>
                  <a:gd name="T17" fmla="*/ 12700 h 236"/>
                  <a:gd name="T18" fmla="*/ 190500 w 266"/>
                  <a:gd name="T19" fmla="*/ 0 h 236"/>
                  <a:gd name="T20" fmla="*/ 193675 w 266"/>
                  <a:gd name="T21" fmla="*/ 0 h 236"/>
                  <a:gd name="T22" fmla="*/ 187325 w 266"/>
                  <a:gd name="T23" fmla="*/ 3175 h 236"/>
                  <a:gd name="T24" fmla="*/ 190500 w 266"/>
                  <a:gd name="T25" fmla="*/ 0 h 236"/>
                  <a:gd name="T26" fmla="*/ 219075 w 266"/>
                  <a:gd name="T27" fmla="*/ 0 h 236"/>
                  <a:gd name="T28" fmla="*/ 238125 w 266"/>
                  <a:gd name="T29" fmla="*/ 12700 h 236"/>
                  <a:gd name="T30" fmla="*/ 228600 w 266"/>
                  <a:gd name="T31" fmla="*/ 3175 h 236"/>
                  <a:gd name="T32" fmla="*/ 238125 w 266"/>
                  <a:gd name="T33" fmla="*/ 12700 h 236"/>
                  <a:gd name="T34" fmla="*/ 257175 w 266"/>
                  <a:gd name="T35" fmla="*/ 38100 h 236"/>
                  <a:gd name="T36" fmla="*/ 260350 w 266"/>
                  <a:gd name="T37" fmla="*/ 50800 h 236"/>
                  <a:gd name="T38" fmla="*/ 269875 w 266"/>
                  <a:gd name="T39" fmla="*/ 69850 h 236"/>
                  <a:gd name="T40" fmla="*/ 276225 w 266"/>
                  <a:gd name="T41" fmla="*/ 73025 h 236"/>
                  <a:gd name="T42" fmla="*/ 301625 w 266"/>
                  <a:gd name="T43" fmla="*/ 73025 h 236"/>
                  <a:gd name="T44" fmla="*/ 317500 w 266"/>
                  <a:gd name="T45" fmla="*/ 104775 h 236"/>
                  <a:gd name="T46" fmla="*/ 317500 w 266"/>
                  <a:gd name="T47" fmla="*/ 117475 h 236"/>
                  <a:gd name="T48" fmla="*/ 320675 w 266"/>
                  <a:gd name="T49" fmla="*/ 136525 h 236"/>
                  <a:gd name="T50" fmla="*/ 336550 w 266"/>
                  <a:gd name="T51" fmla="*/ 139700 h 236"/>
                  <a:gd name="T52" fmla="*/ 336550 w 266"/>
                  <a:gd name="T53" fmla="*/ 149225 h 236"/>
                  <a:gd name="T54" fmla="*/ 333375 w 266"/>
                  <a:gd name="T55" fmla="*/ 171450 h 236"/>
                  <a:gd name="T56" fmla="*/ 314325 w 266"/>
                  <a:gd name="T57" fmla="*/ 184150 h 236"/>
                  <a:gd name="T58" fmla="*/ 307975 w 266"/>
                  <a:gd name="T59" fmla="*/ 215900 h 236"/>
                  <a:gd name="T60" fmla="*/ 339725 w 266"/>
                  <a:gd name="T61" fmla="*/ 234950 h 236"/>
                  <a:gd name="T62" fmla="*/ 365125 w 266"/>
                  <a:gd name="T63" fmla="*/ 234950 h 236"/>
                  <a:gd name="T64" fmla="*/ 387350 w 266"/>
                  <a:gd name="T65" fmla="*/ 231775 h 236"/>
                  <a:gd name="T66" fmla="*/ 409575 w 266"/>
                  <a:gd name="T67" fmla="*/ 276225 h 236"/>
                  <a:gd name="T68" fmla="*/ 422275 w 266"/>
                  <a:gd name="T69" fmla="*/ 285750 h 236"/>
                  <a:gd name="T70" fmla="*/ 381000 w 266"/>
                  <a:gd name="T71" fmla="*/ 330200 h 236"/>
                  <a:gd name="T72" fmla="*/ 361950 w 266"/>
                  <a:gd name="T73" fmla="*/ 320675 h 236"/>
                  <a:gd name="T74" fmla="*/ 320675 w 266"/>
                  <a:gd name="T75" fmla="*/ 355600 h 236"/>
                  <a:gd name="T76" fmla="*/ 311150 w 266"/>
                  <a:gd name="T77" fmla="*/ 358775 h 236"/>
                  <a:gd name="T78" fmla="*/ 254000 w 266"/>
                  <a:gd name="T79" fmla="*/ 374650 h 236"/>
                  <a:gd name="T80" fmla="*/ 247650 w 266"/>
                  <a:gd name="T81" fmla="*/ 361950 h 236"/>
                  <a:gd name="T82" fmla="*/ 241300 w 266"/>
                  <a:gd name="T83" fmla="*/ 339725 h 236"/>
                  <a:gd name="T84" fmla="*/ 241300 w 266"/>
                  <a:gd name="T85" fmla="*/ 273050 h 236"/>
                  <a:gd name="T86" fmla="*/ 228600 w 266"/>
                  <a:gd name="T87" fmla="*/ 260350 h 236"/>
                  <a:gd name="T88" fmla="*/ 193675 w 266"/>
                  <a:gd name="T89" fmla="*/ 254000 h 236"/>
                  <a:gd name="T90" fmla="*/ 187325 w 266"/>
                  <a:gd name="T91" fmla="*/ 228600 h 236"/>
                  <a:gd name="T92" fmla="*/ 184150 w 266"/>
                  <a:gd name="T93" fmla="*/ 215900 h 236"/>
                  <a:gd name="T94" fmla="*/ 184150 w 266"/>
                  <a:gd name="T95" fmla="*/ 193675 h 236"/>
                  <a:gd name="T96" fmla="*/ 196850 w 266"/>
                  <a:gd name="T97" fmla="*/ 174625 h 236"/>
                  <a:gd name="T98" fmla="*/ 161925 w 266"/>
                  <a:gd name="T99" fmla="*/ 161925 h 236"/>
                  <a:gd name="T100" fmla="*/ 158750 w 266"/>
                  <a:gd name="T101" fmla="*/ 177800 h 236"/>
                  <a:gd name="T102" fmla="*/ 152400 w 266"/>
                  <a:gd name="T103" fmla="*/ 180975 h 236"/>
                  <a:gd name="T104" fmla="*/ 130175 w 266"/>
                  <a:gd name="T105" fmla="*/ 180975 h 236"/>
                  <a:gd name="T106" fmla="*/ 76200 w 266"/>
                  <a:gd name="T107" fmla="*/ 142875 h 236"/>
                  <a:gd name="T108" fmla="*/ 25400 w 266"/>
                  <a:gd name="T109" fmla="*/ 107950 h 2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236"/>
                  <a:gd name="T167" fmla="*/ 266 w 266"/>
                  <a:gd name="T168" fmla="*/ 236 h 2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236">
                    <a:moveTo>
                      <a:pt x="0" y="66"/>
                    </a:moveTo>
                    <a:lnTo>
                      <a:pt x="8" y="40"/>
                    </a:lnTo>
                    <a:lnTo>
                      <a:pt x="22" y="30"/>
                    </a:lnTo>
                    <a:lnTo>
                      <a:pt x="28" y="26"/>
                    </a:lnTo>
                    <a:lnTo>
                      <a:pt x="44" y="26"/>
                    </a:lnTo>
                    <a:lnTo>
                      <a:pt x="62" y="28"/>
                    </a:lnTo>
                    <a:lnTo>
                      <a:pt x="68" y="30"/>
                    </a:lnTo>
                    <a:lnTo>
                      <a:pt x="70" y="30"/>
                    </a:lnTo>
                    <a:lnTo>
                      <a:pt x="76" y="28"/>
                    </a:lnTo>
                    <a:lnTo>
                      <a:pt x="84" y="22"/>
                    </a:lnTo>
                    <a:lnTo>
                      <a:pt x="88" y="20"/>
                    </a:lnTo>
                    <a:lnTo>
                      <a:pt x="96" y="14"/>
                    </a:lnTo>
                    <a:lnTo>
                      <a:pt x="104" y="8"/>
                    </a:lnTo>
                    <a:lnTo>
                      <a:pt x="114" y="2"/>
                    </a:lnTo>
                    <a:lnTo>
                      <a:pt x="120" y="0"/>
                    </a:lnTo>
                    <a:lnTo>
                      <a:pt x="122" y="0"/>
                    </a:lnTo>
                    <a:lnTo>
                      <a:pt x="120" y="0"/>
                    </a:lnTo>
                    <a:lnTo>
                      <a:pt x="118" y="2"/>
                    </a:lnTo>
                    <a:lnTo>
                      <a:pt x="120" y="0"/>
                    </a:lnTo>
                    <a:lnTo>
                      <a:pt x="132" y="0"/>
                    </a:lnTo>
                    <a:lnTo>
                      <a:pt x="138" y="0"/>
                    </a:lnTo>
                    <a:lnTo>
                      <a:pt x="150" y="8"/>
                    </a:lnTo>
                    <a:lnTo>
                      <a:pt x="144" y="2"/>
                    </a:lnTo>
                    <a:lnTo>
                      <a:pt x="150" y="8"/>
                    </a:lnTo>
                    <a:lnTo>
                      <a:pt x="158" y="18"/>
                    </a:lnTo>
                    <a:lnTo>
                      <a:pt x="162" y="24"/>
                    </a:lnTo>
                    <a:lnTo>
                      <a:pt x="164" y="32"/>
                    </a:lnTo>
                    <a:lnTo>
                      <a:pt x="168" y="38"/>
                    </a:lnTo>
                    <a:lnTo>
                      <a:pt x="170" y="44"/>
                    </a:lnTo>
                    <a:lnTo>
                      <a:pt x="174" y="46"/>
                    </a:lnTo>
                    <a:lnTo>
                      <a:pt x="184" y="46"/>
                    </a:lnTo>
                    <a:lnTo>
                      <a:pt x="190" y="46"/>
                    </a:lnTo>
                    <a:lnTo>
                      <a:pt x="200" y="66"/>
                    </a:lnTo>
                    <a:lnTo>
                      <a:pt x="200" y="74"/>
                    </a:lnTo>
                    <a:lnTo>
                      <a:pt x="202" y="86"/>
                    </a:lnTo>
                    <a:lnTo>
                      <a:pt x="208" y="86"/>
                    </a:lnTo>
                    <a:lnTo>
                      <a:pt x="212" y="88"/>
                    </a:lnTo>
                    <a:lnTo>
                      <a:pt x="212" y="90"/>
                    </a:lnTo>
                    <a:lnTo>
                      <a:pt x="212" y="94"/>
                    </a:lnTo>
                    <a:lnTo>
                      <a:pt x="210" y="108"/>
                    </a:lnTo>
                    <a:lnTo>
                      <a:pt x="198" y="116"/>
                    </a:lnTo>
                    <a:lnTo>
                      <a:pt x="192" y="122"/>
                    </a:lnTo>
                    <a:lnTo>
                      <a:pt x="194" y="136"/>
                    </a:lnTo>
                    <a:lnTo>
                      <a:pt x="206" y="146"/>
                    </a:lnTo>
                    <a:lnTo>
                      <a:pt x="214" y="148"/>
                    </a:lnTo>
                    <a:lnTo>
                      <a:pt x="230" y="148"/>
                    </a:lnTo>
                    <a:lnTo>
                      <a:pt x="244" y="146"/>
                    </a:lnTo>
                    <a:lnTo>
                      <a:pt x="246" y="154"/>
                    </a:lnTo>
                    <a:lnTo>
                      <a:pt x="258" y="174"/>
                    </a:lnTo>
                    <a:lnTo>
                      <a:pt x="266" y="180"/>
                    </a:lnTo>
                    <a:lnTo>
                      <a:pt x="252" y="194"/>
                    </a:lnTo>
                    <a:lnTo>
                      <a:pt x="240" y="208"/>
                    </a:lnTo>
                    <a:lnTo>
                      <a:pt x="228" y="202"/>
                    </a:lnTo>
                    <a:lnTo>
                      <a:pt x="214" y="208"/>
                    </a:lnTo>
                    <a:lnTo>
                      <a:pt x="202" y="224"/>
                    </a:lnTo>
                    <a:lnTo>
                      <a:pt x="196" y="226"/>
                    </a:lnTo>
                    <a:lnTo>
                      <a:pt x="184" y="230"/>
                    </a:lnTo>
                    <a:lnTo>
                      <a:pt x="160" y="236"/>
                    </a:lnTo>
                    <a:lnTo>
                      <a:pt x="156" y="228"/>
                    </a:lnTo>
                    <a:lnTo>
                      <a:pt x="154" y="222"/>
                    </a:lnTo>
                    <a:lnTo>
                      <a:pt x="152" y="214"/>
                    </a:lnTo>
                    <a:lnTo>
                      <a:pt x="152" y="172"/>
                    </a:lnTo>
                    <a:lnTo>
                      <a:pt x="148" y="166"/>
                    </a:lnTo>
                    <a:lnTo>
                      <a:pt x="144" y="164"/>
                    </a:lnTo>
                    <a:lnTo>
                      <a:pt x="140" y="162"/>
                    </a:lnTo>
                    <a:lnTo>
                      <a:pt x="122" y="160"/>
                    </a:lnTo>
                    <a:lnTo>
                      <a:pt x="118" y="144"/>
                    </a:lnTo>
                    <a:lnTo>
                      <a:pt x="116" y="136"/>
                    </a:lnTo>
                    <a:lnTo>
                      <a:pt x="116" y="122"/>
                    </a:lnTo>
                    <a:lnTo>
                      <a:pt x="124" y="110"/>
                    </a:lnTo>
                    <a:lnTo>
                      <a:pt x="102" y="102"/>
                    </a:lnTo>
                    <a:lnTo>
                      <a:pt x="102" y="108"/>
                    </a:lnTo>
                    <a:lnTo>
                      <a:pt x="100" y="112"/>
                    </a:lnTo>
                    <a:lnTo>
                      <a:pt x="96" y="114"/>
                    </a:lnTo>
                    <a:lnTo>
                      <a:pt x="88" y="114"/>
                    </a:lnTo>
                    <a:lnTo>
                      <a:pt x="82" y="114"/>
                    </a:lnTo>
                    <a:lnTo>
                      <a:pt x="66" y="100"/>
                    </a:lnTo>
                    <a:lnTo>
                      <a:pt x="48" y="90"/>
                    </a:lnTo>
                    <a:lnTo>
                      <a:pt x="38" y="74"/>
                    </a:lnTo>
                    <a:lnTo>
                      <a:pt x="16" y="68"/>
                    </a:lnTo>
                    <a:lnTo>
                      <a:pt x="0" y="66"/>
                    </a:lnTo>
                    <a:close/>
                  </a:path>
                </a:pathLst>
              </a:custGeom>
              <a:grpFill/>
              <a:ln w="3175">
                <a:solidFill>
                  <a:schemeClr val="tx1"/>
                </a:solidFill>
                <a:round/>
                <a:headEnd/>
                <a:tailEnd/>
              </a:ln>
            </p:spPr>
            <p:txBody>
              <a:bodyPr/>
              <a:lstStyle/>
              <a:p>
                <a:endParaRPr lang="en-US"/>
              </a:p>
            </p:txBody>
          </p:sp>
          <p:sp>
            <p:nvSpPr>
              <p:cNvPr id="196" name="Freeform 105"/>
              <p:cNvSpPr>
                <a:spLocks/>
              </p:cNvSpPr>
              <p:nvPr/>
            </p:nvSpPr>
            <p:spPr bwMode="auto">
              <a:xfrm>
                <a:off x="2206626" y="2417373"/>
                <a:ext cx="438150" cy="520700"/>
              </a:xfrm>
              <a:custGeom>
                <a:avLst/>
                <a:gdLst>
                  <a:gd name="T0" fmla="*/ 0 w 276"/>
                  <a:gd name="T1" fmla="*/ 441325 h 328"/>
                  <a:gd name="T2" fmla="*/ 0 w 276"/>
                  <a:gd name="T3" fmla="*/ 422275 h 328"/>
                  <a:gd name="T4" fmla="*/ 6350 w 276"/>
                  <a:gd name="T5" fmla="*/ 406400 h 328"/>
                  <a:gd name="T6" fmla="*/ 9525 w 276"/>
                  <a:gd name="T7" fmla="*/ 390525 h 328"/>
                  <a:gd name="T8" fmla="*/ 6350 w 276"/>
                  <a:gd name="T9" fmla="*/ 384175 h 328"/>
                  <a:gd name="T10" fmla="*/ 6350 w 276"/>
                  <a:gd name="T11" fmla="*/ 374650 h 328"/>
                  <a:gd name="T12" fmla="*/ 6350 w 276"/>
                  <a:gd name="T13" fmla="*/ 365125 h 328"/>
                  <a:gd name="T14" fmla="*/ 6350 w 276"/>
                  <a:gd name="T15" fmla="*/ 355600 h 328"/>
                  <a:gd name="T16" fmla="*/ 6350 w 276"/>
                  <a:gd name="T17" fmla="*/ 346075 h 328"/>
                  <a:gd name="T18" fmla="*/ 3175 w 276"/>
                  <a:gd name="T19" fmla="*/ 336550 h 328"/>
                  <a:gd name="T20" fmla="*/ 6350 w 276"/>
                  <a:gd name="T21" fmla="*/ 317500 h 328"/>
                  <a:gd name="T22" fmla="*/ 53975 w 276"/>
                  <a:gd name="T23" fmla="*/ 292100 h 328"/>
                  <a:gd name="T24" fmla="*/ 107950 w 276"/>
                  <a:gd name="T25" fmla="*/ 260350 h 328"/>
                  <a:gd name="T26" fmla="*/ 146050 w 276"/>
                  <a:gd name="T27" fmla="*/ 206375 h 328"/>
                  <a:gd name="T28" fmla="*/ 146050 w 276"/>
                  <a:gd name="T29" fmla="*/ 200025 h 328"/>
                  <a:gd name="T30" fmla="*/ 149225 w 276"/>
                  <a:gd name="T31" fmla="*/ 190500 h 328"/>
                  <a:gd name="T32" fmla="*/ 168275 w 276"/>
                  <a:gd name="T33" fmla="*/ 158750 h 328"/>
                  <a:gd name="T34" fmla="*/ 234950 w 276"/>
                  <a:gd name="T35" fmla="*/ 139700 h 328"/>
                  <a:gd name="T36" fmla="*/ 276225 w 276"/>
                  <a:gd name="T37" fmla="*/ 104775 h 328"/>
                  <a:gd name="T38" fmla="*/ 314325 w 276"/>
                  <a:gd name="T39" fmla="*/ 92075 h 328"/>
                  <a:gd name="T40" fmla="*/ 352425 w 276"/>
                  <a:gd name="T41" fmla="*/ 57150 h 328"/>
                  <a:gd name="T42" fmla="*/ 358775 w 276"/>
                  <a:gd name="T43" fmla="*/ 0 h 328"/>
                  <a:gd name="T44" fmla="*/ 358775 w 276"/>
                  <a:gd name="T45" fmla="*/ 0 h 328"/>
                  <a:gd name="T46" fmla="*/ 371475 w 276"/>
                  <a:gd name="T47" fmla="*/ 9525 h 328"/>
                  <a:gd name="T48" fmla="*/ 377825 w 276"/>
                  <a:gd name="T49" fmla="*/ 19050 h 328"/>
                  <a:gd name="T50" fmla="*/ 384175 w 276"/>
                  <a:gd name="T51" fmla="*/ 34925 h 328"/>
                  <a:gd name="T52" fmla="*/ 384175 w 276"/>
                  <a:gd name="T53" fmla="*/ 57150 h 328"/>
                  <a:gd name="T54" fmla="*/ 396875 w 276"/>
                  <a:gd name="T55" fmla="*/ 85725 h 328"/>
                  <a:gd name="T56" fmla="*/ 396875 w 276"/>
                  <a:gd name="T57" fmla="*/ 98425 h 328"/>
                  <a:gd name="T58" fmla="*/ 396875 w 276"/>
                  <a:gd name="T59" fmla="*/ 98425 h 328"/>
                  <a:gd name="T60" fmla="*/ 400050 w 276"/>
                  <a:gd name="T61" fmla="*/ 98425 h 328"/>
                  <a:gd name="T62" fmla="*/ 396875 w 276"/>
                  <a:gd name="T63" fmla="*/ 117475 h 328"/>
                  <a:gd name="T64" fmla="*/ 339725 w 276"/>
                  <a:gd name="T65" fmla="*/ 168275 h 328"/>
                  <a:gd name="T66" fmla="*/ 311150 w 276"/>
                  <a:gd name="T67" fmla="*/ 200025 h 328"/>
                  <a:gd name="T68" fmla="*/ 330200 w 276"/>
                  <a:gd name="T69" fmla="*/ 241300 h 328"/>
                  <a:gd name="T70" fmla="*/ 361950 w 276"/>
                  <a:gd name="T71" fmla="*/ 269875 h 328"/>
                  <a:gd name="T72" fmla="*/ 400050 w 276"/>
                  <a:gd name="T73" fmla="*/ 311150 h 328"/>
                  <a:gd name="T74" fmla="*/ 406400 w 276"/>
                  <a:gd name="T75" fmla="*/ 342900 h 328"/>
                  <a:gd name="T76" fmla="*/ 409575 w 276"/>
                  <a:gd name="T77" fmla="*/ 361950 h 328"/>
                  <a:gd name="T78" fmla="*/ 412750 w 276"/>
                  <a:gd name="T79" fmla="*/ 374650 h 328"/>
                  <a:gd name="T80" fmla="*/ 419100 w 276"/>
                  <a:gd name="T81" fmla="*/ 409575 h 328"/>
                  <a:gd name="T82" fmla="*/ 419100 w 276"/>
                  <a:gd name="T83" fmla="*/ 422275 h 328"/>
                  <a:gd name="T84" fmla="*/ 412750 w 276"/>
                  <a:gd name="T85" fmla="*/ 412750 h 328"/>
                  <a:gd name="T86" fmla="*/ 419100 w 276"/>
                  <a:gd name="T87" fmla="*/ 422275 h 328"/>
                  <a:gd name="T88" fmla="*/ 438150 w 276"/>
                  <a:gd name="T89" fmla="*/ 466725 h 328"/>
                  <a:gd name="T90" fmla="*/ 438150 w 276"/>
                  <a:gd name="T91" fmla="*/ 482600 h 328"/>
                  <a:gd name="T92" fmla="*/ 406400 w 276"/>
                  <a:gd name="T93" fmla="*/ 514350 h 328"/>
                  <a:gd name="T94" fmla="*/ 292100 w 276"/>
                  <a:gd name="T95" fmla="*/ 517525 h 328"/>
                  <a:gd name="T96" fmla="*/ 244475 w 276"/>
                  <a:gd name="T97" fmla="*/ 517525 h 328"/>
                  <a:gd name="T98" fmla="*/ 200025 w 276"/>
                  <a:gd name="T99" fmla="*/ 508000 h 328"/>
                  <a:gd name="T100" fmla="*/ 130175 w 276"/>
                  <a:gd name="T101" fmla="*/ 501650 h 328"/>
                  <a:gd name="T102" fmla="*/ 85725 w 276"/>
                  <a:gd name="T103" fmla="*/ 504825 h 328"/>
                  <a:gd name="T104" fmla="*/ 76200 w 276"/>
                  <a:gd name="T105" fmla="*/ 504825 h 328"/>
                  <a:gd name="T106" fmla="*/ 63500 w 276"/>
                  <a:gd name="T107" fmla="*/ 495300 h 328"/>
                  <a:gd name="T108" fmla="*/ 60325 w 276"/>
                  <a:gd name="T109" fmla="*/ 485775 h 328"/>
                  <a:gd name="T110" fmla="*/ 53975 w 276"/>
                  <a:gd name="T111" fmla="*/ 476250 h 328"/>
                  <a:gd name="T112" fmla="*/ 60325 w 276"/>
                  <a:gd name="T113" fmla="*/ 482600 h 328"/>
                  <a:gd name="T114" fmla="*/ 53975 w 276"/>
                  <a:gd name="T115" fmla="*/ 476250 h 328"/>
                  <a:gd name="T116" fmla="*/ 38100 w 276"/>
                  <a:gd name="T117" fmla="*/ 457200 h 328"/>
                  <a:gd name="T118" fmla="*/ 25400 w 276"/>
                  <a:gd name="T119" fmla="*/ 450850 h 328"/>
                  <a:gd name="T120" fmla="*/ 0 w 276"/>
                  <a:gd name="T121" fmla="*/ 441325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28"/>
                  <a:gd name="T185" fmla="*/ 276 w 276"/>
                  <a:gd name="T186" fmla="*/ 328 h 328"/>
                  <a:gd name="connsiteX0" fmla="*/ 0 w 10000"/>
                  <a:gd name="connsiteY0" fmla="*/ 8476 h 10000"/>
                  <a:gd name="connsiteX1" fmla="*/ 0 w 10000"/>
                  <a:gd name="connsiteY1" fmla="*/ 8476 h 10000"/>
                  <a:gd name="connsiteX2" fmla="*/ 0 w 10000"/>
                  <a:gd name="connsiteY2" fmla="*/ 8293 h 10000"/>
                  <a:gd name="connsiteX3" fmla="*/ 0 w 10000"/>
                  <a:gd name="connsiteY3" fmla="*/ 8110 h 10000"/>
                  <a:gd name="connsiteX4" fmla="*/ 145 w 10000"/>
                  <a:gd name="connsiteY4" fmla="*/ 7805 h 10000"/>
                  <a:gd name="connsiteX5" fmla="*/ 217 w 10000"/>
                  <a:gd name="connsiteY5" fmla="*/ 7622 h 10000"/>
                  <a:gd name="connsiteX6" fmla="*/ 217 w 10000"/>
                  <a:gd name="connsiteY6" fmla="*/ 7500 h 10000"/>
                  <a:gd name="connsiteX7" fmla="*/ 145 w 10000"/>
                  <a:gd name="connsiteY7" fmla="*/ 7378 h 10000"/>
                  <a:gd name="connsiteX8" fmla="*/ 145 w 10000"/>
                  <a:gd name="connsiteY8" fmla="*/ 7256 h 10000"/>
                  <a:gd name="connsiteX9" fmla="*/ 145 w 10000"/>
                  <a:gd name="connsiteY9" fmla="*/ 7195 h 10000"/>
                  <a:gd name="connsiteX10" fmla="*/ 145 w 10000"/>
                  <a:gd name="connsiteY10" fmla="*/ 7012 h 10000"/>
                  <a:gd name="connsiteX11" fmla="*/ 72 w 10000"/>
                  <a:gd name="connsiteY11" fmla="*/ 6890 h 10000"/>
                  <a:gd name="connsiteX12" fmla="*/ 145 w 10000"/>
                  <a:gd name="connsiteY12" fmla="*/ 6829 h 10000"/>
                  <a:gd name="connsiteX13" fmla="*/ 145 w 10000"/>
                  <a:gd name="connsiteY13" fmla="*/ 6768 h 10000"/>
                  <a:gd name="connsiteX14" fmla="*/ 145 w 10000"/>
                  <a:gd name="connsiteY14" fmla="*/ 6646 h 10000"/>
                  <a:gd name="connsiteX15" fmla="*/ 72 w 10000"/>
                  <a:gd name="connsiteY15" fmla="*/ 6463 h 10000"/>
                  <a:gd name="connsiteX16" fmla="*/ 72 w 10000"/>
                  <a:gd name="connsiteY16" fmla="*/ 6341 h 10000"/>
                  <a:gd name="connsiteX17" fmla="*/ 145 w 10000"/>
                  <a:gd name="connsiteY17" fmla="*/ 6098 h 10000"/>
                  <a:gd name="connsiteX18" fmla="*/ 652 w 10000"/>
                  <a:gd name="connsiteY18" fmla="*/ 5854 h 10000"/>
                  <a:gd name="connsiteX19" fmla="*/ 1232 w 10000"/>
                  <a:gd name="connsiteY19" fmla="*/ 5610 h 10000"/>
                  <a:gd name="connsiteX20" fmla="*/ 1812 w 10000"/>
                  <a:gd name="connsiteY20" fmla="*/ 5305 h 10000"/>
                  <a:gd name="connsiteX21" fmla="*/ 2464 w 10000"/>
                  <a:gd name="connsiteY21" fmla="*/ 5000 h 10000"/>
                  <a:gd name="connsiteX22" fmla="*/ 2899 w 10000"/>
                  <a:gd name="connsiteY22" fmla="*/ 4573 h 10000"/>
                  <a:gd name="connsiteX23" fmla="*/ 3333 w 10000"/>
                  <a:gd name="connsiteY23" fmla="*/ 3963 h 10000"/>
                  <a:gd name="connsiteX24" fmla="*/ 3333 w 10000"/>
                  <a:gd name="connsiteY24" fmla="*/ 3841 h 10000"/>
                  <a:gd name="connsiteX25" fmla="*/ 3406 w 10000"/>
                  <a:gd name="connsiteY25" fmla="*/ 3659 h 10000"/>
                  <a:gd name="connsiteX26" fmla="*/ 3696 w 10000"/>
                  <a:gd name="connsiteY26" fmla="*/ 3232 h 10000"/>
                  <a:gd name="connsiteX27" fmla="*/ 3841 w 10000"/>
                  <a:gd name="connsiteY27" fmla="*/ 3049 h 10000"/>
                  <a:gd name="connsiteX28" fmla="*/ 4710 w 10000"/>
                  <a:gd name="connsiteY28" fmla="*/ 2866 h 10000"/>
                  <a:gd name="connsiteX29" fmla="*/ 5362 w 10000"/>
                  <a:gd name="connsiteY29" fmla="*/ 2683 h 10000"/>
                  <a:gd name="connsiteX30" fmla="*/ 5797 w 10000"/>
                  <a:gd name="connsiteY30" fmla="*/ 2195 h 10000"/>
                  <a:gd name="connsiteX31" fmla="*/ 6304 w 10000"/>
                  <a:gd name="connsiteY31" fmla="*/ 2012 h 10000"/>
                  <a:gd name="connsiteX32" fmla="*/ 6739 w 10000"/>
                  <a:gd name="connsiteY32" fmla="*/ 2195 h 10000"/>
                  <a:gd name="connsiteX33" fmla="*/ 7174 w 10000"/>
                  <a:gd name="connsiteY33" fmla="*/ 1768 h 10000"/>
                  <a:gd name="connsiteX34" fmla="*/ 7681 w 10000"/>
                  <a:gd name="connsiteY34" fmla="*/ 1341 h 10000"/>
                  <a:gd name="connsiteX35" fmla="*/ 8043 w 10000"/>
                  <a:gd name="connsiteY35" fmla="*/ 1098 h 10000"/>
                  <a:gd name="connsiteX36" fmla="*/ 7899 w 10000"/>
                  <a:gd name="connsiteY36" fmla="*/ 427 h 10000"/>
                  <a:gd name="connsiteX37" fmla="*/ 8188 w 10000"/>
                  <a:gd name="connsiteY37" fmla="*/ 0 h 10000"/>
                  <a:gd name="connsiteX38" fmla="*/ 8261 w 10000"/>
                  <a:gd name="connsiteY38" fmla="*/ 0 h 10000"/>
                  <a:gd name="connsiteX39" fmla="*/ 8478 w 10000"/>
                  <a:gd name="connsiteY39" fmla="*/ 183 h 10000"/>
                  <a:gd name="connsiteX40" fmla="*/ 8623 w 10000"/>
                  <a:gd name="connsiteY40" fmla="*/ 366 h 10000"/>
                  <a:gd name="connsiteX41" fmla="*/ 8696 w 10000"/>
                  <a:gd name="connsiteY41" fmla="*/ 549 h 10000"/>
                  <a:gd name="connsiteX42" fmla="*/ 8768 w 10000"/>
                  <a:gd name="connsiteY42" fmla="*/ 671 h 10000"/>
                  <a:gd name="connsiteX43" fmla="*/ 8768 w 10000"/>
                  <a:gd name="connsiteY43" fmla="*/ 1098 h 10000"/>
                  <a:gd name="connsiteX44" fmla="*/ 8913 w 10000"/>
                  <a:gd name="connsiteY44" fmla="*/ 1463 h 10000"/>
                  <a:gd name="connsiteX45" fmla="*/ 9058 w 10000"/>
                  <a:gd name="connsiteY45" fmla="*/ 1646 h 10000"/>
                  <a:gd name="connsiteX46" fmla="*/ 9058 w 10000"/>
                  <a:gd name="connsiteY46" fmla="*/ 1890 h 10000"/>
                  <a:gd name="connsiteX47" fmla="*/ 9130 w 10000"/>
                  <a:gd name="connsiteY47" fmla="*/ 1890 h 10000"/>
                  <a:gd name="connsiteX48" fmla="*/ 9130 w 10000"/>
                  <a:gd name="connsiteY48" fmla="*/ 2012 h 10000"/>
                  <a:gd name="connsiteX49" fmla="*/ 9058 w 10000"/>
                  <a:gd name="connsiteY49" fmla="*/ 2256 h 10000"/>
                  <a:gd name="connsiteX50" fmla="*/ 8696 w 10000"/>
                  <a:gd name="connsiteY50" fmla="*/ 3201 h 10000"/>
                  <a:gd name="connsiteX51" fmla="*/ 7754 w 10000"/>
                  <a:gd name="connsiteY51" fmla="*/ 3232 h 10000"/>
                  <a:gd name="connsiteX52" fmla="*/ 7101 w 10000"/>
                  <a:gd name="connsiteY52" fmla="*/ 3476 h 10000"/>
                  <a:gd name="connsiteX53" fmla="*/ 7101 w 10000"/>
                  <a:gd name="connsiteY53" fmla="*/ 3841 h 10000"/>
                  <a:gd name="connsiteX54" fmla="*/ 7391 w 10000"/>
                  <a:gd name="connsiteY54" fmla="*/ 4329 h 10000"/>
                  <a:gd name="connsiteX55" fmla="*/ 7536 w 10000"/>
                  <a:gd name="connsiteY55" fmla="*/ 4634 h 10000"/>
                  <a:gd name="connsiteX56" fmla="*/ 7971 w 10000"/>
                  <a:gd name="connsiteY56" fmla="*/ 5000 h 10000"/>
                  <a:gd name="connsiteX57" fmla="*/ 8261 w 10000"/>
                  <a:gd name="connsiteY57" fmla="*/ 5183 h 10000"/>
                  <a:gd name="connsiteX58" fmla="*/ 8623 w 10000"/>
                  <a:gd name="connsiteY58" fmla="*/ 5549 h 10000"/>
                  <a:gd name="connsiteX59" fmla="*/ 9130 w 10000"/>
                  <a:gd name="connsiteY59" fmla="*/ 5976 h 10000"/>
                  <a:gd name="connsiteX60" fmla="*/ 9203 w 10000"/>
                  <a:gd name="connsiteY60" fmla="*/ 6220 h 10000"/>
                  <a:gd name="connsiteX61" fmla="*/ 9275 w 10000"/>
                  <a:gd name="connsiteY61" fmla="*/ 6585 h 10000"/>
                  <a:gd name="connsiteX62" fmla="*/ 9348 w 10000"/>
                  <a:gd name="connsiteY62" fmla="*/ 6951 h 10000"/>
                  <a:gd name="connsiteX63" fmla="*/ 9420 w 10000"/>
                  <a:gd name="connsiteY63" fmla="*/ 7195 h 10000"/>
                  <a:gd name="connsiteX64" fmla="*/ 9565 w 10000"/>
                  <a:gd name="connsiteY64" fmla="*/ 7866 h 10000"/>
                  <a:gd name="connsiteX65" fmla="*/ 9565 w 10000"/>
                  <a:gd name="connsiteY65" fmla="*/ 8110 h 10000"/>
                  <a:gd name="connsiteX66" fmla="*/ 9420 w 10000"/>
                  <a:gd name="connsiteY66" fmla="*/ 7927 h 10000"/>
                  <a:gd name="connsiteX67" fmla="*/ 9565 w 10000"/>
                  <a:gd name="connsiteY67" fmla="*/ 8110 h 10000"/>
                  <a:gd name="connsiteX68" fmla="*/ 9855 w 10000"/>
                  <a:gd name="connsiteY68" fmla="*/ 8720 h 10000"/>
                  <a:gd name="connsiteX69" fmla="*/ 10000 w 10000"/>
                  <a:gd name="connsiteY69" fmla="*/ 8963 h 10000"/>
                  <a:gd name="connsiteX70" fmla="*/ 10000 w 10000"/>
                  <a:gd name="connsiteY70" fmla="*/ 9268 h 10000"/>
                  <a:gd name="connsiteX71" fmla="*/ 9275 w 10000"/>
                  <a:gd name="connsiteY71" fmla="*/ 9878 h 10000"/>
                  <a:gd name="connsiteX72" fmla="*/ 8261 w 10000"/>
                  <a:gd name="connsiteY72" fmla="*/ 10000 h 10000"/>
                  <a:gd name="connsiteX73" fmla="*/ 6667 w 10000"/>
                  <a:gd name="connsiteY73" fmla="*/ 9939 h 10000"/>
                  <a:gd name="connsiteX74" fmla="*/ 5580 w 10000"/>
                  <a:gd name="connsiteY74" fmla="*/ 9939 h 10000"/>
                  <a:gd name="connsiteX75" fmla="*/ 4565 w 10000"/>
                  <a:gd name="connsiteY75" fmla="*/ 9756 h 10000"/>
                  <a:gd name="connsiteX76" fmla="*/ 3551 w 10000"/>
                  <a:gd name="connsiteY76" fmla="*/ 9695 h 10000"/>
                  <a:gd name="connsiteX77" fmla="*/ 2971 w 10000"/>
                  <a:gd name="connsiteY77" fmla="*/ 9634 h 10000"/>
                  <a:gd name="connsiteX78" fmla="*/ 1957 w 10000"/>
                  <a:gd name="connsiteY78" fmla="*/ 9695 h 10000"/>
                  <a:gd name="connsiteX79" fmla="*/ 1739 w 10000"/>
                  <a:gd name="connsiteY79" fmla="*/ 9695 h 10000"/>
                  <a:gd name="connsiteX80" fmla="*/ 1594 w 10000"/>
                  <a:gd name="connsiteY80" fmla="*/ 9573 h 10000"/>
                  <a:gd name="connsiteX81" fmla="*/ 1449 w 10000"/>
                  <a:gd name="connsiteY81" fmla="*/ 9512 h 10000"/>
                  <a:gd name="connsiteX82" fmla="*/ 1377 w 10000"/>
                  <a:gd name="connsiteY82" fmla="*/ 9329 h 10000"/>
                  <a:gd name="connsiteX83" fmla="*/ 1377 w 10000"/>
                  <a:gd name="connsiteY83" fmla="*/ 9268 h 10000"/>
                  <a:gd name="connsiteX84" fmla="*/ 1232 w 10000"/>
                  <a:gd name="connsiteY84" fmla="*/ 9146 h 10000"/>
                  <a:gd name="connsiteX85" fmla="*/ 1377 w 10000"/>
                  <a:gd name="connsiteY85" fmla="*/ 9268 h 10000"/>
                  <a:gd name="connsiteX86" fmla="*/ 1232 w 10000"/>
                  <a:gd name="connsiteY86" fmla="*/ 9146 h 10000"/>
                  <a:gd name="connsiteX87" fmla="*/ 942 w 10000"/>
                  <a:gd name="connsiteY87" fmla="*/ 8902 h 10000"/>
                  <a:gd name="connsiteX88" fmla="*/ 870 w 10000"/>
                  <a:gd name="connsiteY88" fmla="*/ 8780 h 10000"/>
                  <a:gd name="connsiteX89" fmla="*/ 797 w 10000"/>
                  <a:gd name="connsiteY89" fmla="*/ 8780 h 10000"/>
                  <a:gd name="connsiteX90" fmla="*/ 580 w 10000"/>
                  <a:gd name="connsiteY90" fmla="*/ 8659 h 10000"/>
                  <a:gd name="connsiteX91" fmla="*/ 0 w 10000"/>
                  <a:gd name="connsiteY91" fmla="*/ 8476 h 10000"/>
                  <a:gd name="connsiteX0" fmla="*/ 0 w 10000"/>
                  <a:gd name="connsiteY0" fmla="*/ 8476 h 10000"/>
                  <a:gd name="connsiteX1" fmla="*/ 0 w 10000"/>
                  <a:gd name="connsiteY1" fmla="*/ 8476 h 10000"/>
                  <a:gd name="connsiteX2" fmla="*/ 0 w 10000"/>
                  <a:gd name="connsiteY2" fmla="*/ 8293 h 10000"/>
                  <a:gd name="connsiteX3" fmla="*/ 0 w 10000"/>
                  <a:gd name="connsiteY3" fmla="*/ 8110 h 10000"/>
                  <a:gd name="connsiteX4" fmla="*/ 145 w 10000"/>
                  <a:gd name="connsiteY4" fmla="*/ 7805 h 10000"/>
                  <a:gd name="connsiteX5" fmla="*/ 217 w 10000"/>
                  <a:gd name="connsiteY5" fmla="*/ 7622 h 10000"/>
                  <a:gd name="connsiteX6" fmla="*/ 217 w 10000"/>
                  <a:gd name="connsiteY6" fmla="*/ 7500 h 10000"/>
                  <a:gd name="connsiteX7" fmla="*/ 145 w 10000"/>
                  <a:gd name="connsiteY7" fmla="*/ 7378 h 10000"/>
                  <a:gd name="connsiteX8" fmla="*/ 145 w 10000"/>
                  <a:gd name="connsiteY8" fmla="*/ 7256 h 10000"/>
                  <a:gd name="connsiteX9" fmla="*/ 145 w 10000"/>
                  <a:gd name="connsiteY9" fmla="*/ 7195 h 10000"/>
                  <a:gd name="connsiteX10" fmla="*/ 145 w 10000"/>
                  <a:gd name="connsiteY10" fmla="*/ 7012 h 10000"/>
                  <a:gd name="connsiteX11" fmla="*/ 72 w 10000"/>
                  <a:gd name="connsiteY11" fmla="*/ 6890 h 10000"/>
                  <a:gd name="connsiteX12" fmla="*/ 145 w 10000"/>
                  <a:gd name="connsiteY12" fmla="*/ 6829 h 10000"/>
                  <a:gd name="connsiteX13" fmla="*/ 145 w 10000"/>
                  <a:gd name="connsiteY13" fmla="*/ 6768 h 10000"/>
                  <a:gd name="connsiteX14" fmla="*/ 145 w 10000"/>
                  <a:gd name="connsiteY14" fmla="*/ 6646 h 10000"/>
                  <a:gd name="connsiteX15" fmla="*/ 72 w 10000"/>
                  <a:gd name="connsiteY15" fmla="*/ 6463 h 10000"/>
                  <a:gd name="connsiteX16" fmla="*/ 72 w 10000"/>
                  <a:gd name="connsiteY16" fmla="*/ 6341 h 10000"/>
                  <a:gd name="connsiteX17" fmla="*/ 145 w 10000"/>
                  <a:gd name="connsiteY17" fmla="*/ 6098 h 10000"/>
                  <a:gd name="connsiteX18" fmla="*/ 652 w 10000"/>
                  <a:gd name="connsiteY18" fmla="*/ 5854 h 10000"/>
                  <a:gd name="connsiteX19" fmla="*/ 1232 w 10000"/>
                  <a:gd name="connsiteY19" fmla="*/ 5610 h 10000"/>
                  <a:gd name="connsiteX20" fmla="*/ 1812 w 10000"/>
                  <a:gd name="connsiteY20" fmla="*/ 5305 h 10000"/>
                  <a:gd name="connsiteX21" fmla="*/ 2464 w 10000"/>
                  <a:gd name="connsiteY21" fmla="*/ 5000 h 10000"/>
                  <a:gd name="connsiteX22" fmla="*/ 2899 w 10000"/>
                  <a:gd name="connsiteY22" fmla="*/ 4573 h 10000"/>
                  <a:gd name="connsiteX23" fmla="*/ 3333 w 10000"/>
                  <a:gd name="connsiteY23" fmla="*/ 3963 h 10000"/>
                  <a:gd name="connsiteX24" fmla="*/ 3333 w 10000"/>
                  <a:gd name="connsiteY24" fmla="*/ 3841 h 10000"/>
                  <a:gd name="connsiteX25" fmla="*/ 3406 w 10000"/>
                  <a:gd name="connsiteY25" fmla="*/ 3659 h 10000"/>
                  <a:gd name="connsiteX26" fmla="*/ 3696 w 10000"/>
                  <a:gd name="connsiteY26" fmla="*/ 3232 h 10000"/>
                  <a:gd name="connsiteX27" fmla="*/ 3841 w 10000"/>
                  <a:gd name="connsiteY27" fmla="*/ 3049 h 10000"/>
                  <a:gd name="connsiteX28" fmla="*/ 4710 w 10000"/>
                  <a:gd name="connsiteY28" fmla="*/ 2866 h 10000"/>
                  <a:gd name="connsiteX29" fmla="*/ 5362 w 10000"/>
                  <a:gd name="connsiteY29" fmla="*/ 2683 h 10000"/>
                  <a:gd name="connsiteX30" fmla="*/ 5797 w 10000"/>
                  <a:gd name="connsiteY30" fmla="*/ 2195 h 10000"/>
                  <a:gd name="connsiteX31" fmla="*/ 6304 w 10000"/>
                  <a:gd name="connsiteY31" fmla="*/ 2012 h 10000"/>
                  <a:gd name="connsiteX32" fmla="*/ 6739 w 10000"/>
                  <a:gd name="connsiteY32" fmla="*/ 2195 h 10000"/>
                  <a:gd name="connsiteX33" fmla="*/ 7174 w 10000"/>
                  <a:gd name="connsiteY33" fmla="*/ 1768 h 10000"/>
                  <a:gd name="connsiteX34" fmla="*/ 7681 w 10000"/>
                  <a:gd name="connsiteY34" fmla="*/ 1341 h 10000"/>
                  <a:gd name="connsiteX35" fmla="*/ 8043 w 10000"/>
                  <a:gd name="connsiteY35" fmla="*/ 1098 h 10000"/>
                  <a:gd name="connsiteX36" fmla="*/ 7899 w 10000"/>
                  <a:gd name="connsiteY36" fmla="*/ 427 h 10000"/>
                  <a:gd name="connsiteX37" fmla="*/ 8188 w 10000"/>
                  <a:gd name="connsiteY37" fmla="*/ 0 h 10000"/>
                  <a:gd name="connsiteX38" fmla="*/ 8261 w 10000"/>
                  <a:gd name="connsiteY38" fmla="*/ 0 h 10000"/>
                  <a:gd name="connsiteX39" fmla="*/ 8478 w 10000"/>
                  <a:gd name="connsiteY39" fmla="*/ 183 h 10000"/>
                  <a:gd name="connsiteX40" fmla="*/ 8623 w 10000"/>
                  <a:gd name="connsiteY40" fmla="*/ 366 h 10000"/>
                  <a:gd name="connsiteX41" fmla="*/ 8696 w 10000"/>
                  <a:gd name="connsiteY41" fmla="*/ 549 h 10000"/>
                  <a:gd name="connsiteX42" fmla="*/ 8768 w 10000"/>
                  <a:gd name="connsiteY42" fmla="*/ 671 h 10000"/>
                  <a:gd name="connsiteX43" fmla="*/ 8768 w 10000"/>
                  <a:gd name="connsiteY43" fmla="*/ 1098 h 10000"/>
                  <a:gd name="connsiteX44" fmla="*/ 8913 w 10000"/>
                  <a:gd name="connsiteY44" fmla="*/ 1463 h 10000"/>
                  <a:gd name="connsiteX45" fmla="*/ 9058 w 10000"/>
                  <a:gd name="connsiteY45" fmla="*/ 1646 h 10000"/>
                  <a:gd name="connsiteX46" fmla="*/ 9058 w 10000"/>
                  <a:gd name="connsiteY46" fmla="*/ 1890 h 10000"/>
                  <a:gd name="connsiteX47" fmla="*/ 9130 w 10000"/>
                  <a:gd name="connsiteY47" fmla="*/ 1890 h 10000"/>
                  <a:gd name="connsiteX48" fmla="*/ 9130 w 10000"/>
                  <a:gd name="connsiteY48" fmla="*/ 2012 h 10000"/>
                  <a:gd name="connsiteX49" fmla="*/ 9058 w 10000"/>
                  <a:gd name="connsiteY49" fmla="*/ 2256 h 10000"/>
                  <a:gd name="connsiteX50" fmla="*/ 8750 w 10000"/>
                  <a:gd name="connsiteY50" fmla="*/ 3018 h 10000"/>
                  <a:gd name="connsiteX51" fmla="*/ 7754 w 10000"/>
                  <a:gd name="connsiteY51" fmla="*/ 3232 h 10000"/>
                  <a:gd name="connsiteX52" fmla="*/ 7101 w 10000"/>
                  <a:gd name="connsiteY52" fmla="*/ 3476 h 10000"/>
                  <a:gd name="connsiteX53" fmla="*/ 7101 w 10000"/>
                  <a:gd name="connsiteY53" fmla="*/ 3841 h 10000"/>
                  <a:gd name="connsiteX54" fmla="*/ 7391 w 10000"/>
                  <a:gd name="connsiteY54" fmla="*/ 4329 h 10000"/>
                  <a:gd name="connsiteX55" fmla="*/ 7536 w 10000"/>
                  <a:gd name="connsiteY55" fmla="*/ 4634 h 10000"/>
                  <a:gd name="connsiteX56" fmla="*/ 7971 w 10000"/>
                  <a:gd name="connsiteY56" fmla="*/ 5000 h 10000"/>
                  <a:gd name="connsiteX57" fmla="*/ 8261 w 10000"/>
                  <a:gd name="connsiteY57" fmla="*/ 5183 h 10000"/>
                  <a:gd name="connsiteX58" fmla="*/ 8623 w 10000"/>
                  <a:gd name="connsiteY58" fmla="*/ 5549 h 10000"/>
                  <a:gd name="connsiteX59" fmla="*/ 9130 w 10000"/>
                  <a:gd name="connsiteY59" fmla="*/ 5976 h 10000"/>
                  <a:gd name="connsiteX60" fmla="*/ 9203 w 10000"/>
                  <a:gd name="connsiteY60" fmla="*/ 6220 h 10000"/>
                  <a:gd name="connsiteX61" fmla="*/ 9275 w 10000"/>
                  <a:gd name="connsiteY61" fmla="*/ 6585 h 10000"/>
                  <a:gd name="connsiteX62" fmla="*/ 9348 w 10000"/>
                  <a:gd name="connsiteY62" fmla="*/ 6951 h 10000"/>
                  <a:gd name="connsiteX63" fmla="*/ 9420 w 10000"/>
                  <a:gd name="connsiteY63" fmla="*/ 7195 h 10000"/>
                  <a:gd name="connsiteX64" fmla="*/ 9565 w 10000"/>
                  <a:gd name="connsiteY64" fmla="*/ 7866 h 10000"/>
                  <a:gd name="connsiteX65" fmla="*/ 9565 w 10000"/>
                  <a:gd name="connsiteY65" fmla="*/ 8110 h 10000"/>
                  <a:gd name="connsiteX66" fmla="*/ 9420 w 10000"/>
                  <a:gd name="connsiteY66" fmla="*/ 7927 h 10000"/>
                  <a:gd name="connsiteX67" fmla="*/ 9565 w 10000"/>
                  <a:gd name="connsiteY67" fmla="*/ 8110 h 10000"/>
                  <a:gd name="connsiteX68" fmla="*/ 9855 w 10000"/>
                  <a:gd name="connsiteY68" fmla="*/ 8720 h 10000"/>
                  <a:gd name="connsiteX69" fmla="*/ 10000 w 10000"/>
                  <a:gd name="connsiteY69" fmla="*/ 8963 h 10000"/>
                  <a:gd name="connsiteX70" fmla="*/ 10000 w 10000"/>
                  <a:gd name="connsiteY70" fmla="*/ 9268 h 10000"/>
                  <a:gd name="connsiteX71" fmla="*/ 9275 w 10000"/>
                  <a:gd name="connsiteY71" fmla="*/ 9878 h 10000"/>
                  <a:gd name="connsiteX72" fmla="*/ 8261 w 10000"/>
                  <a:gd name="connsiteY72" fmla="*/ 10000 h 10000"/>
                  <a:gd name="connsiteX73" fmla="*/ 6667 w 10000"/>
                  <a:gd name="connsiteY73" fmla="*/ 9939 h 10000"/>
                  <a:gd name="connsiteX74" fmla="*/ 5580 w 10000"/>
                  <a:gd name="connsiteY74" fmla="*/ 9939 h 10000"/>
                  <a:gd name="connsiteX75" fmla="*/ 4565 w 10000"/>
                  <a:gd name="connsiteY75" fmla="*/ 9756 h 10000"/>
                  <a:gd name="connsiteX76" fmla="*/ 3551 w 10000"/>
                  <a:gd name="connsiteY76" fmla="*/ 9695 h 10000"/>
                  <a:gd name="connsiteX77" fmla="*/ 2971 w 10000"/>
                  <a:gd name="connsiteY77" fmla="*/ 9634 h 10000"/>
                  <a:gd name="connsiteX78" fmla="*/ 1957 w 10000"/>
                  <a:gd name="connsiteY78" fmla="*/ 9695 h 10000"/>
                  <a:gd name="connsiteX79" fmla="*/ 1739 w 10000"/>
                  <a:gd name="connsiteY79" fmla="*/ 9695 h 10000"/>
                  <a:gd name="connsiteX80" fmla="*/ 1594 w 10000"/>
                  <a:gd name="connsiteY80" fmla="*/ 9573 h 10000"/>
                  <a:gd name="connsiteX81" fmla="*/ 1449 w 10000"/>
                  <a:gd name="connsiteY81" fmla="*/ 9512 h 10000"/>
                  <a:gd name="connsiteX82" fmla="*/ 1377 w 10000"/>
                  <a:gd name="connsiteY82" fmla="*/ 9329 h 10000"/>
                  <a:gd name="connsiteX83" fmla="*/ 1377 w 10000"/>
                  <a:gd name="connsiteY83" fmla="*/ 9268 h 10000"/>
                  <a:gd name="connsiteX84" fmla="*/ 1232 w 10000"/>
                  <a:gd name="connsiteY84" fmla="*/ 9146 h 10000"/>
                  <a:gd name="connsiteX85" fmla="*/ 1377 w 10000"/>
                  <a:gd name="connsiteY85" fmla="*/ 9268 h 10000"/>
                  <a:gd name="connsiteX86" fmla="*/ 1232 w 10000"/>
                  <a:gd name="connsiteY86" fmla="*/ 9146 h 10000"/>
                  <a:gd name="connsiteX87" fmla="*/ 942 w 10000"/>
                  <a:gd name="connsiteY87" fmla="*/ 8902 h 10000"/>
                  <a:gd name="connsiteX88" fmla="*/ 870 w 10000"/>
                  <a:gd name="connsiteY88" fmla="*/ 8780 h 10000"/>
                  <a:gd name="connsiteX89" fmla="*/ 797 w 10000"/>
                  <a:gd name="connsiteY89" fmla="*/ 8780 h 10000"/>
                  <a:gd name="connsiteX90" fmla="*/ 580 w 10000"/>
                  <a:gd name="connsiteY90" fmla="*/ 8659 h 10000"/>
                  <a:gd name="connsiteX91" fmla="*/ 0 w 10000"/>
                  <a:gd name="connsiteY91" fmla="*/ 8476 h 10000"/>
                  <a:gd name="connsiteX0" fmla="*/ 0 w 10000"/>
                  <a:gd name="connsiteY0" fmla="*/ 8476 h 10000"/>
                  <a:gd name="connsiteX1" fmla="*/ 0 w 10000"/>
                  <a:gd name="connsiteY1" fmla="*/ 8476 h 10000"/>
                  <a:gd name="connsiteX2" fmla="*/ 0 w 10000"/>
                  <a:gd name="connsiteY2" fmla="*/ 8293 h 10000"/>
                  <a:gd name="connsiteX3" fmla="*/ 0 w 10000"/>
                  <a:gd name="connsiteY3" fmla="*/ 8110 h 10000"/>
                  <a:gd name="connsiteX4" fmla="*/ 145 w 10000"/>
                  <a:gd name="connsiteY4" fmla="*/ 7805 h 10000"/>
                  <a:gd name="connsiteX5" fmla="*/ 217 w 10000"/>
                  <a:gd name="connsiteY5" fmla="*/ 7622 h 10000"/>
                  <a:gd name="connsiteX6" fmla="*/ 217 w 10000"/>
                  <a:gd name="connsiteY6" fmla="*/ 7500 h 10000"/>
                  <a:gd name="connsiteX7" fmla="*/ 145 w 10000"/>
                  <a:gd name="connsiteY7" fmla="*/ 7378 h 10000"/>
                  <a:gd name="connsiteX8" fmla="*/ 145 w 10000"/>
                  <a:gd name="connsiteY8" fmla="*/ 7256 h 10000"/>
                  <a:gd name="connsiteX9" fmla="*/ 145 w 10000"/>
                  <a:gd name="connsiteY9" fmla="*/ 7195 h 10000"/>
                  <a:gd name="connsiteX10" fmla="*/ 145 w 10000"/>
                  <a:gd name="connsiteY10" fmla="*/ 7012 h 10000"/>
                  <a:gd name="connsiteX11" fmla="*/ 72 w 10000"/>
                  <a:gd name="connsiteY11" fmla="*/ 6890 h 10000"/>
                  <a:gd name="connsiteX12" fmla="*/ 145 w 10000"/>
                  <a:gd name="connsiteY12" fmla="*/ 6829 h 10000"/>
                  <a:gd name="connsiteX13" fmla="*/ 145 w 10000"/>
                  <a:gd name="connsiteY13" fmla="*/ 6768 h 10000"/>
                  <a:gd name="connsiteX14" fmla="*/ 145 w 10000"/>
                  <a:gd name="connsiteY14" fmla="*/ 6646 h 10000"/>
                  <a:gd name="connsiteX15" fmla="*/ 72 w 10000"/>
                  <a:gd name="connsiteY15" fmla="*/ 6463 h 10000"/>
                  <a:gd name="connsiteX16" fmla="*/ 72 w 10000"/>
                  <a:gd name="connsiteY16" fmla="*/ 6341 h 10000"/>
                  <a:gd name="connsiteX17" fmla="*/ 145 w 10000"/>
                  <a:gd name="connsiteY17" fmla="*/ 6098 h 10000"/>
                  <a:gd name="connsiteX18" fmla="*/ 652 w 10000"/>
                  <a:gd name="connsiteY18" fmla="*/ 5854 h 10000"/>
                  <a:gd name="connsiteX19" fmla="*/ 1232 w 10000"/>
                  <a:gd name="connsiteY19" fmla="*/ 5610 h 10000"/>
                  <a:gd name="connsiteX20" fmla="*/ 1812 w 10000"/>
                  <a:gd name="connsiteY20" fmla="*/ 5305 h 10000"/>
                  <a:gd name="connsiteX21" fmla="*/ 2464 w 10000"/>
                  <a:gd name="connsiteY21" fmla="*/ 5000 h 10000"/>
                  <a:gd name="connsiteX22" fmla="*/ 2899 w 10000"/>
                  <a:gd name="connsiteY22" fmla="*/ 4573 h 10000"/>
                  <a:gd name="connsiteX23" fmla="*/ 3333 w 10000"/>
                  <a:gd name="connsiteY23" fmla="*/ 3963 h 10000"/>
                  <a:gd name="connsiteX24" fmla="*/ 3333 w 10000"/>
                  <a:gd name="connsiteY24" fmla="*/ 3841 h 10000"/>
                  <a:gd name="connsiteX25" fmla="*/ 3406 w 10000"/>
                  <a:gd name="connsiteY25" fmla="*/ 3659 h 10000"/>
                  <a:gd name="connsiteX26" fmla="*/ 3696 w 10000"/>
                  <a:gd name="connsiteY26" fmla="*/ 3232 h 10000"/>
                  <a:gd name="connsiteX27" fmla="*/ 3841 w 10000"/>
                  <a:gd name="connsiteY27" fmla="*/ 3049 h 10000"/>
                  <a:gd name="connsiteX28" fmla="*/ 4710 w 10000"/>
                  <a:gd name="connsiteY28" fmla="*/ 2866 h 10000"/>
                  <a:gd name="connsiteX29" fmla="*/ 5362 w 10000"/>
                  <a:gd name="connsiteY29" fmla="*/ 2683 h 10000"/>
                  <a:gd name="connsiteX30" fmla="*/ 5797 w 10000"/>
                  <a:gd name="connsiteY30" fmla="*/ 2195 h 10000"/>
                  <a:gd name="connsiteX31" fmla="*/ 6304 w 10000"/>
                  <a:gd name="connsiteY31" fmla="*/ 2012 h 10000"/>
                  <a:gd name="connsiteX32" fmla="*/ 6739 w 10000"/>
                  <a:gd name="connsiteY32" fmla="*/ 2195 h 10000"/>
                  <a:gd name="connsiteX33" fmla="*/ 7174 w 10000"/>
                  <a:gd name="connsiteY33" fmla="*/ 1768 h 10000"/>
                  <a:gd name="connsiteX34" fmla="*/ 7681 w 10000"/>
                  <a:gd name="connsiteY34" fmla="*/ 1341 h 10000"/>
                  <a:gd name="connsiteX35" fmla="*/ 8043 w 10000"/>
                  <a:gd name="connsiteY35" fmla="*/ 1098 h 10000"/>
                  <a:gd name="connsiteX36" fmla="*/ 7899 w 10000"/>
                  <a:gd name="connsiteY36" fmla="*/ 427 h 10000"/>
                  <a:gd name="connsiteX37" fmla="*/ 8188 w 10000"/>
                  <a:gd name="connsiteY37" fmla="*/ 0 h 10000"/>
                  <a:gd name="connsiteX38" fmla="*/ 8261 w 10000"/>
                  <a:gd name="connsiteY38" fmla="*/ 0 h 10000"/>
                  <a:gd name="connsiteX39" fmla="*/ 8478 w 10000"/>
                  <a:gd name="connsiteY39" fmla="*/ 183 h 10000"/>
                  <a:gd name="connsiteX40" fmla="*/ 8623 w 10000"/>
                  <a:gd name="connsiteY40" fmla="*/ 366 h 10000"/>
                  <a:gd name="connsiteX41" fmla="*/ 8696 w 10000"/>
                  <a:gd name="connsiteY41" fmla="*/ 549 h 10000"/>
                  <a:gd name="connsiteX42" fmla="*/ 8768 w 10000"/>
                  <a:gd name="connsiteY42" fmla="*/ 671 h 10000"/>
                  <a:gd name="connsiteX43" fmla="*/ 8768 w 10000"/>
                  <a:gd name="connsiteY43" fmla="*/ 1098 h 10000"/>
                  <a:gd name="connsiteX44" fmla="*/ 8913 w 10000"/>
                  <a:gd name="connsiteY44" fmla="*/ 1463 h 10000"/>
                  <a:gd name="connsiteX45" fmla="*/ 9058 w 10000"/>
                  <a:gd name="connsiteY45" fmla="*/ 1646 h 10000"/>
                  <a:gd name="connsiteX46" fmla="*/ 9058 w 10000"/>
                  <a:gd name="connsiteY46" fmla="*/ 1890 h 10000"/>
                  <a:gd name="connsiteX47" fmla="*/ 9130 w 10000"/>
                  <a:gd name="connsiteY47" fmla="*/ 1890 h 10000"/>
                  <a:gd name="connsiteX48" fmla="*/ 9130 w 10000"/>
                  <a:gd name="connsiteY48" fmla="*/ 2012 h 10000"/>
                  <a:gd name="connsiteX49" fmla="*/ 9058 w 10000"/>
                  <a:gd name="connsiteY49" fmla="*/ 2256 h 10000"/>
                  <a:gd name="connsiteX50" fmla="*/ 8750 w 10000"/>
                  <a:gd name="connsiteY50" fmla="*/ 3018 h 10000"/>
                  <a:gd name="connsiteX51" fmla="*/ 7754 w 10000"/>
                  <a:gd name="connsiteY51" fmla="*/ 3232 h 10000"/>
                  <a:gd name="connsiteX52" fmla="*/ 7101 w 10000"/>
                  <a:gd name="connsiteY52" fmla="*/ 3476 h 10000"/>
                  <a:gd name="connsiteX53" fmla="*/ 7101 w 10000"/>
                  <a:gd name="connsiteY53" fmla="*/ 3841 h 10000"/>
                  <a:gd name="connsiteX54" fmla="*/ 7391 w 10000"/>
                  <a:gd name="connsiteY54" fmla="*/ 4329 h 10000"/>
                  <a:gd name="connsiteX55" fmla="*/ 7536 w 10000"/>
                  <a:gd name="connsiteY55" fmla="*/ 4634 h 10000"/>
                  <a:gd name="connsiteX56" fmla="*/ 7971 w 10000"/>
                  <a:gd name="connsiteY56" fmla="*/ 5000 h 10000"/>
                  <a:gd name="connsiteX57" fmla="*/ 8261 w 10000"/>
                  <a:gd name="connsiteY57" fmla="*/ 5183 h 10000"/>
                  <a:gd name="connsiteX58" fmla="*/ 8623 w 10000"/>
                  <a:gd name="connsiteY58" fmla="*/ 5549 h 10000"/>
                  <a:gd name="connsiteX59" fmla="*/ 9130 w 10000"/>
                  <a:gd name="connsiteY59" fmla="*/ 5976 h 10000"/>
                  <a:gd name="connsiteX60" fmla="*/ 9203 w 10000"/>
                  <a:gd name="connsiteY60" fmla="*/ 6220 h 10000"/>
                  <a:gd name="connsiteX61" fmla="*/ 9275 w 10000"/>
                  <a:gd name="connsiteY61" fmla="*/ 6585 h 10000"/>
                  <a:gd name="connsiteX62" fmla="*/ 9348 w 10000"/>
                  <a:gd name="connsiteY62" fmla="*/ 6951 h 10000"/>
                  <a:gd name="connsiteX63" fmla="*/ 9420 w 10000"/>
                  <a:gd name="connsiteY63" fmla="*/ 7195 h 10000"/>
                  <a:gd name="connsiteX64" fmla="*/ 9565 w 10000"/>
                  <a:gd name="connsiteY64" fmla="*/ 7866 h 10000"/>
                  <a:gd name="connsiteX65" fmla="*/ 9565 w 10000"/>
                  <a:gd name="connsiteY65" fmla="*/ 8110 h 10000"/>
                  <a:gd name="connsiteX66" fmla="*/ 9420 w 10000"/>
                  <a:gd name="connsiteY66" fmla="*/ 7927 h 10000"/>
                  <a:gd name="connsiteX67" fmla="*/ 9565 w 10000"/>
                  <a:gd name="connsiteY67" fmla="*/ 8110 h 10000"/>
                  <a:gd name="connsiteX68" fmla="*/ 9855 w 10000"/>
                  <a:gd name="connsiteY68" fmla="*/ 8720 h 10000"/>
                  <a:gd name="connsiteX69" fmla="*/ 10000 w 10000"/>
                  <a:gd name="connsiteY69" fmla="*/ 8963 h 10000"/>
                  <a:gd name="connsiteX70" fmla="*/ 10000 w 10000"/>
                  <a:gd name="connsiteY70" fmla="*/ 9268 h 10000"/>
                  <a:gd name="connsiteX71" fmla="*/ 9275 w 10000"/>
                  <a:gd name="connsiteY71" fmla="*/ 9878 h 10000"/>
                  <a:gd name="connsiteX72" fmla="*/ 8261 w 10000"/>
                  <a:gd name="connsiteY72" fmla="*/ 10000 h 10000"/>
                  <a:gd name="connsiteX73" fmla="*/ 6667 w 10000"/>
                  <a:gd name="connsiteY73" fmla="*/ 9939 h 10000"/>
                  <a:gd name="connsiteX74" fmla="*/ 5580 w 10000"/>
                  <a:gd name="connsiteY74" fmla="*/ 9939 h 10000"/>
                  <a:gd name="connsiteX75" fmla="*/ 4565 w 10000"/>
                  <a:gd name="connsiteY75" fmla="*/ 9756 h 10000"/>
                  <a:gd name="connsiteX76" fmla="*/ 3551 w 10000"/>
                  <a:gd name="connsiteY76" fmla="*/ 9695 h 10000"/>
                  <a:gd name="connsiteX77" fmla="*/ 2971 w 10000"/>
                  <a:gd name="connsiteY77" fmla="*/ 9634 h 10000"/>
                  <a:gd name="connsiteX78" fmla="*/ 1957 w 10000"/>
                  <a:gd name="connsiteY78" fmla="*/ 9695 h 10000"/>
                  <a:gd name="connsiteX79" fmla="*/ 1739 w 10000"/>
                  <a:gd name="connsiteY79" fmla="*/ 9695 h 10000"/>
                  <a:gd name="connsiteX80" fmla="*/ 1594 w 10000"/>
                  <a:gd name="connsiteY80" fmla="*/ 9573 h 10000"/>
                  <a:gd name="connsiteX81" fmla="*/ 1449 w 10000"/>
                  <a:gd name="connsiteY81" fmla="*/ 9512 h 10000"/>
                  <a:gd name="connsiteX82" fmla="*/ 1377 w 10000"/>
                  <a:gd name="connsiteY82" fmla="*/ 9329 h 10000"/>
                  <a:gd name="connsiteX83" fmla="*/ 1377 w 10000"/>
                  <a:gd name="connsiteY83" fmla="*/ 9268 h 10000"/>
                  <a:gd name="connsiteX84" fmla="*/ 1232 w 10000"/>
                  <a:gd name="connsiteY84" fmla="*/ 9146 h 10000"/>
                  <a:gd name="connsiteX85" fmla="*/ 1377 w 10000"/>
                  <a:gd name="connsiteY85" fmla="*/ 9268 h 10000"/>
                  <a:gd name="connsiteX86" fmla="*/ 1232 w 10000"/>
                  <a:gd name="connsiteY86" fmla="*/ 9146 h 10000"/>
                  <a:gd name="connsiteX87" fmla="*/ 942 w 10000"/>
                  <a:gd name="connsiteY87" fmla="*/ 8902 h 10000"/>
                  <a:gd name="connsiteX88" fmla="*/ 870 w 10000"/>
                  <a:gd name="connsiteY88" fmla="*/ 8780 h 10000"/>
                  <a:gd name="connsiteX89" fmla="*/ 797 w 10000"/>
                  <a:gd name="connsiteY89" fmla="*/ 8780 h 10000"/>
                  <a:gd name="connsiteX90" fmla="*/ 580 w 10000"/>
                  <a:gd name="connsiteY90" fmla="*/ 8659 h 10000"/>
                  <a:gd name="connsiteX91" fmla="*/ 0 w 10000"/>
                  <a:gd name="connsiteY91" fmla="*/ 8476 h 10000"/>
                  <a:gd name="connsiteX0" fmla="*/ 0 w 10000"/>
                  <a:gd name="connsiteY0" fmla="*/ 8476 h 10000"/>
                  <a:gd name="connsiteX1" fmla="*/ 0 w 10000"/>
                  <a:gd name="connsiteY1" fmla="*/ 8476 h 10000"/>
                  <a:gd name="connsiteX2" fmla="*/ 0 w 10000"/>
                  <a:gd name="connsiteY2" fmla="*/ 8293 h 10000"/>
                  <a:gd name="connsiteX3" fmla="*/ 0 w 10000"/>
                  <a:gd name="connsiteY3" fmla="*/ 8110 h 10000"/>
                  <a:gd name="connsiteX4" fmla="*/ 145 w 10000"/>
                  <a:gd name="connsiteY4" fmla="*/ 7805 h 10000"/>
                  <a:gd name="connsiteX5" fmla="*/ 217 w 10000"/>
                  <a:gd name="connsiteY5" fmla="*/ 7622 h 10000"/>
                  <a:gd name="connsiteX6" fmla="*/ 217 w 10000"/>
                  <a:gd name="connsiteY6" fmla="*/ 7500 h 10000"/>
                  <a:gd name="connsiteX7" fmla="*/ 145 w 10000"/>
                  <a:gd name="connsiteY7" fmla="*/ 7378 h 10000"/>
                  <a:gd name="connsiteX8" fmla="*/ 145 w 10000"/>
                  <a:gd name="connsiteY8" fmla="*/ 7256 h 10000"/>
                  <a:gd name="connsiteX9" fmla="*/ 145 w 10000"/>
                  <a:gd name="connsiteY9" fmla="*/ 7195 h 10000"/>
                  <a:gd name="connsiteX10" fmla="*/ 145 w 10000"/>
                  <a:gd name="connsiteY10" fmla="*/ 7012 h 10000"/>
                  <a:gd name="connsiteX11" fmla="*/ 72 w 10000"/>
                  <a:gd name="connsiteY11" fmla="*/ 6890 h 10000"/>
                  <a:gd name="connsiteX12" fmla="*/ 145 w 10000"/>
                  <a:gd name="connsiteY12" fmla="*/ 6829 h 10000"/>
                  <a:gd name="connsiteX13" fmla="*/ 145 w 10000"/>
                  <a:gd name="connsiteY13" fmla="*/ 6768 h 10000"/>
                  <a:gd name="connsiteX14" fmla="*/ 145 w 10000"/>
                  <a:gd name="connsiteY14" fmla="*/ 6646 h 10000"/>
                  <a:gd name="connsiteX15" fmla="*/ 72 w 10000"/>
                  <a:gd name="connsiteY15" fmla="*/ 6463 h 10000"/>
                  <a:gd name="connsiteX16" fmla="*/ 72 w 10000"/>
                  <a:gd name="connsiteY16" fmla="*/ 6341 h 10000"/>
                  <a:gd name="connsiteX17" fmla="*/ 145 w 10000"/>
                  <a:gd name="connsiteY17" fmla="*/ 6098 h 10000"/>
                  <a:gd name="connsiteX18" fmla="*/ 652 w 10000"/>
                  <a:gd name="connsiteY18" fmla="*/ 5854 h 10000"/>
                  <a:gd name="connsiteX19" fmla="*/ 1232 w 10000"/>
                  <a:gd name="connsiteY19" fmla="*/ 5610 h 10000"/>
                  <a:gd name="connsiteX20" fmla="*/ 1812 w 10000"/>
                  <a:gd name="connsiteY20" fmla="*/ 5305 h 10000"/>
                  <a:gd name="connsiteX21" fmla="*/ 2464 w 10000"/>
                  <a:gd name="connsiteY21" fmla="*/ 5000 h 10000"/>
                  <a:gd name="connsiteX22" fmla="*/ 2899 w 10000"/>
                  <a:gd name="connsiteY22" fmla="*/ 4573 h 10000"/>
                  <a:gd name="connsiteX23" fmla="*/ 3333 w 10000"/>
                  <a:gd name="connsiteY23" fmla="*/ 3963 h 10000"/>
                  <a:gd name="connsiteX24" fmla="*/ 3333 w 10000"/>
                  <a:gd name="connsiteY24" fmla="*/ 3841 h 10000"/>
                  <a:gd name="connsiteX25" fmla="*/ 3406 w 10000"/>
                  <a:gd name="connsiteY25" fmla="*/ 3659 h 10000"/>
                  <a:gd name="connsiteX26" fmla="*/ 3696 w 10000"/>
                  <a:gd name="connsiteY26" fmla="*/ 3232 h 10000"/>
                  <a:gd name="connsiteX27" fmla="*/ 3841 w 10000"/>
                  <a:gd name="connsiteY27" fmla="*/ 3049 h 10000"/>
                  <a:gd name="connsiteX28" fmla="*/ 4710 w 10000"/>
                  <a:gd name="connsiteY28" fmla="*/ 2866 h 10000"/>
                  <a:gd name="connsiteX29" fmla="*/ 5362 w 10000"/>
                  <a:gd name="connsiteY29" fmla="*/ 2683 h 10000"/>
                  <a:gd name="connsiteX30" fmla="*/ 5797 w 10000"/>
                  <a:gd name="connsiteY30" fmla="*/ 2195 h 10000"/>
                  <a:gd name="connsiteX31" fmla="*/ 6304 w 10000"/>
                  <a:gd name="connsiteY31" fmla="*/ 2012 h 10000"/>
                  <a:gd name="connsiteX32" fmla="*/ 6739 w 10000"/>
                  <a:gd name="connsiteY32" fmla="*/ 2195 h 10000"/>
                  <a:gd name="connsiteX33" fmla="*/ 7174 w 10000"/>
                  <a:gd name="connsiteY33" fmla="*/ 1768 h 10000"/>
                  <a:gd name="connsiteX34" fmla="*/ 7681 w 10000"/>
                  <a:gd name="connsiteY34" fmla="*/ 1341 h 10000"/>
                  <a:gd name="connsiteX35" fmla="*/ 8043 w 10000"/>
                  <a:gd name="connsiteY35" fmla="*/ 1098 h 10000"/>
                  <a:gd name="connsiteX36" fmla="*/ 7899 w 10000"/>
                  <a:gd name="connsiteY36" fmla="*/ 427 h 10000"/>
                  <a:gd name="connsiteX37" fmla="*/ 8188 w 10000"/>
                  <a:gd name="connsiteY37" fmla="*/ 0 h 10000"/>
                  <a:gd name="connsiteX38" fmla="*/ 8261 w 10000"/>
                  <a:gd name="connsiteY38" fmla="*/ 0 h 10000"/>
                  <a:gd name="connsiteX39" fmla="*/ 8478 w 10000"/>
                  <a:gd name="connsiteY39" fmla="*/ 183 h 10000"/>
                  <a:gd name="connsiteX40" fmla="*/ 8623 w 10000"/>
                  <a:gd name="connsiteY40" fmla="*/ 366 h 10000"/>
                  <a:gd name="connsiteX41" fmla="*/ 8696 w 10000"/>
                  <a:gd name="connsiteY41" fmla="*/ 549 h 10000"/>
                  <a:gd name="connsiteX42" fmla="*/ 8768 w 10000"/>
                  <a:gd name="connsiteY42" fmla="*/ 671 h 10000"/>
                  <a:gd name="connsiteX43" fmla="*/ 8768 w 10000"/>
                  <a:gd name="connsiteY43" fmla="*/ 1098 h 10000"/>
                  <a:gd name="connsiteX44" fmla="*/ 8913 w 10000"/>
                  <a:gd name="connsiteY44" fmla="*/ 1463 h 10000"/>
                  <a:gd name="connsiteX45" fmla="*/ 9058 w 10000"/>
                  <a:gd name="connsiteY45" fmla="*/ 1646 h 10000"/>
                  <a:gd name="connsiteX46" fmla="*/ 9058 w 10000"/>
                  <a:gd name="connsiteY46" fmla="*/ 1890 h 10000"/>
                  <a:gd name="connsiteX47" fmla="*/ 9130 w 10000"/>
                  <a:gd name="connsiteY47" fmla="*/ 1890 h 10000"/>
                  <a:gd name="connsiteX48" fmla="*/ 9130 w 10000"/>
                  <a:gd name="connsiteY48" fmla="*/ 2012 h 10000"/>
                  <a:gd name="connsiteX49" fmla="*/ 9384 w 10000"/>
                  <a:gd name="connsiteY49" fmla="*/ 2439 h 10000"/>
                  <a:gd name="connsiteX50" fmla="*/ 8750 w 10000"/>
                  <a:gd name="connsiteY50" fmla="*/ 3018 h 10000"/>
                  <a:gd name="connsiteX51" fmla="*/ 7754 w 10000"/>
                  <a:gd name="connsiteY51" fmla="*/ 3232 h 10000"/>
                  <a:gd name="connsiteX52" fmla="*/ 7101 w 10000"/>
                  <a:gd name="connsiteY52" fmla="*/ 3476 h 10000"/>
                  <a:gd name="connsiteX53" fmla="*/ 7101 w 10000"/>
                  <a:gd name="connsiteY53" fmla="*/ 3841 h 10000"/>
                  <a:gd name="connsiteX54" fmla="*/ 7391 w 10000"/>
                  <a:gd name="connsiteY54" fmla="*/ 4329 h 10000"/>
                  <a:gd name="connsiteX55" fmla="*/ 7536 w 10000"/>
                  <a:gd name="connsiteY55" fmla="*/ 4634 h 10000"/>
                  <a:gd name="connsiteX56" fmla="*/ 7971 w 10000"/>
                  <a:gd name="connsiteY56" fmla="*/ 5000 h 10000"/>
                  <a:gd name="connsiteX57" fmla="*/ 8261 w 10000"/>
                  <a:gd name="connsiteY57" fmla="*/ 5183 h 10000"/>
                  <a:gd name="connsiteX58" fmla="*/ 8623 w 10000"/>
                  <a:gd name="connsiteY58" fmla="*/ 5549 h 10000"/>
                  <a:gd name="connsiteX59" fmla="*/ 9130 w 10000"/>
                  <a:gd name="connsiteY59" fmla="*/ 5976 h 10000"/>
                  <a:gd name="connsiteX60" fmla="*/ 9203 w 10000"/>
                  <a:gd name="connsiteY60" fmla="*/ 6220 h 10000"/>
                  <a:gd name="connsiteX61" fmla="*/ 9275 w 10000"/>
                  <a:gd name="connsiteY61" fmla="*/ 6585 h 10000"/>
                  <a:gd name="connsiteX62" fmla="*/ 9348 w 10000"/>
                  <a:gd name="connsiteY62" fmla="*/ 6951 h 10000"/>
                  <a:gd name="connsiteX63" fmla="*/ 9420 w 10000"/>
                  <a:gd name="connsiteY63" fmla="*/ 7195 h 10000"/>
                  <a:gd name="connsiteX64" fmla="*/ 9565 w 10000"/>
                  <a:gd name="connsiteY64" fmla="*/ 7866 h 10000"/>
                  <a:gd name="connsiteX65" fmla="*/ 9565 w 10000"/>
                  <a:gd name="connsiteY65" fmla="*/ 8110 h 10000"/>
                  <a:gd name="connsiteX66" fmla="*/ 9420 w 10000"/>
                  <a:gd name="connsiteY66" fmla="*/ 7927 h 10000"/>
                  <a:gd name="connsiteX67" fmla="*/ 9565 w 10000"/>
                  <a:gd name="connsiteY67" fmla="*/ 8110 h 10000"/>
                  <a:gd name="connsiteX68" fmla="*/ 9855 w 10000"/>
                  <a:gd name="connsiteY68" fmla="*/ 8720 h 10000"/>
                  <a:gd name="connsiteX69" fmla="*/ 10000 w 10000"/>
                  <a:gd name="connsiteY69" fmla="*/ 8963 h 10000"/>
                  <a:gd name="connsiteX70" fmla="*/ 10000 w 10000"/>
                  <a:gd name="connsiteY70" fmla="*/ 9268 h 10000"/>
                  <a:gd name="connsiteX71" fmla="*/ 9275 w 10000"/>
                  <a:gd name="connsiteY71" fmla="*/ 9878 h 10000"/>
                  <a:gd name="connsiteX72" fmla="*/ 8261 w 10000"/>
                  <a:gd name="connsiteY72" fmla="*/ 10000 h 10000"/>
                  <a:gd name="connsiteX73" fmla="*/ 6667 w 10000"/>
                  <a:gd name="connsiteY73" fmla="*/ 9939 h 10000"/>
                  <a:gd name="connsiteX74" fmla="*/ 5580 w 10000"/>
                  <a:gd name="connsiteY74" fmla="*/ 9939 h 10000"/>
                  <a:gd name="connsiteX75" fmla="*/ 4565 w 10000"/>
                  <a:gd name="connsiteY75" fmla="*/ 9756 h 10000"/>
                  <a:gd name="connsiteX76" fmla="*/ 3551 w 10000"/>
                  <a:gd name="connsiteY76" fmla="*/ 9695 h 10000"/>
                  <a:gd name="connsiteX77" fmla="*/ 2971 w 10000"/>
                  <a:gd name="connsiteY77" fmla="*/ 9634 h 10000"/>
                  <a:gd name="connsiteX78" fmla="*/ 1957 w 10000"/>
                  <a:gd name="connsiteY78" fmla="*/ 9695 h 10000"/>
                  <a:gd name="connsiteX79" fmla="*/ 1739 w 10000"/>
                  <a:gd name="connsiteY79" fmla="*/ 9695 h 10000"/>
                  <a:gd name="connsiteX80" fmla="*/ 1594 w 10000"/>
                  <a:gd name="connsiteY80" fmla="*/ 9573 h 10000"/>
                  <a:gd name="connsiteX81" fmla="*/ 1449 w 10000"/>
                  <a:gd name="connsiteY81" fmla="*/ 9512 h 10000"/>
                  <a:gd name="connsiteX82" fmla="*/ 1377 w 10000"/>
                  <a:gd name="connsiteY82" fmla="*/ 9329 h 10000"/>
                  <a:gd name="connsiteX83" fmla="*/ 1377 w 10000"/>
                  <a:gd name="connsiteY83" fmla="*/ 9268 h 10000"/>
                  <a:gd name="connsiteX84" fmla="*/ 1232 w 10000"/>
                  <a:gd name="connsiteY84" fmla="*/ 9146 h 10000"/>
                  <a:gd name="connsiteX85" fmla="*/ 1377 w 10000"/>
                  <a:gd name="connsiteY85" fmla="*/ 9268 h 10000"/>
                  <a:gd name="connsiteX86" fmla="*/ 1232 w 10000"/>
                  <a:gd name="connsiteY86" fmla="*/ 9146 h 10000"/>
                  <a:gd name="connsiteX87" fmla="*/ 942 w 10000"/>
                  <a:gd name="connsiteY87" fmla="*/ 8902 h 10000"/>
                  <a:gd name="connsiteX88" fmla="*/ 870 w 10000"/>
                  <a:gd name="connsiteY88" fmla="*/ 8780 h 10000"/>
                  <a:gd name="connsiteX89" fmla="*/ 797 w 10000"/>
                  <a:gd name="connsiteY89" fmla="*/ 8780 h 10000"/>
                  <a:gd name="connsiteX90" fmla="*/ 580 w 10000"/>
                  <a:gd name="connsiteY90" fmla="*/ 8659 h 10000"/>
                  <a:gd name="connsiteX91" fmla="*/ 0 w 10000"/>
                  <a:gd name="connsiteY91" fmla="*/ 847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000" h="10000">
                    <a:moveTo>
                      <a:pt x="0" y="8476"/>
                    </a:moveTo>
                    <a:lnTo>
                      <a:pt x="0" y="8476"/>
                    </a:lnTo>
                    <a:lnTo>
                      <a:pt x="0" y="8293"/>
                    </a:lnTo>
                    <a:lnTo>
                      <a:pt x="0" y="8110"/>
                    </a:lnTo>
                    <a:cubicBezTo>
                      <a:pt x="48" y="8008"/>
                      <a:pt x="97" y="7907"/>
                      <a:pt x="145" y="7805"/>
                    </a:cubicBezTo>
                    <a:lnTo>
                      <a:pt x="217" y="7622"/>
                    </a:lnTo>
                    <a:lnTo>
                      <a:pt x="217" y="7500"/>
                    </a:lnTo>
                    <a:cubicBezTo>
                      <a:pt x="193" y="7459"/>
                      <a:pt x="169" y="7419"/>
                      <a:pt x="145" y="7378"/>
                    </a:cubicBezTo>
                    <a:lnTo>
                      <a:pt x="145" y="7256"/>
                    </a:lnTo>
                    <a:lnTo>
                      <a:pt x="145" y="7195"/>
                    </a:lnTo>
                    <a:lnTo>
                      <a:pt x="145" y="7012"/>
                    </a:lnTo>
                    <a:cubicBezTo>
                      <a:pt x="121" y="6971"/>
                      <a:pt x="96" y="6931"/>
                      <a:pt x="72" y="6890"/>
                    </a:cubicBezTo>
                    <a:lnTo>
                      <a:pt x="145" y="6829"/>
                    </a:lnTo>
                    <a:lnTo>
                      <a:pt x="145" y="6768"/>
                    </a:lnTo>
                    <a:lnTo>
                      <a:pt x="145" y="6646"/>
                    </a:lnTo>
                    <a:cubicBezTo>
                      <a:pt x="121" y="6585"/>
                      <a:pt x="96" y="6524"/>
                      <a:pt x="72" y="6463"/>
                    </a:cubicBezTo>
                    <a:lnTo>
                      <a:pt x="72" y="6341"/>
                    </a:lnTo>
                    <a:cubicBezTo>
                      <a:pt x="96" y="6260"/>
                      <a:pt x="121" y="6179"/>
                      <a:pt x="145" y="6098"/>
                    </a:cubicBezTo>
                    <a:lnTo>
                      <a:pt x="652" y="5854"/>
                    </a:lnTo>
                    <a:lnTo>
                      <a:pt x="1232" y="5610"/>
                    </a:lnTo>
                    <a:lnTo>
                      <a:pt x="1812" y="5305"/>
                    </a:lnTo>
                    <a:lnTo>
                      <a:pt x="2464" y="5000"/>
                    </a:lnTo>
                    <a:lnTo>
                      <a:pt x="2899" y="4573"/>
                    </a:lnTo>
                    <a:lnTo>
                      <a:pt x="3333" y="3963"/>
                    </a:lnTo>
                    <a:lnTo>
                      <a:pt x="3333" y="3841"/>
                    </a:lnTo>
                    <a:cubicBezTo>
                      <a:pt x="3357" y="3780"/>
                      <a:pt x="3382" y="3720"/>
                      <a:pt x="3406" y="3659"/>
                    </a:cubicBezTo>
                    <a:lnTo>
                      <a:pt x="3696" y="3232"/>
                    </a:lnTo>
                    <a:lnTo>
                      <a:pt x="3841" y="3049"/>
                    </a:lnTo>
                    <a:lnTo>
                      <a:pt x="4710" y="2866"/>
                    </a:lnTo>
                    <a:lnTo>
                      <a:pt x="5362" y="2683"/>
                    </a:lnTo>
                    <a:lnTo>
                      <a:pt x="5797" y="2195"/>
                    </a:lnTo>
                    <a:lnTo>
                      <a:pt x="6304" y="2012"/>
                    </a:lnTo>
                    <a:lnTo>
                      <a:pt x="6739" y="2195"/>
                    </a:lnTo>
                    <a:lnTo>
                      <a:pt x="7174" y="1768"/>
                    </a:lnTo>
                    <a:lnTo>
                      <a:pt x="7681" y="1341"/>
                    </a:lnTo>
                    <a:lnTo>
                      <a:pt x="8043" y="1098"/>
                    </a:lnTo>
                    <a:lnTo>
                      <a:pt x="7899" y="427"/>
                    </a:lnTo>
                    <a:lnTo>
                      <a:pt x="8188" y="0"/>
                    </a:lnTo>
                    <a:lnTo>
                      <a:pt x="8261" y="0"/>
                    </a:lnTo>
                    <a:lnTo>
                      <a:pt x="8478" y="183"/>
                    </a:lnTo>
                    <a:lnTo>
                      <a:pt x="8623" y="366"/>
                    </a:lnTo>
                    <a:cubicBezTo>
                      <a:pt x="8647" y="427"/>
                      <a:pt x="8672" y="488"/>
                      <a:pt x="8696" y="549"/>
                    </a:cubicBezTo>
                    <a:cubicBezTo>
                      <a:pt x="8720" y="590"/>
                      <a:pt x="8744" y="630"/>
                      <a:pt x="8768" y="671"/>
                    </a:cubicBezTo>
                    <a:lnTo>
                      <a:pt x="8768" y="1098"/>
                    </a:lnTo>
                    <a:cubicBezTo>
                      <a:pt x="8816" y="1220"/>
                      <a:pt x="8865" y="1341"/>
                      <a:pt x="8913" y="1463"/>
                    </a:cubicBezTo>
                    <a:lnTo>
                      <a:pt x="9058" y="1646"/>
                    </a:lnTo>
                    <a:lnTo>
                      <a:pt x="9058" y="1890"/>
                    </a:lnTo>
                    <a:lnTo>
                      <a:pt x="9130" y="1890"/>
                    </a:lnTo>
                    <a:lnTo>
                      <a:pt x="9130" y="2012"/>
                    </a:lnTo>
                    <a:cubicBezTo>
                      <a:pt x="9106" y="2093"/>
                      <a:pt x="9408" y="2358"/>
                      <a:pt x="9384" y="2439"/>
                    </a:cubicBezTo>
                    <a:cubicBezTo>
                      <a:pt x="9173" y="2632"/>
                      <a:pt x="9021" y="2886"/>
                      <a:pt x="8750" y="3018"/>
                    </a:cubicBezTo>
                    <a:cubicBezTo>
                      <a:pt x="8479" y="3150"/>
                      <a:pt x="8029" y="3156"/>
                      <a:pt x="7754" y="3232"/>
                    </a:cubicBezTo>
                    <a:lnTo>
                      <a:pt x="7101" y="3476"/>
                    </a:lnTo>
                    <a:lnTo>
                      <a:pt x="7101" y="3841"/>
                    </a:lnTo>
                    <a:lnTo>
                      <a:pt x="7391" y="4329"/>
                    </a:lnTo>
                    <a:cubicBezTo>
                      <a:pt x="7439" y="4431"/>
                      <a:pt x="7488" y="4532"/>
                      <a:pt x="7536" y="4634"/>
                    </a:cubicBezTo>
                    <a:lnTo>
                      <a:pt x="7971" y="5000"/>
                    </a:lnTo>
                    <a:lnTo>
                      <a:pt x="8261" y="5183"/>
                    </a:lnTo>
                    <a:lnTo>
                      <a:pt x="8623" y="5549"/>
                    </a:lnTo>
                    <a:lnTo>
                      <a:pt x="9130" y="5976"/>
                    </a:lnTo>
                    <a:cubicBezTo>
                      <a:pt x="9154" y="6057"/>
                      <a:pt x="9179" y="6139"/>
                      <a:pt x="9203" y="6220"/>
                    </a:cubicBezTo>
                    <a:cubicBezTo>
                      <a:pt x="9227" y="6342"/>
                      <a:pt x="9251" y="6463"/>
                      <a:pt x="9275" y="6585"/>
                    </a:cubicBezTo>
                    <a:cubicBezTo>
                      <a:pt x="9299" y="6707"/>
                      <a:pt x="9324" y="6829"/>
                      <a:pt x="9348" y="6951"/>
                    </a:cubicBezTo>
                    <a:cubicBezTo>
                      <a:pt x="9372" y="7032"/>
                      <a:pt x="9396" y="7114"/>
                      <a:pt x="9420" y="7195"/>
                    </a:cubicBezTo>
                    <a:cubicBezTo>
                      <a:pt x="9468" y="7419"/>
                      <a:pt x="9517" y="7642"/>
                      <a:pt x="9565" y="7866"/>
                    </a:cubicBezTo>
                    <a:lnTo>
                      <a:pt x="9565" y="8110"/>
                    </a:lnTo>
                    <a:lnTo>
                      <a:pt x="9420" y="7927"/>
                    </a:lnTo>
                    <a:lnTo>
                      <a:pt x="9565" y="8110"/>
                    </a:lnTo>
                    <a:cubicBezTo>
                      <a:pt x="9662" y="8313"/>
                      <a:pt x="9758" y="8517"/>
                      <a:pt x="9855" y="8720"/>
                    </a:cubicBezTo>
                    <a:cubicBezTo>
                      <a:pt x="9903" y="8801"/>
                      <a:pt x="9952" y="8882"/>
                      <a:pt x="10000" y="8963"/>
                    </a:cubicBezTo>
                    <a:lnTo>
                      <a:pt x="10000" y="9268"/>
                    </a:lnTo>
                    <a:lnTo>
                      <a:pt x="9275" y="9878"/>
                    </a:lnTo>
                    <a:lnTo>
                      <a:pt x="8261" y="10000"/>
                    </a:lnTo>
                    <a:lnTo>
                      <a:pt x="6667" y="9939"/>
                    </a:lnTo>
                    <a:lnTo>
                      <a:pt x="5580" y="9939"/>
                    </a:lnTo>
                    <a:lnTo>
                      <a:pt x="4565" y="9756"/>
                    </a:lnTo>
                    <a:lnTo>
                      <a:pt x="3551" y="9695"/>
                    </a:lnTo>
                    <a:lnTo>
                      <a:pt x="2971" y="9634"/>
                    </a:lnTo>
                    <a:lnTo>
                      <a:pt x="1957" y="9695"/>
                    </a:lnTo>
                    <a:lnTo>
                      <a:pt x="1739" y="9695"/>
                    </a:lnTo>
                    <a:cubicBezTo>
                      <a:pt x="1691" y="9654"/>
                      <a:pt x="1642" y="9614"/>
                      <a:pt x="1594" y="9573"/>
                    </a:cubicBezTo>
                    <a:lnTo>
                      <a:pt x="1449" y="9512"/>
                    </a:lnTo>
                    <a:lnTo>
                      <a:pt x="1377" y="9329"/>
                    </a:lnTo>
                    <a:lnTo>
                      <a:pt x="1377" y="9268"/>
                    </a:lnTo>
                    <a:cubicBezTo>
                      <a:pt x="1329" y="9227"/>
                      <a:pt x="1280" y="9187"/>
                      <a:pt x="1232" y="9146"/>
                    </a:cubicBezTo>
                    <a:cubicBezTo>
                      <a:pt x="1280" y="9187"/>
                      <a:pt x="1329" y="9227"/>
                      <a:pt x="1377" y="9268"/>
                    </a:cubicBezTo>
                    <a:cubicBezTo>
                      <a:pt x="1329" y="9227"/>
                      <a:pt x="1280" y="9187"/>
                      <a:pt x="1232" y="9146"/>
                    </a:cubicBezTo>
                    <a:lnTo>
                      <a:pt x="942" y="8902"/>
                    </a:lnTo>
                    <a:cubicBezTo>
                      <a:pt x="918" y="8861"/>
                      <a:pt x="894" y="8821"/>
                      <a:pt x="870" y="8780"/>
                    </a:cubicBezTo>
                    <a:lnTo>
                      <a:pt x="797" y="8780"/>
                    </a:lnTo>
                    <a:lnTo>
                      <a:pt x="580" y="8659"/>
                    </a:lnTo>
                    <a:lnTo>
                      <a:pt x="0" y="8476"/>
                    </a:lnTo>
                    <a:close/>
                  </a:path>
                </a:pathLst>
              </a:custGeom>
              <a:grpFill/>
              <a:ln w="3175">
                <a:solidFill>
                  <a:schemeClr val="tx1"/>
                </a:solidFill>
                <a:round/>
                <a:headEnd/>
                <a:tailEnd/>
              </a:ln>
            </p:spPr>
            <p:txBody>
              <a:bodyPr/>
              <a:lstStyle/>
              <a:p>
                <a:endParaRPr lang="en-US"/>
              </a:p>
            </p:txBody>
          </p:sp>
          <p:sp>
            <p:nvSpPr>
              <p:cNvPr id="197" name="Freeform 106"/>
              <p:cNvSpPr>
                <a:spLocks/>
              </p:cNvSpPr>
              <p:nvPr/>
            </p:nvSpPr>
            <p:spPr bwMode="auto">
              <a:xfrm>
                <a:off x="2000251" y="2306248"/>
                <a:ext cx="374650" cy="422275"/>
              </a:xfrm>
              <a:custGeom>
                <a:avLst/>
                <a:gdLst>
                  <a:gd name="T0" fmla="*/ 63500 w 236"/>
                  <a:gd name="T1" fmla="*/ 193675 h 266"/>
                  <a:gd name="T2" fmla="*/ 28575 w 236"/>
                  <a:gd name="T3" fmla="*/ 180975 h 266"/>
                  <a:gd name="T4" fmla="*/ 25400 w 236"/>
                  <a:gd name="T5" fmla="*/ 158750 h 266"/>
                  <a:gd name="T6" fmla="*/ 25400 w 236"/>
                  <a:gd name="T7" fmla="*/ 142875 h 266"/>
                  <a:gd name="T8" fmla="*/ 0 w 236"/>
                  <a:gd name="T9" fmla="*/ 117475 h 266"/>
                  <a:gd name="T10" fmla="*/ 0 w 236"/>
                  <a:gd name="T11" fmla="*/ 107950 h 266"/>
                  <a:gd name="T12" fmla="*/ 9525 w 236"/>
                  <a:gd name="T13" fmla="*/ 92075 h 266"/>
                  <a:gd name="T14" fmla="*/ 15875 w 236"/>
                  <a:gd name="T15" fmla="*/ 88900 h 266"/>
                  <a:gd name="T16" fmla="*/ 25400 w 236"/>
                  <a:gd name="T17" fmla="*/ 82550 h 266"/>
                  <a:gd name="T18" fmla="*/ 34925 w 236"/>
                  <a:gd name="T19" fmla="*/ 76200 h 266"/>
                  <a:gd name="T20" fmla="*/ 38100 w 236"/>
                  <a:gd name="T21" fmla="*/ 79375 h 266"/>
                  <a:gd name="T22" fmla="*/ 50800 w 236"/>
                  <a:gd name="T23" fmla="*/ 73025 h 266"/>
                  <a:gd name="T24" fmla="*/ 73025 w 236"/>
                  <a:gd name="T25" fmla="*/ 60325 h 266"/>
                  <a:gd name="T26" fmla="*/ 88900 w 236"/>
                  <a:gd name="T27" fmla="*/ 50800 h 266"/>
                  <a:gd name="T28" fmla="*/ 101600 w 236"/>
                  <a:gd name="T29" fmla="*/ 31750 h 266"/>
                  <a:gd name="T30" fmla="*/ 146050 w 236"/>
                  <a:gd name="T31" fmla="*/ 3175 h 266"/>
                  <a:gd name="T32" fmla="*/ 196850 w 236"/>
                  <a:gd name="T33" fmla="*/ 38100 h 266"/>
                  <a:gd name="T34" fmla="*/ 238125 w 236"/>
                  <a:gd name="T35" fmla="*/ 66675 h 266"/>
                  <a:gd name="T36" fmla="*/ 250825 w 236"/>
                  <a:gd name="T37" fmla="*/ 69850 h 266"/>
                  <a:gd name="T38" fmla="*/ 273050 w 236"/>
                  <a:gd name="T39" fmla="*/ 76200 h 266"/>
                  <a:gd name="T40" fmla="*/ 317500 w 236"/>
                  <a:gd name="T41" fmla="*/ 69850 h 266"/>
                  <a:gd name="T42" fmla="*/ 304800 w 236"/>
                  <a:gd name="T43" fmla="*/ 111125 h 266"/>
                  <a:gd name="T44" fmla="*/ 314325 w 236"/>
                  <a:gd name="T45" fmla="*/ 149225 h 266"/>
                  <a:gd name="T46" fmla="*/ 361950 w 236"/>
                  <a:gd name="T47" fmla="*/ 168275 h 266"/>
                  <a:gd name="T48" fmla="*/ 361950 w 236"/>
                  <a:gd name="T49" fmla="*/ 222250 h 266"/>
                  <a:gd name="T50" fmla="*/ 361950 w 236"/>
                  <a:gd name="T51" fmla="*/ 228600 h 266"/>
                  <a:gd name="T52" fmla="*/ 365125 w 236"/>
                  <a:gd name="T53" fmla="*/ 241300 h 266"/>
                  <a:gd name="T54" fmla="*/ 374650 w 236"/>
                  <a:gd name="T55" fmla="*/ 269875 h 266"/>
                  <a:gd name="T56" fmla="*/ 355600 w 236"/>
                  <a:gd name="T57" fmla="*/ 301625 h 266"/>
                  <a:gd name="T58" fmla="*/ 342900 w 236"/>
                  <a:gd name="T59" fmla="*/ 336550 h 266"/>
                  <a:gd name="T60" fmla="*/ 285750 w 236"/>
                  <a:gd name="T61" fmla="*/ 387350 h 266"/>
                  <a:gd name="T62" fmla="*/ 225425 w 236"/>
                  <a:gd name="T63" fmla="*/ 422275 h 266"/>
                  <a:gd name="T64" fmla="*/ 222250 w 236"/>
                  <a:gd name="T65" fmla="*/ 406400 h 266"/>
                  <a:gd name="T66" fmla="*/ 212725 w 236"/>
                  <a:gd name="T67" fmla="*/ 387350 h 266"/>
                  <a:gd name="T68" fmla="*/ 193675 w 236"/>
                  <a:gd name="T69" fmla="*/ 371475 h 266"/>
                  <a:gd name="T70" fmla="*/ 206375 w 236"/>
                  <a:gd name="T71" fmla="*/ 384175 h 266"/>
                  <a:gd name="T72" fmla="*/ 193675 w 236"/>
                  <a:gd name="T73" fmla="*/ 371475 h 266"/>
                  <a:gd name="T74" fmla="*/ 161925 w 236"/>
                  <a:gd name="T75" fmla="*/ 339725 h 266"/>
                  <a:gd name="T76" fmla="*/ 161925 w 236"/>
                  <a:gd name="T77" fmla="*/ 339725 h 266"/>
                  <a:gd name="T78" fmla="*/ 158750 w 236"/>
                  <a:gd name="T79" fmla="*/ 317500 h 266"/>
                  <a:gd name="T80" fmla="*/ 155575 w 236"/>
                  <a:gd name="T81" fmla="*/ 307975 h 266"/>
                  <a:gd name="T82" fmla="*/ 158750 w 236"/>
                  <a:gd name="T83" fmla="*/ 314325 h 266"/>
                  <a:gd name="T84" fmla="*/ 155575 w 236"/>
                  <a:gd name="T85" fmla="*/ 307975 h 266"/>
                  <a:gd name="T86" fmla="*/ 149225 w 236"/>
                  <a:gd name="T87" fmla="*/ 282575 h 266"/>
                  <a:gd name="T88" fmla="*/ 155575 w 236"/>
                  <a:gd name="T89" fmla="*/ 282575 h 266"/>
                  <a:gd name="T90" fmla="*/ 149225 w 236"/>
                  <a:gd name="T91" fmla="*/ 282575 h 266"/>
                  <a:gd name="T92" fmla="*/ 136525 w 236"/>
                  <a:gd name="T93" fmla="*/ 276225 h 266"/>
                  <a:gd name="T94" fmla="*/ 130175 w 236"/>
                  <a:gd name="T95" fmla="*/ 279400 h 266"/>
                  <a:gd name="T96" fmla="*/ 117475 w 236"/>
                  <a:gd name="T97" fmla="*/ 285750 h 266"/>
                  <a:gd name="T98" fmla="*/ 117475 w 236"/>
                  <a:gd name="T99" fmla="*/ 279400 h 266"/>
                  <a:gd name="T100" fmla="*/ 117475 w 236"/>
                  <a:gd name="T101" fmla="*/ 266700 h 266"/>
                  <a:gd name="T102" fmla="*/ 114300 w 236"/>
                  <a:gd name="T103" fmla="*/ 241300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6"/>
                  <a:gd name="T157" fmla="*/ 0 h 266"/>
                  <a:gd name="T158" fmla="*/ 236 w 236"/>
                  <a:gd name="T159" fmla="*/ 266 h 266"/>
                  <a:gd name="connsiteX0" fmla="*/ 2458 w 10000"/>
                  <a:gd name="connsiteY0" fmla="*/ 5113 h 10000"/>
                  <a:gd name="connsiteX1" fmla="*/ 1695 w 10000"/>
                  <a:gd name="connsiteY1" fmla="*/ 4586 h 10000"/>
                  <a:gd name="connsiteX2" fmla="*/ 763 w 10000"/>
                  <a:gd name="connsiteY2" fmla="*/ 4286 h 10000"/>
                  <a:gd name="connsiteX3" fmla="*/ 678 w 10000"/>
                  <a:gd name="connsiteY3" fmla="*/ 4135 h 10000"/>
                  <a:gd name="connsiteX4" fmla="*/ 678 w 10000"/>
                  <a:gd name="connsiteY4" fmla="*/ 3759 h 10000"/>
                  <a:gd name="connsiteX5" fmla="*/ 678 w 10000"/>
                  <a:gd name="connsiteY5" fmla="*/ 3383 h 10000"/>
                  <a:gd name="connsiteX6" fmla="*/ 0 w 10000"/>
                  <a:gd name="connsiteY6" fmla="*/ 2782 h 10000"/>
                  <a:gd name="connsiteX7" fmla="*/ 0 w 10000"/>
                  <a:gd name="connsiteY7" fmla="*/ 2556 h 10000"/>
                  <a:gd name="connsiteX8" fmla="*/ 85 w 10000"/>
                  <a:gd name="connsiteY8" fmla="*/ 2331 h 10000"/>
                  <a:gd name="connsiteX9" fmla="*/ 254 w 10000"/>
                  <a:gd name="connsiteY9" fmla="*/ 2180 h 10000"/>
                  <a:gd name="connsiteX10" fmla="*/ 424 w 10000"/>
                  <a:gd name="connsiteY10" fmla="*/ 2105 h 10000"/>
                  <a:gd name="connsiteX11" fmla="*/ 593 w 10000"/>
                  <a:gd name="connsiteY11" fmla="*/ 2030 h 10000"/>
                  <a:gd name="connsiteX12" fmla="*/ 678 w 10000"/>
                  <a:gd name="connsiteY12" fmla="*/ 1955 h 10000"/>
                  <a:gd name="connsiteX13" fmla="*/ 932 w 10000"/>
                  <a:gd name="connsiteY13" fmla="*/ 1805 h 10000"/>
                  <a:gd name="connsiteX14" fmla="*/ 1102 w 10000"/>
                  <a:gd name="connsiteY14" fmla="*/ 1805 h 10000"/>
                  <a:gd name="connsiteX15" fmla="*/ 1017 w 10000"/>
                  <a:gd name="connsiteY15" fmla="*/ 1880 h 10000"/>
                  <a:gd name="connsiteX16" fmla="*/ 1356 w 10000"/>
                  <a:gd name="connsiteY16" fmla="*/ 1729 h 10000"/>
                  <a:gd name="connsiteX17" fmla="*/ 1949 w 10000"/>
                  <a:gd name="connsiteY17" fmla="*/ 1429 h 10000"/>
                  <a:gd name="connsiteX18" fmla="*/ 2373 w 10000"/>
                  <a:gd name="connsiteY18" fmla="*/ 1203 h 10000"/>
                  <a:gd name="connsiteX19" fmla="*/ 2542 w 10000"/>
                  <a:gd name="connsiteY19" fmla="*/ 977 h 10000"/>
                  <a:gd name="connsiteX20" fmla="*/ 2712 w 10000"/>
                  <a:gd name="connsiteY20" fmla="*/ 752 h 10000"/>
                  <a:gd name="connsiteX21" fmla="*/ 3220 w 10000"/>
                  <a:gd name="connsiteY21" fmla="*/ 0 h 10000"/>
                  <a:gd name="connsiteX22" fmla="*/ 3898 w 10000"/>
                  <a:gd name="connsiteY22" fmla="*/ 75 h 10000"/>
                  <a:gd name="connsiteX23" fmla="*/ 4831 w 10000"/>
                  <a:gd name="connsiteY23" fmla="*/ 301 h 10000"/>
                  <a:gd name="connsiteX24" fmla="*/ 5254 w 10000"/>
                  <a:gd name="connsiteY24" fmla="*/ 902 h 10000"/>
                  <a:gd name="connsiteX25" fmla="*/ 6017 w 10000"/>
                  <a:gd name="connsiteY25" fmla="*/ 1278 h 10000"/>
                  <a:gd name="connsiteX26" fmla="*/ 6356 w 10000"/>
                  <a:gd name="connsiteY26" fmla="*/ 1579 h 10000"/>
                  <a:gd name="connsiteX27" fmla="*/ 6695 w 10000"/>
                  <a:gd name="connsiteY27" fmla="*/ 1654 h 10000"/>
                  <a:gd name="connsiteX28" fmla="*/ 6949 w 10000"/>
                  <a:gd name="connsiteY28" fmla="*/ 1729 h 10000"/>
                  <a:gd name="connsiteX29" fmla="*/ 7288 w 10000"/>
                  <a:gd name="connsiteY29" fmla="*/ 1805 h 10000"/>
                  <a:gd name="connsiteX30" fmla="*/ 7542 w 10000"/>
                  <a:gd name="connsiteY30" fmla="*/ 1353 h 10000"/>
                  <a:gd name="connsiteX31" fmla="*/ 8475 w 10000"/>
                  <a:gd name="connsiteY31" fmla="*/ 1654 h 10000"/>
                  <a:gd name="connsiteX32" fmla="*/ 8136 w 10000"/>
                  <a:gd name="connsiteY32" fmla="*/ 2105 h 10000"/>
                  <a:gd name="connsiteX33" fmla="*/ 8136 w 10000"/>
                  <a:gd name="connsiteY33" fmla="*/ 2632 h 10000"/>
                  <a:gd name="connsiteX34" fmla="*/ 8305 w 10000"/>
                  <a:gd name="connsiteY34" fmla="*/ 3383 h 10000"/>
                  <a:gd name="connsiteX35" fmla="*/ 8390 w 10000"/>
                  <a:gd name="connsiteY35" fmla="*/ 3534 h 10000"/>
                  <a:gd name="connsiteX36" fmla="*/ 9153 w 10000"/>
                  <a:gd name="connsiteY36" fmla="*/ 3609 h 10000"/>
                  <a:gd name="connsiteX37" fmla="*/ 9661 w 10000"/>
                  <a:gd name="connsiteY37" fmla="*/ 3985 h 10000"/>
                  <a:gd name="connsiteX38" fmla="*/ 9661 w 10000"/>
                  <a:gd name="connsiteY38" fmla="*/ 4586 h 10000"/>
                  <a:gd name="connsiteX39" fmla="*/ 9661 w 10000"/>
                  <a:gd name="connsiteY39" fmla="*/ 5263 h 10000"/>
                  <a:gd name="connsiteX40" fmla="*/ 9661 w 10000"/>
                  <a:gd name="connsiteY40" fmla="*/ 5414 h 10000"/>
                  <a:gd name="connsiteX41" fmla="*/ 9746 w 10000"/>
                  <a:gd name="connsiteY41" fmla="*/ 5714 h 10000"/>
                  <a:gd name="connsiteX42" fmla="*/ 10000 w 10000"/>
                  <a:gd name="connsiteY42" fmla="*/ 6391 h 10000"/>
                  <a:gd name="connsiteX43" fmla="*/ 9831 w 10000"/>
                  <a:gd name="connsiteY43" fmla="*/ 6692 h 10000"/>
                  <a:gd name="connsiteX44" fmla="*/ 9492 w 10000"/>
                  <a:gd name="connsiteY44" fmla="*/ 7143 h 10000"/>
                  <a:gd name="connsiteX45" fmla="*/ 9407 w 10000"/>
                  <a:gd name="connsiteY45" fmla="*/ 7519 h 10000"/>
                  <a:gd name="connsiteX46" fmla="*/ 9153 w 10000"/>
                  <a:gd name="connsiteY46" fmla="*/ 7970 h 10000"/>
                  <a:gd name="connsiteX47" fmla="*/ 8644 w 10000"/>
                  <a:gd name="connsiteY47" fmla="*/ 8571 h 10000"/>
                  <a:gd name="connsiteX48" fmla="*/ 7627 w 10000"/>
                  <a:gd name="connsiteY48" fmla="*/ 9173 h 10000"/>
                  <a:gd name="connsiteX49" fmla="*/ 6695 w 10000"/>
                  <a:gd name="connsiteY49" fmla="*/ 9624 h 10000"/>
                  <a:gd name="connsiteX50" fmla="*/ 6017 w 10000"/>
                  <a:gd name="connsiteY50" fmla="*/ 10000 h 10000"/>
                  <a:gd name="connsiteX51" fmla="*/ 5932 w 10000"/>
                  <a:gd name="connsiteY51" fmla="*/ 9624 h 10000"/>
                  <a:gd name="connsiteX52" fmla="*/ 5847 w 10000"/>
                  <a:gd name="connsiteY52" fmla="*/ 9398 h 10000"/>
                  <a:gd name="connsiteX53" fmla="*/ 5678 w 10000"/>
                  <a:gd name="connsiteY53" fmla="*/ 9173 h 10000"/>
                  <a:gd name="connsiteX54" fmla="*/ 5169 w 10000"/>
                  <a:gd name="connsiteY54" fmla="*/ 8797 h 10000"/>
                  <a:gd name="connsiteX55" fmla="*/ 5508 w 10000"/>
                  <a:gd name="connsiteY55" fmla="*/ 9098 h 10000"/>
                  <a:gd name="connsiteX56" fmla="*/ 5169 w 10000"/>
                  <a:gd name="connsiteY56" fmla="*/ 8797 h 10000"/>
                  <a:gd name="connsiteX57" fmla="*/ 4322 w 10000"/>
                  <a:gd name="connsiteY57" fmla="*/ 8045 h 10000"/>
                  <a:gd name="connsiteX58" fmla="*/ 4322 w 10000"/>
                  <a:gd name="connsiteY58" fmla="*/ 8271 h 10000"/>
                  <a:gd name="connsiteX59" fmla="*/ 4322 w 10000"/>
                  <a:gd name="connsiteY59" fmla="*/ 8045 h 10000"/>
                  <a:gd name="connsiteX60" fmla="*/ 4237 w 10000"/>
                  <a:gd name="connsiteY60" fmla="*/ 7519 h 10000"/>
                  <a:gd name="connsiteX61" fmla="*/ 4153 w 10000"/>
                  <a:gd name="connsiteY61" fmla="*/ 7293 h 10000"/>
                  <a:gd name="connsiteX62" fmla="*/ 4237 w 10000"/>
                  <a:gd name="connsiteY62" fmla="*/ 7444 h 10000"/>
                  <a:gd name="connsiteX63" fmla="*/ 4237 w 10000"/>
                  <a:gd name="connsiteY63" fmla="*/ 7519 h 10000"/>
                  <a:gd name="connsiteX64" fmla="*/ 4153 w 10000"/>
                  <a:gd name="connsiteY64" fmla="*/ 7293 h 10000"/>
                  <a:gd name="connsiteX65" fmla="*/ 3983 w 10000"/>
                  <a:gd name="connsiteY65" fmla="*/ 6692 h 10000"/>
                  <a:gd name="connsiteX66" fmla="*/ 4153 w 10000"/>
                  <a:gd name="connsiteY66" fmla="*/ 6692 h 10000"/>
                  <a:gd name="connsiteX67" fmla="*/ 3983 w 10000"/>
                  <a:gd name="connsiteY67" fmla="*/ 6692 h 10000"/>
                  <a:gd name="connsiteX68" fmla="*/ 3729 w 10000"/>
                  <a:gd name="connsiteY68" fmla="*/ 6617 h 10000"/>
                  <a:gd name="connsiteX69" fmla="*/ 3644 w 10000"/>
                  <a:gd name="connsiteY69" fmla="*/ 6541 h 10000"/>
                  <a:gd name="connsiteX70" fmla="*/ 3475 w 10000"/>
                  <a:gd name="connsiteY70" fmla="*/ 6617 h 10000"/>
                  <a:gd name="connsiteX71" fmla="*/ 3136 w 10000"/>
                  <a:gd name="connsiteY71" fmla="*/ 6767 h 10000"/>
                  <a:gd name="connsiteX72" fmla="*/ 3136 w 10000"/>
                  <a:gd name="connsiteY72" fmla="*/ 6617 h 10000"/>
                  <a:gd name="connsiteX73" fmla="*/ 3136 w 10000"/>
                  <a:gd name="connsiteY73" fmla="*/ 6316 h 10000"/>
                  <a:gd name="connsiteX74" fmla="*/ 3051 w 10000"/>
                  <a:gd name="connsiteY74" fmla="*/ 5940 h 10000"/>
                  <a:gd name="connsiteX75" fmla="*/ 3051 w 10000"/>
                  <a:gd name="connsiteY75" fmla="*/ 5714 h 10000"/>
                  <a:gd name="connsiteX76" fmla="*/ 2458 w 10000"/>
                  <a:gd name="connsiteY76" fmla="*/ 5113 h 10000"/>
                  <a:gd name="connsiteX0" fmla="*/ 2458 w 10000"/>
                  <a:gd name="connsiteY0" fmla="*/ 5113 h 10000"/>
                  <a:gd name="connsiteX1" fmla="*/ 1695 w 10000"/>
                  <a:gd name="connsiteY1" fmla="*/ 4586 h 10000"/>
                  <a:gd name="connsiteX2" fmla="*/ 763 w 10000"/>
                  <a:gd name="connsiteY2" fmla="*/ 4286 h 10000"/>
                  <a:gd name="connsiteX3" fmla="*/ 678 w 10000"/>
                  <a:gd name="connsiteY3" fmla="*/ 4135 h 10000"/>
                  <a:gd name="connsiteX4" fmla="*/ 678 w 10000"/>
                  <a:gd name="connsiteY4" fmla="*/ 3759 h 10000"/>
                  <a:gd name="connsiteX5" fmla="*/ 678 w 10000"/>
                  <a:gd name="connsiteY5" fmla="*/ 3383 h 10000"/>
                  <a:gd name="connsiteX6" fmla="*/ 0 w 10000"/>
                  <a:gd name="connsiteY6" fmla="*/ 2782 h 10000"/>
                  <a:gd name="connsiteX7" fmla="*/ 0 w 10000"/>
                  <a:gd name="connsiteY7" fmla="*/ 2556 h 10000"/>
                  <a:gd name="connsiteX8" fmla="*/ 85 w 10000"/>
                  <a:gd name="connsiteY8" fmla="*/ 2331 h 10000"/>
                  <a:gd name="connsiteX9" fmla="*/ 254 w 10000"/>
                  <a:gd name="connsiteY9" fmla="*/ 2180 h 10000"/>
                  <a:gd name="connsiteX10" fmla="*/ 424 w 10000"/>
                  <a:gd name="connsiteY10" fmla="*/ 2105 h 10000"/>
                  <a:gd name="connsiteX11" fmla="*/ 593 w 10000"/>
                  <a:gd name="connsiteY11" fmla="*/ 2030 h 10000"/>
                  <a:gd name="connsiteX12" fmla="*/ 678 w 10000"/>
                  <a:gd name="connsiteY12" fmla="*/ 1955 h 10000"/>
                  <a:gd name="connsiteX13" fmla="*/ 932 w 10000"/>
                  <a:gd name="connsiteY13" fmla="*/ 1805 h 10000"/>
                  <a:gd name="connsiteX14" fmla="*/ 1102 w 10000"/>
                  <a:gd name="connsiteY14" fmla="*/ 1805 h 10000"/>
                  <a:gd name="connsiteX15" fmla="*/ 1017 w 10000"/>
                  <a:gd name="connsiteY15" fmla="*/ 1880 h 10000"/>
                  <a:gd name="connsiteX16" fmla="*/ 1356 w 10000"/>
                  <a:gd name="connsiteY16" fmla="*/ 1729 h 10000"/>
                  <a:gd name="connsiteX17" fmla="*/ 1949 w 10000"/>
                  <a:gd name="connsiteY17" fmla="*/ 1429 h 10000"/>
                  <a:gd name="connsiteX18" fmla="*/ 2373 w 10000"/>
                  <a:gd name="connsiteY18" fmla="*/ 1203 h 10000"/>
                  <a:gd name="connsiteX19" fmla="*/ 2542 w 10000"/>
                  <a:gd name="connsiteY19" fmla="*/ 977 h 10000"/>
                  <a:gd name="connsiteX20" fmla="*/ 2712 w 10000"/>
                  <a:gd name="connsiteY20" fmla="*/ 752 h 10000"/>
                  <a:gd name="connsiteX21" fmla="*/ 3220 w 10000"/>
                  <a:gd name="connsiteY21" fmla="*/ 0 h 10000"/>
                  <a:gd name="connsiteX22" fmla="*/ 3898 w 10000"/>
                  <a:gd name="connsiteY22" fmla="*/ 75 h 10000"/>
                  <a:gd name="connsiteX23" fmla="*/ 4831 w 10000"/>
                  <a:gd name="connsiteY23" fmla="*/ 301 h 10000"/>
                  <a:gd name="connsiteX24" fmla="*/ 5254 w 10000"/>
                  <a:gd name="connsiteY24" fmla="*/ 902 h 10000"/>
                  <a:gd name="connsiteX25" fmla="*/ 6017 w 10000"/>
                  <a:gd name="connsiteY25" fmla="*/ 1278 h 10000"/>
                  <a:gd name="connsiteX26" fmla="*/ 6356 w 10000"/>
                  <a:gd name="connsiteY26" fmla="*/ 1579 h 10000"/>
                  <a:gd name="connsiteX27" fmla="*/ 6695 w 10000"/>
                  <a:gd name="connsiteY27" fmla="*/ 1654 h 10000"/>
                  <a:gd name="connsiteX28" fmla="*/ 6949 w 10000"/>
                  <a:gd name="connsiteY28" fmla="*/ 1729 h 10000"/>
                  <a:gd name="connsiteX29" fmla="*/ 7288 w 10000"/>
                  <a:gd name="connsiteY29" fmla="*/ 1805 h 10000"/>
                  <a:gd name="connsiteX30" fmla="*/ 7542 w 10000"/>
                  <a:gd name="connsiteY30" fmla="*/ 1353 h 10000"/>
                  <a:gd name="connsiteX31" fmla="*/ 8475 w 10000"/>
                  <a:gd name="connsiteY31" fmla="*/ 1654 h 10000"/>
                  <a:gd name="connsiteX32" fmla="*/ 8136 w 10000"/>
                  <a:gd name="connsiteY32" fmla="*/ 2105 h 10000"/>
                  <a:gd name="connsiteX33" fmla="*/ 8136 w 10000"/>
                  <a:gd name="connsiteY33" fmla="*/ 2632 h 10000"/>
                  <a:gd name="connsiteX34" fmla="*/ 8305 w 10000"/>
                  <a:gd name="connsiteY34" fmla="*/ 3383 h 10000"/>
                  <a:gd name="connsiteX35" fmla="*/ 8390 w 10000"/>
                  <a:gd name="connsiteY35" fmla="*/ 3534 h 10000"/>
                  <a:gd name="connsiteX36" fmla="*/ 9153 w 10000"/>
                  <a:gd name="connsiteY36" fmla="*/ 3609 h 10000"/>
                  <a:gd name="connsiteX37" fmla="*/ 9661 w 10000"/>
                  <a:gd name="connsiteY37" fmla="*/ 3985 h 10000"/>
                  <a:gd name="connsiteX38" fmla="*/ 9661 w 10000"/>
                  <a:gd name="connsiteY38" fmla="*/ 4586 h 10000"/>
                  <a:gd name="connsiteX39" fmla="*/ 9661 w 10000"/>
                  <a:gd name="connsiteY39" fmla="*/ 5263 h 10000"/>
                  <a:gd name="connsiteX40" fmla="*/ 9661 w 10000"/>
                  <a:gd name="connsiteY40" fmla="*/ 5414 h 10000"/>
                  <a:gd name="connsiteX41" fmla="*/ 9746 w 10000"/>
                  <a:gd name="connsiteY41" fmla="*/ 5714 h 10000"/>
                  <a:gd name="connsiteX42" fmla="*/ 10000 w 10000"/>
                  <a:gd name="connsiteY42" fmla="*/ 6391 h 10000"/>
                  <a:gd name="connsiteX43" fmla="*/ 9831 w 10000"/>
                  <a:gd name="connsiteY43" fmla="*/ 6692 h 10000"/>
                  <a:gd name="connsiteX44" fmla="*/ 9492 w 10000"/>
                  <a:gd name="connsiteY44" fmla="*/ 7143 h 10000"/>
                  <a:gd name="connsiteX45" fmla="*/ 9407 w 10000"/>
                  <a:gd name="connsiteY45" fmla="*/ 7519 h 10000"/>
                  <a:gd name="connsiteX46" fmla="*/ 9153 w 10000"/>
                  <a:gd name="connsiteY46" fmla="*/ 7970 h 10000"/>
                  <a:gd name="connsiteX47" fmla="*/ 8644 w 10000"/>
                  <a:gd name="connsiteY47" fmla="*/ 8571 h 10000"/>
                  <a:gd name="connsiteX48" fmla="*/ 7627 w 10000"/>
                  <a:gd name="connsiteY48" fmla="*/ 9173 h 10000"/>
                  <a:gd name="connsiteX49" fmla="*/ 6695 w 10000"/>
                  <a:gd name="connsiteY49" fmla="*/ 9624 h 10000"/>
                  <a:gd name="connsiteX50" fmla="*/ 6017 w 10000"/>
                  <a:gd name="connsiteY50" fmla="*/ 10000 h 10000"/>
                  <a:gd name="connsiteX51" fmla="*/ 5932 w 10000"/>
                  <a:gd name="connsiteY51" fmla="*/ 9624 h 10000"/>
                  <a:gd name="connsiteX52" fmla="*/ 5847 w 10000"/>
                  <a:gd name="connsiteY52" fmla="*/ 9398 h 10000"/>
                  <a:gd name="connsiteX53" fmla="*/ 5678 w 10000"/>
                  <a:gd name="connsiteY53" fmla="*/ 9173 h 10000"/>
                  <a:gd name="connsiteX54" fmla="*/ 5169 w 10000"/>
                  <a:gd name="connsiteY54" fmla="*/ 8797 h 10000"/>
                  <a:gd name="connsiteX55" fmla="*/ 5508 w 10000"/>
                  <a:gd name="connsiteY55" fmla="*/ 9098 h 10000"/>
                  <a:gd name="connsiteX56" fmla="*/ 5169 w 10000"/>
                  <a:gd name="connsiteY56" fmla="*/ 8797 h 10000"/>
                  <a:gd name="connsiteX57" fmla="*/ 4322 w 10000"/>
                  <a:gd name="connsiteY57" fmla="*/ 8045 h 10000"/>
                  <a:gd name="connsiteX58" fmla="*/ 4322 w 10000"/>
                  <a:gd name="connsiteY58" fmla="*/ 8271 h 10000"/>
                  <a:gd name="connsiteX59" fmla="*/ 4322 w 10000"/>
                  <a:gd name="connsiteY59" fmla="*/ 8045 h 10000"/>
                  <a:gd name="connsiteX60" fmla="*/ 4237 w 10000"/>
                  <a:gd name="connsiteY60" fmla="*/ 7519 h 10000"/>
                  <a:gd name="connsiteX61" fmla="*/ 4153 w 10000"/>
                  <a:gd name="connsiteY61" fmla="*/ 7293 h 10000"/>
                  <a:gd name="connsiteX62" fmla="*/ 4237 w 10000"/>
                  <a:gd name="connsiteY62" fmla="*/ 7444 h 10000"/>
                  <a:gd name="connsiteX63" fmla="*/ 4237 w 10000"/>
                  <a:gd name="connsiteY63" fmla="*/ 7519 h 10000"/>
                  <a:gd name="connsiteX64" fmla="*/ 4153 w 10000"/>
                  <a:gd name="connsiteY64" fmla="*/ 7293 h 10000"/>
                  <a:gd name="connsiteX65" fmla="*/ 3983 w 10000"/>
                  <a:gd name="connsiteY65" fmla="*/ 6692 h 10000"/>
                  <a:gd name="connsiteX66" fmla="*/ 4153 w 10000"/>
                  <a:gd name="connsiteY66" fmla="*/ 6692 h 10000"/>
                  <a:gd name="connsiteX67" fmla="*/ 3983 w 10000"/>
                  <a:gd name="connsiteY67" fmla="*/ 6692 h 10000"/>
                  <a:gd name="connsiteX68" fmla="*/ 3729 w 10000"/>
                  <a:gd name="connsiteY68" fmla="*/ 6617 h 10000"/>
                  <a:gd name="connsiteX69" fmla="*/ 3644 w 10000"/>
                  <a:gd name="connsiteY69" fmla="*/ 6541 h 10000"/>
                  <a:gd name="connsiteX70" fmla="*/ 3136 w 10000"/>
                  <a:gd name="connsiteY70" fmla="*/ 6767 h 10000"/>
                  <a:gd name="connsiteX71" fmla="*/ 3136 w 10000"/>
                  <a:gd name="connsiteY71" fmla="*/ 6617 h 10000"/>
                  <a:gd name="connsiteX72" fmla="*/ 3136 w 10000"/>
                  <a:gd name="connsiteY72" fmla="*/ 6316 h 10000"/>
                  <a:gd name="connsiteX73" fmla="*/ 3051 w 10000"/>
                  <a:gd name="connsiteY73" fmla="*/ 5940 h 10000"/>
                  <a:gd name="connsiteX74" fmla="*/ 3051 w 10000"/>
                  <a:gd name="connsiteY74" fmla="*/ 5714 h 10000"/>
                  <a:gd name="connsiteX75" fmla="*/ 2458 w 10000"/>
                  <a:gd name="connsiteY75" fmla="*/ 5113 h 10000"/>
                  <a:gd name="connsiteX0" fmla="*/ 2458 w 10000"/>
                  <a:gd name="connsiteY0" fmla="*/ 5113 h 10000"/>
                  <a:gd name="connsiteX1" fmla="*/ 1695 w 10000"/>
                  <a:gd name="connsiteY1" fmla="*/ 4586 h 10000"/>
                  <a:gd name="connsiteX2" fmla="*/ 763 w 10000"/>
                  <a:gd name="connsiteY2" fmla="*/ 4286 h 10000"/>
                  <a:gd name="connsiteX3" fmla="*/ 678 w 10000"/>
                  <a:gd name="connsiteY3" fmla="*/ 4135 h 10000"/>
                  <a:gd name="connsiteX4" fmla="*/ 678 w 10000"/>
                  <a:gd name="connsiteY4" fmla="*/ 3759 h 10000"/>
                  <a:gd name="connsiteX5" fmla="*/ 678 w 10000"/>
                  <a:gd name="connsiteY5" fmla="*/ 3383 h 10000"/>
                  <a:gd name="connsiteX6" fmla="*/ 0 w 10000"/>
                  <a:gd name="connsiteY6" fmla="*/ 2782 h 10000"/>
                  <a:gd name="connsiteX7" fmla="*/ 0 w 10000"/>
                  <a:gd name="connsiteY7" fmla="*/ 2556 h 10000"/>
                  <a:gd name="connsiteX8" fmla="*/ 85 w 10000"/>
                  <a:gd name="connsiteY8" fmla="*/ 2331 h 10000"/>
                  <a:gd name="connsiteX9" fmla="*/ 254 w 10000"/>
                  <a:gd name="connsiteY9" fmla="*/ 2180 h 10000"/>
                  <a:gd name="connsiteX10" fmla="*/ 424 w 10000"/>
                  <a:gd name="connsiteY10" fmla="*/ 2105 h 10000"/>
                  <a:gd name="connsiteX11" fmla="*/ 593 w 10000"/>
                  <a:gd name="connsiteY11" fmla="*/ 2030 h 10000"/>
                  <a:gd name="connsiteX12" fmla="*/ 678 w 10000"/>
                  <a:gd name="connsiteY12" fmla="*/ 1955 h 10000"/>
                  <a:gd name="connsiteX13" fmla="*/ 932 w 10000"/>
                  <a:gd name="connsiteY13" fmla="*/ 1805 h 10000"/>
                  <a:gd name="connsiteX14" fmla="*/ 1102 w 10000"/>
                  <a:gd name="connsiteY14" fmla="*/ 1805 h 10000"/>
                  <a:gd name="connsiteX15" fmla="*/ 1017 w 10000"/>
                  <a:gd name="connsiteY15" fmla="*/ 1880 h 10000"/>
                  <a:gd name="connsiteX16" fmla="*/ 1356 w 10000"/>
                  <a:gd name="connsiteY16" fmla="*/ 1729 h 10000"/>
                  <a:gd name="connsiteX17" fmla="*/ 1949 w 10000"/>
                  <a:gd name="connsiteY17" fmla="*/ 1429 h 10000"/>
                  <a:gd name="connsiteX18" fmla="*/ 2373 w 10000"/>
                  <a:gd name="connsiteY18" fmla="*/ 1203 h 10000"/>
                  <a:gd name="connsiteX19" fmla="*/ 2542 w 10000"/>
                  <a:gd name="connsiteY19" fmla="*/ 977 h 10000"/>
                  <a:gd name="connsiteX20" fmla="*/ 2712 w 10000"/>
                  <a:gd name="connsiteY20" fmla="*/ 752 h 10000"/>
                  <a:gd name="connsiteX21" fmla="*/ 3220 w 10000"/>
                  <a:gd name="connsiteY21" fmla="*/ 0 h 10000"/>
                  <a:gd name="connsiteX22" fmla="*/ 3898 w 10000"/>
                  <a:gd name="connsiteY22" fmla="*/ 75 h 10000"/>
                  <a:gd name="connsiteX23" fmla="*/ 4831 w 10000"/>
                  <a:gd name="connsiteY23" fmla="*/ 301 h 10000"/>
                  <a:gd name="connsiteX24" fmla="*/ 5254 w 10000"/>
                  <a:gd name="connsiteY24" fmla="*/ 902 h 10000"/>
                  <a:gd name="connsiteX25" fmla="*/ 6017 w 10000"/>
                  <a:gd name="connsiteY25" fmla="*/ 1278 h 10000"/>
                  <a:gd name="connsiteX26" fmla="*/ 6356 w 10000"/>
                  <a:gd name="connsiteY26" fmla="*/ 1579 h 10000"/>
                  <a:gd name="connsiteX27" fmla="*/ 6695 w 10000"/>
                  <a:gd name="connsiteY27" fmla="*/ 1654 h 10000"/>
                  <a:gd name="connsiteX28" fmla="*/ 6949 w 10000"/>
                  <a:gd name="connsiteY28" fmla="*/ 1729 h 10000"/>
                  <a:gd name="connsiteX29" fmla="*/ 7288 w 10000"/>
                  <a:gd name="connsiteY29" fmla="*/ 1805 h 10000"/>
                  <a:gd name="connsiteX30" fmla="*/ 7542 w 10000"/>
                  <a:gd name="connsiteY30" fmla="*/ 1353 h 10000"/>
                  <a:gd name="connsiteX31" fmla="*/ 8475 w 10000"/>
                  <a:gd name="connsiteY31" fmla="*/ 1654 h 10000"/>
                  <a:gd name="connsiteX32" fmla="*/ 8136 w 10000"/>
                  <a:gd name="connsiteY32" fmla="*/ 2105 h 10000"/>
                  <a:gd name="connsiteX33" fmla="*/ 8136 w 10000"/>
                  <a:gd name="connsiteY33" fmla="*/ 2632 h 10000"/>
                  <a:gd name="connsiteX34" fmla="*/ 8305 w 10000"/>
                  <a:gd name="connsiteY34" fmla="*/ 3383 h 10000"/>
                  <a:gd name="connsiteX35" fmla="*/ 8390 w 10000"/>
                  <a:gd name="connsiteY35" fmla="*/ 3534 h 10000"/>
                  <a:gd name="connsiteX36" fmla="*/ 9153 w 10000"/>
                  <a:gd name="connsiteY36" fmla="*/ 3609 h 10000"/>
                  <a:gd name="connsiteX37" fmla="*/ 9661 w 10000"/>
                  <a:gd name="connsiteY37" fmla="*/ 3985 h 10000"/>
                  <a:gd name="connsiteX38" fmla="*/ 9661 w 10000"/>
                  <a:gd name="connsiteY38" fmla="*/ 4586 h 10000"/>
                  <a:gd name="connsiteX39" fmla="*/ 9661 w 10000"/>
                  <a:gd name="connsiteY39" fmla="*/ 5263 h 10000"/>
                  <a:gd name="connsiteX40" fmla="*/ 9661 w 10000"/>
                  <a:gd name="connsiteY40" fmla="*/ 5414 h 10000"/>
                  <a:gd name="connsiteX41" fmla="*/ 9746 w 10000"/>
                  <a:gd name="connsiteY41" fmla="*/ 5714 h 10000"/>
                  <a:gd name="connsiteX42" fmla="*/ 10000 w 10000"/>
                  <a:gd name="connsiteY42" fmla="*/ 6391 h 10000"/>
                  <a:gd name="connsiteX43" fmla="*/ 9831 w 10000"/>
                  <a:gd name="connsiteY43" fmla="*/ 6692 h 10000"/>
                  <a:gd name="connsiteX44" fmla="*/ 9492 w 10000"/>
                  <a:gd name="connsiteY44" fmla="*/ 7143 h 10000"/>
                  <a:gd name="connsiteX45" fmla="*/ 9407 w 10000"/>
                  <a:gd name="connsiteY45" fmla="*/ 7519 h 10000"/>
                  <a:gd name="connsiteX46" fmla="*/ 9153 w 10000"/>
                  <a:gd name="connsiteY46" fmla="*/ 7970 h 10000"/>
                  <a:gd name="connsiteX47" fmla="*/ 8644 w 10000"/>
                  <a:gd name="connsiteY47" fmla="*/ 8571 h 10000"/>
                  <a:gd name="connsiteX48" fmla="*/ 7627 w 10000"/>
                  <a:gd name="connsiteY48" fmla="*/ 9173 h 10000"/>
                  <a:gd name="connsiteX49" fmla="*/ 6695 w 10000"/>
                  <a:gd name="connsiteY49" fmla="*/ 9624 h 10000"/>
                  <a:gd name="connsiteX50" fmla="*/ 6017 w 10000"/>
                  <a:gd name="connsiteY50" fmla="*/ 10000 h 10000"/>
                  <a:gd name="connsiteX51" fmla="*/ 5932 w 10000"/>
                  <a:gd name="connsiteY51" fmla="*/ 9624 h 10000"/>
                  <a:gd name="connsiteX52" fmla="*/ 5847 w 10000"/>
                  <a:gd name="connsiteY52" fmla="*/ 9398 h 10000"/>
                  <a:gd name="connsiteX53" fmla="*/ 5678 w 10000"/>
                  <a:gd name="connsiteY53" fmla="*/ 9173 h 10000"/>
                  <a:gd name="connsiteX54" fmla="*/ 5169 w 10000"/>
                  <a:gd name="connsiteY54" fmla="*/ 8797 h 10000"/>
                  <a:gd name="connsiteX55" fmla="*/ 5508 w 10000"/>
                  <a:gd name="connsiteY55" fmla="*/ 9098 h 10000"/>
                  <a:gd name="connsiteX56" fmla="*/ 5169 w 10000"/>
                  <a:gd name="connsiteY56" fmla="*/ 8797 h 10000"/>
                  <a:gd name="connsiteX57" fmla="*/ 4322 w 10000"/>
                  <a:gd name="connsiteY57" fmla="*/ 8045 h 10000"/>
                  <a:gd name="connsiteX58" fmla="*/ 4322 w 10000"/>
                  <a:gd name="connsiteY58" fmla="*/ 8271 h 10000"/>
                  <a:gd name="connsiteX59" fmla="*/ 4322 w 10000"/>
                  <a:gd name="connsiteY59" fmla="*/ 8045 h 10000"/>
                  <a:gd name="connsiteX60" fmla="*/ 4237 w 10000"/>
                  <a:gd name="connsiteY60" fmla="*/ 7519 h 10000"/>
                  <a:gd name="connsiteX61" fmla="*/ 4153 w 10000"/>
                  <a:gd name="connsiteY61" fmla="*/ 7293 h 10000"/>
                  <a:gd name="connsiteX62" fmla="*/ 4237 w 10000"/>
                  <a:gd name="connsiteY62" fmla="*/ 7444 h 10000"/>
                  <a:gd name="connsiteX63" fmla="*/ 4237 w 10000"/>
                  <a:gd name="connsiteY63" fmla="*/ 7519 h 10000"/>
                  <a:gd name="connsiteX64" fmla="*/ 4153 w 10000"/>
                  <a:gd name="connsiteY64" fmla="*/ 7293 h 10000"/>
                  <a:gd name="connsiteX65" fmla="*/ 3983 w 10000"/>
                  <a:gd name="connsiteY65" fmla="*/ 6692 h 10000"/>
                  <a:gd name="connsiteX66" fmla="*/ 4153 w 10000"/>
                  <a:gd name="connsiteY66" fmla="*/ 6692 h 10000"/>
                  <a:gd name="connsiteX67" fmla="*/ 3983 w 10000"/>
                  <a:gd name="connsiteY67" fmla="*/ 6692 h 10000"/>
                  <a:gd name="connsiteX68" fmla="*/ 3729 w 10000"/>
                  <a:gd name="connsiteY68" fmla="*/ 6617 h 10000"/>
                  <a:gd name="connsiteX69" fmla="*/ 3136 w 10000"/>
                  <a:gd name="connsiteY69" fmla="*/ 6767 h 10000"/>
                  <a:gd name="connsiteX70" fmla="*/ 3136 w 10000"/>
                  <a:gd name="connsiteY70" fmla="*/ 6617 h 10000"/>
                  <a:gd name="connsiteX71" fmla="*/ 3136 w 10000"/>
                  <a:gd name="connsiteY71" fmla="*/ 6316 h 10000"/>
                  <a:gd name="connsiteX72" fmla="*/ 3051 w 10000"/>
                  <a:gd name="connsiteY72" fmla="*/ 5940 h 10000"/>
                  <a:gd name="connsiteX73" fmla="*/ 3051 w 10000"/>
                  <a:gd name="connsiteY73" fmla="*/ 5714 h 10000"/>
                  <a:gd name="connsiteX74" fmla="*/ 2458 w 10000"/>
                  <a:gd name="connsiteY74" fmla="*/ 51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000" h="10000">
                    <a:moveTo>
                      <a:pt x="2458" y="5113"/>
                    </a:moveTo>
                    <a:lnTo>
                      <a:pt x="1695" y="4586"/>
                    </a:lnTo>
                    <a:lnTo>
                      <a:pt x="763" y="4286"/>
                    </a:lnTo>
                    <a:lnTo>
                      <a:pt x="678" y="4135"/>
                    </a:lnTo>
                    <a:lnTo>
                      <a:pt x="678" y="3759"/>
                    </a:lnTo>
                    <a:lnTo>
                      <a:pt x="678" y="3383"/>
                    </a:lnTo>
                    <a:lnTo>
                      <a:pt x="0" y="2782"/>
                    </a:lnTo>
                    <a:lnTo>
                      <a:pt x="0" y="2556"/>
                    </a:lnTo>
                    <a:cubicBezTo>
                      <a:pt x="28" y="2481"/>
                      <a:pt x="57" y="2406"/>
                      <a:pt x="85" y="2331"/>
                    </a:cubicBezTo>
                    <a:lnTo>
                      <a:pt x="254" y="2180"/>
                    </a:lnTo>
                    <a:lnTo>
                      <a:pt x="424" y="2105"/>
                    </a:lnTo>
                    <a:lnTo>
                      <a:pt x="593" y="2030"/>
                    </a:lnTo>
                    <a:cubicBezTo>
                      <a:pt x="621" y="2005"/>
                      <a:pt x="650" y="1980"/>
                      <a:pt x="678" y="1955"/>
                    </a:cubicBezTo>
                    <a:lnTo>
                      <a:pt x="932" y="1805"/>
                    </a:lnTo>
                    <a:lnTo>
                      <a:pt x="1102" y="1805"/>
                    </a:lnTo>
                    <a:cubicBezTo>
                      <a:pt x="1074" y="1830"/>
                      <a:pt x="1045" y="1855"/>
                      <a:pt x="1017" y="1880"/>
                    </a:cubicBezTo>
                    <a:lnTo>
                      <a:pt x="1356" y="1729"/>
                    </a:lnTo>
                    <a:lnTo>
                      <a:pt x="1949" y="1429"/>
                    </a:lnTo>
                    <a:lnTo>
                      <a:pt x="2373" y="1203"/>
                    </a:lnTo>
                    <a:lnTo>
                      <a:pt x="2542" y="977"/>
                    </a:lnTo>
                    <a:lnTo>
                      <a:pt x="2712" y="752"/>
                    </a:lnTo>
                    <a:lnTo>
                      <a:pt x="3220" y="0"/>
                    </a:lnTo>
                    <a:lnTo>
                      <a:pt x="3898" y="75"/>
                    </a:lnTo>
                    <a:lnTo>
                      <a:pt x="4831" y="301"/>
                    </a:lnTo>
                    <a:lnTo>
                      <a:pt x="5254" y="902"/>
                    </a:lnTo>
                    <a:lnTo>
                      <a:pt x="6017" y="1278"/>
                    </a:lnTo>
                    <a:lnTo>
                      <a:pt x="6356" y="1579"/>
                    </a:lnTo>
                    <a:lnTo>
                      <a:pt x="6695" y="1654"/>
                    </a:lnTo>
                    <a:lnTo>
                      <a:pt x="6949" y="1729"/>
                    </a:lnTo>
                    <a:lnTo>
                      <a:pt x="7288" y="1805"/>
                    </a:lnTo>
                    <a:lnTo>
                      <a:pt x="7542" y="1353"/>
                    </a:lnTo>
                    <a:lnTo>
                      <a:pt x="8475" y="1654"/>
                    </a:lnTo>
                    <a:lnTo>
                      <a:pt x="8136" y="2105"/>
                    </a:lnTo>
                    <a:lnTo>
                      <a:pt x="8136" y="2632"/>
                    </a:lnTo>
                    <a:cubicBezTo>
                      <a:pt x="8192" y="2882"/>
                      <a:pt x="8249" y="3133"/>
                      <a:pt x="8305" y="3383"/>
                    </a:cubicBezTo>
                    <a:lnTo>
                      <a:pt x="8390" y="3534"/>
                    </a:lnTo>
                    <a:lnTo>
                      <a:pt x="9153" y="3609"/>
                    </a:lnTo>
                    <a:lnTo>
                      <a:pt x="9661" y="3985"/>
                    </a:lnTo>
                    <a:lnTo>
                      <a:pt x="9661" y="4586"/>
                    </a:lnTo>
                    <a:lnTo>
                      <a:pt x="9661" y="5263"/>
                    </a:lnTo>
                    <a:lnTo>
                      <a:pt x="9661" y="5414"/>
                    </a:lnTo>
                    <a:cubicBezTo>
                      <a:pt x="9689" y="5514"/>
                      <a:pt x="9718" y="5614"/>
                      <a:pt x="9746" y="5714"/>
                    </a:cubicBezTo>
                    <a:lnTo>
                      <a:pt x="10000" y="6391"/>
                    </a:lnTo>
                    <a:lnTo>
                      <a:pt x="9831" y="6692"/>
                    </a:lnTo>
                    <a:lnTo>
                      <a:pt x="9492" y="7143"/>
                    </a:lnTo>
                    <a:cubicBezTo>
                      <a:pt x="9464" y="7268"/>
                      <a:pt x="9435" y="7394"/>
                      <a:pt x="9407" y="7519"/>
                    </a:cubicBezTo>
                    <a:cubicBezTo>
                      <a:pt x="9322" y="7669"/>
                      <a:pt x="9238" y="7820"/>
                      <a:pt x="9153" y="7970"/>
                    </a:cubicBezTo>
                    <a:lnTo>
                      <a:pt x="8644" y="8571"/>
                    </a:lnTo>
                    <a:lnTo>
                      <a:pt x="7627" y="9173"/>
                    </a:lnTo>
                    <a:lnTo>
                      <a:pt x="6695" y="9624"/>
                    </a:lnTo>
                    <a:lnTo>
                      <a:pt x="6017" y="10000"/>
                    </a:lnTo>
                    <a:cubicBezTo>
                      <a:pt x="5989" y="9875"/>
                      <a:pt x="5960" y="9749"/>
                      <a:pt x="5932" y="9624"/>
                    </a:cubicBezTo>
                    <a:cubicBezTo>
                      <a:pt x="5904" y="9549"/>
                      <a:pt x="5875" y="9473"/>
                      <a:pt x="5847" y="9398"/>
                    </a:cubicBezTo>
                    <a:lnTo>
                      <a:pt x="5678" y="9173"/>
                    </a:lnTo>
                    <a:lnTo>
                      <a:pt x="5169" y="8797"/>
                    </a:lnTo>
                    <a:lnTo>
                      <a:pt x="5508" y="9098"/>
                    </a:lnTo>
                    <a:lnTo>
                      <a:pt x="5169" y="8797"/>
                    </a:lnTo>
                    <a:lnTo>
                      <a:pt x="4322" y="8045"/>
                    </a:lnTo>
                    <a:lnTo>
                      <a:pt x="4322" y="8271"/>
                    </a:lnTo>
                    <a:lnTo>
                      <a:pt x="4322" y="8045"/>
                    </a:lnTo>
                    <a:cubicBezTo>
                      <a:pt x="4294" y="7870"/>
                      <a:pt x="4265" y="7694"/>
                      <a:pt x="4237" y="7519"/>
                    </a:cubicBezTo>
                    <a:cubicBezTo>
                      <a:pt x="4209" y="7444"/>
                      <a:pt x="4181" y="7368"/>
                      <a:pt x="4153" y="7293"/>
                    </a:cubicBezTo>
                    <a:cubicBezTo>
                      <a:pt x="4181" y="7343"/>
                      <a:pt x="4209" y="7394"/>
                      <a:pt x="4237" y="7444"/>
                    </a:cubicBezTo>
                    <a:lnTo>
                      <a:pt x="4237" y="7519"/>
                    </a:lnTo>
                    <a:cubicBezTo>
                      <a:pt x="4209" y="7444"/>
                      <a:pt x="4181" y="7368"/>
                      <a:pt x="4153" y="7293"/>
                    </a:cubicBezTo>
                    <a:cubicBezTo>
                      <a:pt x="4096" y="7093"/>
                      <a:pt x="4040" y="6892"/>
                      <a:pt x="3983" y="6692"/>
                    </a:cubicBezTo>
                    <a:lnTo>
                      <a:pt x="4153" y="6692"/>
                    </a:lnTo>
                    <a:lnTo>
                      <a:pt x="3983" y="6692"/>
                    </a:lnTo>
                    <a:lnTo>
                      <a:pt x="3729" y="6617"/>
                    </a:lnTo>
                    <a:lnTo>
                      <a:pt x="3136" y="6767"/>
                    </a:lnTo>
                    <a:lnTo>
                      <a:pt x="3136" y="6617"/>
                    </a:lnTo>
                    <a:lnTo>
                      <a:pt x="3136" y="6316"/>
                    </a:lnTo>
                    <a:cubicBezTo>
                      <a:pt x="3108" y="6191"/>
                      <a:pt x="3079" y="6065"/>
                      <a:pt x="3051" y="5940"/>
                    </a:cubicBezTo>
                    <a:lnTo>
                      <a:pt x="3051" y="5714"/>
                    </a:lnTo>
                    <a:lnTo>
                      <a:pt x="2458" y="5113"/>
                    </a:lnTo>
                    <a:close/>
                  </a:path>
                </a:pathLst>
              </a:custGeom>
              <a:grpFill/>
              <a:ln w="3175">
                <a:solidFill>
                  <a:schemeClr val="tx1"/>
                </a:solidFill>
                <a:round/>
                <a:headEnd/>
                <a:tailEnd/>
              </a:ln>
            </p:spPr>
            <p:txBody>
              <a:bodyPr/>
              <a:lstStyle/>
              <a:p>
                <a:endParaRPr lang="en-US"/>
              </a:p>
            </p:txBody>
          </p:sp>
          <p:sp>
            <p:nvSpPr>
              <p:cNvPr id="198" name="Freeform 107"/>
              <p:cNvSpPr>
                <a:spLocks/>
              </p:cNvSpPr>
              <p:nvPr/>
            </p:nvSpPr>
            <p:spPr bwMode="auto">
              <a:xfrm>
                <a:off x="1555751" y="2293548"/>
                <a:ext cx="561975" cy="441325"/>
              </a:xfrm>
              <a:custGeom>
                <a:avLst/>
                <a:gdLst>
                  <a:gd name="T0" fmla="*/ 47625 w 354"/>
                  <a:gd name="T1" fmla="*/ 403225 h 278"/>
                  <a:gd name="T2" fmla="*/ 79375 w 354"/>
                  <a:gd name="T3" fmla="*/ 441325 h 278"/>
                  <a:gd name="T4" fmla="*/ 120650 w 354"/>
                  <a:gd name="T5" fmla="*/ 428625 h 278"/>
                  <a:gd name="T6" fmla="*/ 139700 w 354"/>
                  <a:gd name="T7" fmla="*/ 434975 h 278"/>
                  <a:gd name="T8" fmla="*/ 146050 w 354"/>
                  <a:gd name="T9" fmla="*/ 438150 h 278"/>
                  <a:gd name="T10" fmla="*/ 184150 w 354"/>
                  <a:gd name="T11" fmla="*/ 434975 h 278"/>
                  <a:gd name="T12" fmla="*/ 196850 w 354"/>
                  <a:gd name="T13" fmla="*/ 428625 h 278"/>
                  <a:gd name="T14" fmla="*/ 231775 w 354"/>
                  <a:gd name="T15" fmla="*/ 412750 h 278"/>
                  <a:gd name="T16" fmla="*/ 250825 w 354"/>
                  <a:gd name="T17" fmla="*/ 403225 h 278"/>
                  <a:gd name="T18" fmla="*/ 266700 w 354"/>
                  <a:gd name="T19" fmla="*/ 403225 h 278"/>
                  <a:gd name="T20" fmla="*/ 320675 w 354"/>
                  <a:gd name="T21" fmla="*/ 387350 h 278"/>
                  <a:gd name="T22" fmla="*/ 336550 w 354"/>
                  <a:gd name="T23" fmla="*/ 371475 h 278"/>
                  <a:gd name="T24" fmla="*/ 396875 w 354"/>
                  <a:gd name="T25" fmla="*/ 346075 h 278"/>
                  <a:gd name="T26" fmla="*/ 469900 w 354"/>
                  <a:gd name="T27" fmla="*/ 307975 h 278"/>
                  <a:gd name="T28" fmla="*/ 504825 w 354"/>
                  <a:gd name="T29" fmla="*/ 307975 h 278"/>
                  <a:gd name="T30" fmla="*/ 558800 w 354"/>
                  <a:gd name="T31" fmla="*/ 254000 h 278"/>
                  <a:gd name="T32" fmla="*/ 549275 w 354"/>
                  <a:gd name="T33" fmla="*/ 244475 h 278"/>
                  <a:gd name="T34" fmla="*/ 549275 w 354"/>
                  <a:gd name="T35" fmla="*/ 244475 h 278"/>
                  <a:gd name="T36" fmla="*/ 533400 w 354"/>
                  <a:gd name="T37" fmla="*/ 225425 h 278"/>
                  <a:gd name="T38" fmla="*/ 504825 w 354"/>
                  <a:gd name="T39" fmla="*/ 206375 h 278"/>
                  <a:gd name="T40" fmla="*/ 473075 w 354"/>
                  <a:gd name="T41" fmla="*/ 193675 h 278"/>
                  <a:gd name="T42" fmla="*/ 425450 w 354"/>
                  <a:gd name="T43" fmla="*/ 114300 h 278"/>
                  <a:gd name="T44" fmla="*/ 412750 w 354"/>
                  <a:gd name="T45" fmla="*/ 130175 h 278"/>
                  <a:gd name="T46" fmla="*/ 393700 w 354"/>
                  <a:gd name="T47" fmla="*/ 149225 h 278"/>
                  <a:gd name="T48" fmla="*/ 365125 w 354"/>
                  <a:gd name="T49" fmla="*/ 158750 h 278"/>
                  <a:gd name="T50" fmla="*/ 349250 w 354"/>
                  <a:gd name="T51" fmla="*/ 152400 h 278"/>
                  <a:gd name="T52" fmla="*/ 346075 w 354"/>
                  <a:gd name="T53" fmla="*/ 139700 h 278"/>
                  <a:gd name="T54" fmla="*/ 352425 w 354"/>
                  <a:gd name="T55" fmla="*/ 98425 h 278"/>
                  <a:gd name="T56" fmla="*/ 361950 w 354"/>
                  <a:gd name="T57" fmla="*/ 76200 h 278"/>
                  <a:gd name="T58" fmla="*/ 361950 w 354"/>
                  <a:gd name="T59" fmla="*/ 57150 h 278"/>
                  <a:gd name="T60" fmla="*/ 365125 w 354"/>
                  <a:gd name="T61" fmla="*/ 41275 h 278"/>
                  <a:gd name="T62" fmla="*/ 355600 w 354"/>
                  <a:gd name="T63" fmla="*/ 25400 h 278"/>
                  <a:gd name="T64" fmla="*/ 346075 w 354"/>
                  <a:gd name="T65" fmla="*/ 3175 h 278"/>
                  <a:gd name="T66" fmla="*/ 323850 w 354"/>
                  <a:gd name="T67" fmla="*/ 6350 h 278"/>
                  <a:gd name="T68" fmla="*/ 292100 w 354"/>
                  <a:gd name="T69" fmla="*/ 28575 h 278"/>
                  <a:gd name="T70" fmla="*/ 269875 w 354"/>
                  <a:gd name="T71" fmla="*/ 47625 h 278"/>
                  <a:gd name="T72" fmla="*/ 254000 w 354"/>
                  <a:gd name="T73" fmla="*/ 57150 h 278"/>
                  <a:gd name="T74" fmla="*/ 225425 w 354"/>
                  <a:gd name="T75" fmla="*/ 57150 h 278"/>
                  <a:gd name="T76" fmla="*/ 209550 w 354"/>
                  <a:gd name="T77" fmla="*/ 69850 h 278"/>
                  <a:gd name="T78" fmla="*/ 196850 w 354"/>
                  <a:gd name="T79" fmla="*/ 98425 h 278"/>
                  <a:gd name="T80" fmla="*/ 196850 w 354"/>
                  <a:gd name="T81" fmla="*/ 114300 h 278"/>
                  <a:gd name="T82" fmla="*/ 196850 w 354"/>
                  <a:gd name="T83" fmla="*/ 114300 h 278"/>
                  <a:gd name="T84" fmla="*/ 190500 w 354"/>
                  <a:gd name="T85" fmla="*/ 142875 h 278"/>
                  <a:gd name="T86" fmla="*/ 190500 w 354"/>
                  <a:gd name="T87" fmla="*/ 142875 h 278"/>
                  <a:gd name="T88" fmla="*/ 152400 w 354"/>
                  <a:gd name="T89" fmla="*/ 158750 h 278"/>
                  <a:gd name="T90" fmla="*/ 130175 w 354"/>
                  <a:gd name="T91" fmla="*/ 136525 h 278"/>
                  <a:gd name="T92" fmla="*/ 92075 w 354"/>
                  <a:gd name="T93" fmla="*/ 139700 h 278"/>
                  <a:gd name="T94" fmla="*/ 82550 w 354"/>
                  <a:gd name="T95" fmla="*/ 146050 h 278"/>
                  <a:gd name="T96" fmla="*/ 79375 w 354"/>
                  <a:gd name="T97" fmla="*/ 206375 h 278"/>
                  <a:gd name="T98" fmla="*/ 73025 w 354"/>
                  <a:gd name="T99" fmla="*/ 222250 h 278"/>
                  <a:gd name="T100" fmla="*/ 38100 w 354"/>
                  <a:gd name="T101" fmla="*/ 254000 h 278"/>
                  <a:gd name="T102" fmla="*/ 0 w 354"/>
                  <a:gd name="T103" fmla="*/ 317500 h 2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4"/>
                  <a:gd name="T157" fmla="*/ 0 h 278"/>
                  <a:gd name="T158" fmla="*/ 354 w 354"/>
                  <a:gd name="T159" fmla="*/ 278 h 278"/>
                  <a:gd name="connsiteX0" fmla="*/ 0 w 10000"/>
                  <a:gd name="connsiteY0" fmla="*/ 7194 h 10000"/>
                  <a:gd name="connsiteX1" fmla="*/ 452 w 10000"/>
                  <a:gd name="connsiteY1" fmla="*/ 8417 h 10000"/>
                  <a:gd name="connsiteX2" fmla="*/ 847 w 10000"/>
                  <a:gd name="connsiteY2" fmla="*/ 9137 h 10000"/>
                  <a:gd name="connsiteX3" fmla="*/ 1073 w 10000"/>
                  <a:gd name="connsiteY3" fmla="*/ 9856 h 10000"/>
                  <a:gd name="connsiteX4" fmla="*/ 1412 w 10000"/>
                  <a:gd name="connsiteY4" fmla="*/ 10000 h 10000"/>
                  <a:gd name="connsiteX5" fmla="*/ 1525 w 10000"/>
                  <a:gd name="connsiteY5" fmla="*/ 10000 h 10000"/>
                  <a:gd name="connsiteX6" fmla="*/ 1638 w 10000"/>
                  <a:gd name="connsiteY6" fmla="*/ 9856 h 10000"/>
                  <a:gd name="connsiteX7" fmla="*/ 2147 w 10000"/>
                  <a:gd name="connsiteY7" fmla="*/ 9712 h 10000"/>
                  <a:gd name="connsiteX8" fmla="*/ 2373 w 10000"/>
                  <a:gd name="connsiteY8" fmla="*/ 9856 h 10000"/>
                  <a:gd name="connsiteX9" fmla="*/ 2486 w 10000"/>
                  <a:gd name="connsiteY9" fmla="*/ 9856 h 10000"/>
                  <a:gd name="connsiteX10" fmla="*/ 2599 w 10000"/>
                  <a:gd name="connsiteY10" fmla="*/ 9928 h 10000"/>
                  <a:gd name="connsiteX11" fmla="*/ 2768 w 10000"/>
                  <a:gd name="connsiteY11" fmla="*/ 9928 h 10000"/>
                  <a:gd name="connsiteX12" fmla="*/ 3277 w 10000"/>
                  <a:gd name="connsiteY12" fmla="*/ 9856 h 10000"/>
                  <a:gd name="connsiteX13" fmla="*/ 3390 w 10000"/>
                  <a:gd name="connsiteY13" fmla="*/ 9784 h 10000"/>
                  <a:gd name="connsiteX14" fmla="*/ 3503 w 10000"/>
                  <a:gd name="connsiteY14" fmla="*/ 9712 h 10000"/>
                  <a:gd name="connsiteX15" fmla="*/ 3842 w 10000"/>
                  <a:gd name="connsiteY15" fmla="*/ 9424 h 10000"/>
                  <a:gd name="connsiteX16" fmla="*/ 4124 w 10000"/>
                  <a:gd name="connsiteY16" fmla="*/ 9353 h 10000"/>
                  <a:gd name="connsiteX17" fmla="*/ 4237 w 10000"/>
                  <a:gd name="connsiteY17" fmla="*/ 9209 h 10000"/>
                  <a:gd name="connsiteX18" fmla="*/ 4350 w 10000"/>
                  <a:gd name="connsiteY18" fmla="*/ 9137 h 10000"/>
                  <a:gd name="connsiteX19" fmla="*/ 4463 w 10000"/>
                  <a:gd name="connsiteY19" fmla="*/ 9137 h 10000"/>
                  <a:gd name="connsiteX20" fmla="*/ 4576 w 10000"/>
                  <a:gd name="connsiteY20" fmla="*/ 9137 h 10000"/>
                  <a:gd name="connsiteX21" fmla="*/ 4746 w 10000"/>
                  <a:gd name="connsiteY21" fmla="*/ 9137 h 10000"/>
                  <a:gd name="connsiteX22" fmla="*/ 5028 w 10000"/>
                  <a:gd name="connsiteY22" fmla="*/ 9065 h 10000"/>
                  <a:gd name="connsiteX23" fmla="*/ 5706 w 10000"/>
                  <a:gd name="connsiteY23" fmla="*/ 8777 h 10000"/>
                  <a:gd name="connsiteX24" fmla="*/ 5932 w 10000"/>
                  <a:gd name="connsiteY24" fmla="*/ 8561 h 10000"/>
                  <a:gd name="connsiteX25" fmla="*/ 5989 w 10000"/>
                  <a:gd name="connsiteY25" fmla="*/ 8417 h 10000"/>
                  <a:gd name="connsiteX26" fmla="*/ 6158 w 10000"/>
                  <a:gd name="connsiteY26" fmla="*/ 8273 h 10000"/>
                  <a:gd name="connsiteX27" fmla="*/ 7062 w 10000"/>
                  <a:gd name="connsiteY27" fmla="*/ 7842 h 10000"/>
                  <a:gd name="connsiteX28" fmla="*/ 7458 w 10000"/>
                  <a:gd name="connsiteY28" fmla="*/ 7338 h 10000"/>
                  <a:gd name="connsiteX29" fmla="*/ 8362 w 10000"/>
                  <a:gd name="connsiteY29" fmla="*/ 6978 h 10000"/>
                  <a:gd name="connsiteX30" fmla="*/ 8588 w 10000"/>
                  <a:gd name="connsiteY30" fmla="*/ 6978 h 10000"/>
                  <a:gd name="connsiteX31" fmla="*/ 8983 w 10000"/>
                  <a:gd name="connsiteY31" fmla="*/ 6978 h 10000"/>
                  <a:gd name="connsiteX32" fmla="*/ 10000 w 10000"/>
                  <a:gd name="connsiteY32" fmla="*/ 6763 h 10000"/>
                  <a:gd name="connsiteX33" fmla="*/ 10000 w 10000"/>
                  <a:gd name="connsiteY33" fmla="*/ 6331 h 10000"/>
                  <a:gd name="connsiteX34" fmla="*/ 9944 w 10000"/>
                  <a:gd name="connsiteY34" fmla="*/ 5755 h 10000"/>
                  <a:gd name="connsiteX35" fmla="*/ 9774 w 10000"/>
                  <a:gd name="connsiteY35" fmla="*/ 5540 h 10000"/>
                  <a:gd name="connsiteX36" fmla="*/ 9944 w 10000"/>
                  <a:gd name="connsiteY36" fmla="*/ 5683 h 10000"/>
                  <a:gd name="connsiteX37" fmla="*/ 9774 w 10000"/>
                  <a:gd name="connsiteY37" fmla="*/ 5540 h 10000"/>
                  <a:gd name="connsiteX38" fmla="*/ 9379 w 10000"/>
                  <a:gd name="connsiteY38" fmla="*/ 4964 h 10000"/>
                  <a:gd name="connsiteX39" fmla="*/ 9492 w 10000"/>
                  <a:gd name="connsiteY39" fmla="*/ 5108 h 10000"/>
                  <a:gd name="connsiteX40" fmla="*/ 9379 w 10000"/>
                  <a:gd name="connsiteY40" fmla="*/ 4964 h 10000"/>
                  <a:gd name="connsiteX41" fmla="*/ 8983 w 10000"/>
                  <a:gd name="connsiteY41" fmla="*/ 4676 h 10000"/>
                  <a:gd name="connsiteX42" fmla="*/ 8814 w 10000"/>
                  <a:gd name="connsiteY42" fmla="*/ 4532 h 10000"/>
                  <a:gd name="connsiteX43" fmla="*/ 8418 w 10000"/>
                  <a:gd name="connsiteY43" fmla="*/ 4388 h 10000"/>
                  <a:gd name="connsiteX44" fmla="*/ 8489 w 10000"/>
                  <a:gd name="connsiteY44" fmla="*/ 3777 h 10000"/>
                  <a:gd name="connsiteX45" fmla="*/ 7910 w 10000"/>
                  <a:gd name="connsiteY45" fmla="*/ 2950 h 10000"/>
                  <a:gd name="connsiteX46" fmla="*/ 7571 w 10000"/>
                  <a:gd name="connsiteY46" fmla="*/ 2590 h 10000"/>
                  <a:gd name="connsiteX47" fmla="*/ 7458 w 10000"/>
                  <a:gd name="connsiteY47" fmla="*/ 2734 h 10000"/>
                  <a:gd name="connsiteX48" fmla="*/ 7345 w 10000"/>
                  <a:gd name="connsiteY48" fmla="*/ 2950 h 10000"/>
                  <a:gd name="connsiteX49" fmla="*/ 7006 w 10000"/>
                  <a:gd name="connsiteY49" fmla="*/ 3381 h 10000"/>
                  <a:gd name="connsiteX50" fmla="*/ 6723 w 10000"/>
                  <a:gd name="connsiteY50" fmla="*/ 3525 h 10000"/>
                  <a:gd name="connsiteX51" fmla="*/ 6497 w 10000"/>
                  <a:gd name="connsiteY51" fmla="*/ 3597 h 10000"/>
                  <a:gd name="connsiteX52" fmla="*/ 6328 w 10000"/>
                  <a:gd name="connsiteY52" fmla="*/ 3597 h 10000"/>
                  <a:gd name="connsiteX53" fmla="*/ 6215 w 10000"/>
                  <a:gd name="connsiteY53" fmla="*/ 3453 h 10000"/>
                  <a:gd name="connsiteX54" fmla="*/ 6158 w 10000"/>
                  <a:gd name="connsiteY54" fmla="*/ 3381 h 10000"/>
                  <a:gd name="connsiteX55" fmla="*/ 6158 w 10000"/>
                  <a:gd name="connsiteY55" fmla="*/ 3165 h 10000"/>
                  <a:gd name="connsiteX56" fmla="*/ 6158 w 10000"/>
                  <a:gd name="connsiteY56" fmla="*/ 2590 h 10000"/>
                  <a:gd name="connsiteX57" fmla="*/ 6271 w 10000"/>
                  <a:gd name="connsiteY57" fmla="*/ 2230 h 10000"/>
                  <a:gd name="connsiteX58" fmla="*/ 6384 w 10000"/>
                  <a:gd name="connsiteY58" fmla="*/ 2014 h 10000"/>
                  <a:gd name="connsiteX59" fmla="*/ 6441 w 10000"/>
                  <a:gd name="connsiteY59" fmla="*/ 1727 h 10000"/>
                  <a:gd name="connsiteX60" fmla="*/ 6441 w 10000"/>
                  <a:gd name="connsiteY60" fmla="*/ 1511 h 10000"/>
                  <a:gd name="connsiteX61" fmla="*/ 6441 w 10000"/>
                  <a:gd name="connsiteY61" fmla="*/ 1295 h 10000"/>
                  <a:gd name="connsiteX62" fmla="*/ 6441 w 10000"/>
                  <a:gd name="connsiteY62" fmla="*/ 1151 h 10000"/>
                  <a:gd name="connsiteX63" fmla="*/ 6497 w 10000"/>
                  <a:gd name="connsiteY63" fmla="*/ 1079 h 10000"/>
                  <a:gd name="connsiteX64" fmla="*/ 6497 w 10000"/>
                  <a:gd name="connsiteY64" fmla="*/ 935 h 10000"/>
                  <a:gd name="connsiteX65" fmla="*/ 6384 w 10000"/>
                  <a:gd name="connsiteY65" fmla="*/ 719 h 10000"/>
                  <a:gd name="connsiteX66" fmla="*/ 6328 w 10000"/>
                  <a:gd name="connsiteY66" fmla="*/ 576 h 10000"/>
                  <a:gd name="connsiteX67" fmla="*/ 6271 w 10000"/>
                  <a:gd name="connsiteY67" fmla="*/ 432 h 10000"/>
                  <a:gd name="connsiteX68" fmla="*/ 6215 w 10000"/>
                  <a:gd name="connsiteY68" fmla="*/ 144 h 10000"/>
                  <a:gd name="connsiteX69" fmla="*/ 6158 w 10000"/>
                  <a:gd name="connsiteY69" fmla="*/ 72 h 10000"/>
                  <a:gd name="connsiteX70" fmla="*/ 6102 w 10000"/>
                  <a:gd name="connsiteY70" fmla="*/ 0 h 10000"/>
                  <a:gd name="connsiteX71" fmla="*/ 5989 w 10000"/>
                  <a:gd name="connsiteY71" fmla="*/ 72 h 10000"/>
                  <a:gd name="connsiteX72" fmla="*/ 5763 w 10000"/>
                  <a:gd name="connsiteY72" fmla="*/ 144 h 10000"/>
                  <a:gd name="connsiteX73" fmla="*/ 5424 w 10000"/>
                  <a:gd name="connsiteY73" fmla="*/ 360 h 10000"/>
                  <a:gd name="connsiteX74" fmla="*/ 5198 w 10000"/>
                  <a:gd name="connsiteY74" fmla="*/ 647 h 10000"/>
                  <a:gd name="connsiteX75" fmla="*/ 4972 w 10000"/>
                  <a:gd name="connsiteY75" fmla="*/ 863 h 10000"/>
                  <a:gd name="connsiteX76" fmla="*/ 4802 w 10000"/>
                  <a:gd name="connsiteY76" fmla="*/ 1079 h 10000"/>
                  <a:gd name="connsiteX77" fmla="*/ 4689 w 10000"/>
                  <a:gd name="connsiteY77" fmla="*/ 1223 h 10000"/>
                  <a:gd name="connsiteX78" fmla="*/ 4520 w 10000"/>
                  <a:gd name="connsiteY78" fmla="*/ 1295 h 10000"/>
                  <a:gd name="connsiteX79" fmla="*/ 4294 w 10000"/>
                  <a:gd name="connsiteY79" fmla="*/ 1223 h 10000"/>
                  <a:gd name="connsiteX80" fmla="*/ 4124 w 10000"/>
                  <a:gd name="connsiteY80" fmla="*/ 1223 h 10000"/>
                  <a:gd name="connsiteX81" fmla="*/ 4011 w 10000"/>
                  <a:gd name="connsiteY81" fmla="*/ 1295 h 10000"/>
                  <a:gd name="connsiteX82" fmla="*/ 3898 w 10000"/>
                  <a:gd name="connsiteY82" fmla="*/ 1367 h 10000"/>
                  <a:gd name="connsiteX83" fmla="*/ 3729 w 10000"/>
                  <a:gd name="connsiteY83" fmla="*/ 1583 h 10000"/>
                  <a:gd name="connsiteX84" fmla="*/ 3616 w 10000"/>
                  <a:gd name="connsiteY84" fmla="*/ 1799 h 10000"/>
                  <a:gd name="connsiteX85" fmla="*/ 3503 w 10000"/>
                  <a:gd name="connsiteY85" fmla="*/ 2230 h 10000"/>
                  <a:gd name="connsiteX86" fmla="*/ 3503 w 10000"/>
                  <a:gd name="connsiteY86" fmla="*/ 2374 h 10000"/>
                  <a:gd name="connsiteX87" fmla="*/ 3559 w 10000"/>
                  <a:gd name="connsiteY87" fmla="*/ 2446 h 10000"/>
                  <a:gd name="connsiteX88" fmla="*/ 3503 w 10000"/>
                  <a:gd name="connsiteY88" fmla="*/ 2590 h 10000"/>
                  <a:gd name="connsiteX89" fmla="*/ 3503 w 10000"/>
                  <a:gd name="connsiteY89" fmla="*/ 2662 h 10000"/>
                  <a:gd name="connsiteX90" fmla="*/ 3503 w 10000"/>
                  <a:gd name="connsiteY90" fmla="*/ 2590 h 10000"/>
                  <a:gd name="connsiteX91" fmla="*/ 3503 w 10000"/>
                  <a:gd name="connsiteY91" fmla="*/ 2806 h 10000"/>
                  <a:gd name="connsiteX92" fmla="*/ 3390 w 10000"/>
                  <a:gd name="connsiteY92" fmla="*/ 3237 h 10000"/>
                  <a:gd name="connsiteX93" fmla="*/ 3559 w 10000"/>
                  <a:gd name="connsiteY93" fmla="*/ 3094 h 10000"/>
                  <a:gd name="connsiteX94" fmla="*/ 3390 w 10000"/>
                  <a:gd name="connsiteY94" fmla="*/ 3237 h 10000"/>
                  <a:gd name="connsiteX95" fmla="*/ 2881 w 10000"/>
                  <a:gd name="connsiteY95" fmla="*/ 3525 h 10000"/>
                  <a:gd name="connsiteX96" fmla="*/ 2712 w 10000"/>
                  <a:gd name="connsiteY96" fmla="*/ 3597 h 10000"/>
                  <a:gd name="connsiteX97" fmla="*/ 2486 w 10000"/>
                  <a:gd name="connsiteY97" fmla="*/ 3309 h 10000"/>
                  <a:gd name="connsiteX98" fmla="*/ 2316 w 10000"/>
                  <a:gd name="connsiteY98" fmla="*/ 3094 h 10000"/>
                  <a:gd name="connsiteX99" fmla="*/ 2090 w 10000"/>
                  <a:gd name="connsiteY99" fmla="*/ 3022 h 10000"/>
                  <a:gd name="connsiteX100" fmla="*/ 1638 w 10000"/>
                  <a:gd name="connsiteY100" fmla="*/ 3165 h 10000"/>
                  <a:gd name="connsiteX101" fmla="*/ 1525 w 10000"/>
                  <a:gd name="connsiteY101" fmla="*/ 3237 h 10000"/>
                  <a:gd name="connsiteX102" fmla="*/ 1469 w 10000"/>
                  <a:gd name="connsiteY102" fmla="*/ 3309 h 10000"/>
                  <a:gd name="connsiteX103" fmla="*/ 1412 w 10000"/>
                  <a:gd name="connsiteY103" fmla="*/ 3741 h 10000"/>
                  <a:gd name="connsiteX104" fmla="*/ 1412 w 10000"/>
                  <a:gd name="connsiteY104" fmla="*/ 4029 h 10000"/>
                  <a:gd name="connsiteX105" fmla="*/ 1412 w 10000"/>
                  <a:gd name="connsiteY105" fmla="*/ 4676 h 10000"/>
                  <a:gd name="connsiteX106" fmla="*/ 1299 w 10000"/>
                  <a:gd name="connsiteY106" fmla="*/ 5036 h 10000"/>
                  <a:gd name="connsiteX107" fmla="*/ 1186 w 10000"/>
                  <a:gd name="connsiteY107" fmla="*/ 5180 h 10000"/>
                  <a:gd name="connsiteX108" fmla="*/ 1017 w 10000"/>
                  <a:gd name="connsiteY108" fmla="*/ 5396 h 10000"/>
                  <a:gd name="connsiteX109" fmla="*/ 678 w 10000"/>
                  <a:gd name="connsiteY109" fmla="*/ 5755 h 10000"/>
                  <a:gd name="connsiteX110" fmla="*/ 113 w 10000"/>
                  <a:gd name="connsiteY110" fmla="*/ 6691 h 10000"/>
                  <a:gd name="connsiteX111" fmla="*/ 0 w 10000"/>
                  <a:gd name="connsiteY111" fmla="*/ 71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000" h="10000">
                    <a:moveTo>
                      <a:pt x="0" y="7194"/>
                    </a:moveTo>
                    <a:lnTo>
                      <a:pt x="452" y="8417"/>
                    </a:lnTo>
                    <a:lnTo>
                      <a:pt x="847" y="9137"/>
                    </a:lnTo>
                    <a:cubicBezTo>
                      <a:pt x="922" y="9377"/>
                      <a:pt x="998" y="9616"/>
                      <a:pt x="1073" y="9856"/>
                    </a:cubicBezTo>
                    <a:lnTo>
                      <a:pt x="1412" y="10000"/>
                    </a:lnTo>
                    <a:lnTo>
                      <a:pt x="1525" y="10000"/>
                    </a:lnTo>
                    <a:cubicBezTo>
                      <a:pt x="1563" y="9952"/>
                      <a:pt x="1600" y="9904"/>
                      <a:pt x="1638" y="9856"/>
                    </a:cubicBezTo>
                    <a:lnTo>
                      <a:pt x="2147" y="9712"/>
                    </a:lnTo>
                    <a:lnTo>
                      <a:pt x="2373" y="9856"/>
                    </a:lnTo>
                    <a:lnTo>
                      <a:pt x="2486" y="9856"/>
                    </a:lnTo>
                    <a:lnTo>
                      <a:pt x="2599" y="9928"/>
                    </a:lnTo>
                    <a:lnTo>
                      <a:pt x="2768" y="9928"/>
                    </a:lnTo>
                    <a:lnTo>
                      <a:pt x="3277" y="9856"/>
                    </a:lnTo>
                    <a:lnTo>
                      <a:pt x="3390" y="9784"/>
                    </a:lnTo>
                    <a:lnTo>
                      <a:pt x="3503" y="9712"/>
                    </a:lnTo>
                    <a:lnTo>
                      <a:pt x="3842" y="9424"/>
                    </a:lnTo>
                    <a:lnTo>
                      <a:pt x="4124" y="9353"/>
                    </a:lnTo>
                    <a:cubicBezTo>
                      <a:pt x="4162" y="9305"/>
                      <a:pt x="4199" y="9257"/>
                      <a:pt x="4237" y="9209"/>
                    </a:cubicBezTo>
                    <a:lnTo>
                      <a:pt x="4350" y="9137"/>
                    </a:lnTo>
                    <a:lnTo>
                      <a:pt x="4463" y="9137"/>
                    </a:lnTo>
                    <a:lnTo>
                      <a:pt x="4576" y="9137"/>
                    </a:lnTo>
                    <a:lnTo>
                      <a:pt x="4746" y="9137"/>
                    </a:lnTo>
                    <a:lnTo>
                      <a:pt x="5028" y="9065"/>
                    </a:lnTo>
                    <a:lnTo>
                      <a:pt x="5706" y="8777"/>
                    </a:lnTo>
                    <a:lnTo>
                      <a:pt x="5932" y="8561"/>
                    </a:lnTo>
                    <a:lnTo>
                      <a:pt x="5989" y="8417"/>
                    </a:lnTo>
                    <a:lnTo>
                      <a:pt x="6158" y="8273"/>
                    </a:lnTo>
                    <a:lnTo>
                      <a:pt x="7062" y="7842"/>
                    </a:lnTo>
                    <a:lnTo>
                      <a:pt x="7458" y="7338"/>
                    </a:lnTo>
                    <a:lnTo>
                      <a:pt x="8362" y="6978"/>
                    </a:lnTo>
                    <a:lnTo>
                      <a:pt x="8588" y="6978"/>
                    </a:lnTo>
                    <a:lnTo>
                      <a:pt x="8983" y="6978"/>
                    </a:lnTo>
                    <a:lnTo>
                      <a:pt x="10000" y="6763"/>
                    </a:lnTo>
                    <a:lnTo>
                      <a:pt x="10000" y="6331"/>
                    </a:lnTo>
                    <a:cubicBezTo>
                      <a:pt x="9981" y="6139"/>
                      <a:pt x="9963" y="5947"/>
                      <a:pt x="9944" y="5755"/>
                    </a:cubicBezTo>
                    <a:lnTo>
                      <a:pt x="9774" y="5540"/>
                    </a:lnTo>
                    <a:lnTo>
                      <a:pt x="9944" y="5683"/>
                    </a:lnTo>
                    <a:lnTo>
                      <a:pt x="9774" y="5540"/>
                    </a:lnTo>
                    <a:lnTo>
                      <a:pt x="9379" y="4964"/>
                    </a:lnTo>
                    <a:cubicBezTo>
                      <a:pt x="9417" y="5012"/>
                      <a:pt x="9454" y="5060"/>
                      <a:pt x="9492" y="5108"/>
                    </a:cubicBezTo>
                    <a:cubicBezTo>
                      <a:pt x="9454" y="5060"/>
                      <a:pt x="9417" y="5012"/>
                      <a:pt x="9379" y="4964"/>
                    </a:cubicBezTo>
                    <a:lnTo>
                      <a:pt x="8983" y="4676"/>
                    </a:lnTo>
                    <a:lnTo>
                      <a:pt x="8814" y="4532"/>
                    </a:lnTo>
                    <a:lnTo>
                      <a:pt x="8418" y="4388"/>
                    </a:lnTo>
                    <a:cubicBezTo>
                      <a:pt x="8442" y="4184"/>
                      <a:pt x="8465" y="3981"/>
                      <a:pt x="8489" y="3777"/>
                    </a:cubicBezTo>
                    <a:lnTo>
                      <a:pt x="7910" y="2950"/>
                    </a:lnTo>
                    <a:lnTo>
                      <a:pt x="7571" y="2590"/>
                    </a:lnTo>
                    <a:cubicBezTo>
                      <a:pt x="7533" y="2638"/>
                      <a:pt x="7496" y="2686"/>
                      <a:pt x="7458" y="2734"/>
                    </a:cubicBezTo>
                    <a:cubicBezTo>
                      <a:pt x="7420" y="2806"/>
                      <a:pt x="7383" y="2878"/>
                      <a:pt x="7345" y="2950"/>
                    </a:cubicBezTo>
                    <a:lnTo>
                      <a:pt x="7006" y="3381"/>
                    </a:lnTo>
                    <a:lnTo>
                      <a:pt x="6723" y="3525"/>
                    </a:lnTo>
                    <a:lnTo>
                      <a:pt x="6497" y="3597"/>
                    </a:lnTo>
                    <a:lnTo>
                      <a:pt x="6328" y="3597"/>
                    </a:lnTo>
                    <a:cubicBezTo>
                      <a:pt x="6290" y="3549"/>
                      <a:pt x="6253" y="3501"/>
                      <a:pt x="6215" y="3453"/>
                    </a:cubicBezTo>
                    <a:lnTo>
                      <a:pt x="6158" y="3381"/>
                    </a:lnTo>
                    <a:lnTo>
                      <a:pt x="6158" y="3165"/>
                    </a:lnTo>
                    <a:lnTo>
                      <a:pt x="6158" y="2590"/>
                    </a:lnTo>
                    <a:cubicBezTo>
                      <a:pt x="6196" y="2470"/>
                      <a:pt x="6233" y="2350"/>
                      <a:pt x="6271" y="2230"/>
                    </a:cubicBezTo>
                    <a:cubicBezTo>
                      <a:pt x="6309" y="2158"/>
                      <a:pt x="6346" y="2086"/>
                      <a:pt x="6384" y="2014"/>
                    </a:cubicBezTo>
                    <a:cubicBezTo>
                      <a:pt x="6403" y="1918"/>
                      <a:pt x="6422" y="1823"/>
                      <a:pt x="6441" y="1727"/>
                    </a:cubicBezTo>
                    <a:lnTo>
                      <a:pt x="6441" y="1511"/>
                    </a:lnTo>
                    <a:lnTo>
                      <a:pt x="6441" y="1295"/>
                    </a:lnTo>
                    <a:lnTo>
                      <a:pt x="6441" y="1151"/>
                    </a:lnTo>
                    <a:cubicBezTo>
                      <a:pt x="6460" y="1127"/>
                      <a:pt x="6478" y="1103"/>
                      <a:pt x="6497" y="1079"/>
                    </a:cubicBezTo>
                    <a:lnTo>
                      <a:pt x="6497" y="935"/>
                    </a:lnTo>
                    <a:cubicBezTo>
                      <a:pt x="6459" y="863"/>
                      <a:pt x="6422" y="791"/>
                      <a:pt x="6384" y="719"/>
                    </a:cubicBezTo>
                    <a:cubicBezTo>
                      <a:pt x="6365" y="671"/>
                      <a:pt x="6347" y="624"/>
                      <a:pt x="6328" y="576"/>
                    </a:cubicBezTo>
                    <a:lnTo>
                      <a:pt x="6271" y="432"/>
                    </a:lnTo>
                    <a:cubicBezTo>
                      <a:pt x="6252" y="336"/>
                      <a:pt x="6234" y="240"/>
                      <a:pt x="6215" y="144"/>
                    </a:cubicBezTo>
                    <a:lnTo>
                      <a:pt x="6158" y="72"/>
                    </a:lnTo>
                    <a:cubicBezTo>
                      <a:pt x="6139" y="48"/>
                      <a:pt x="6121" y="24"/>
                      <a:pt x="6102" y="0"/>
                    </a:cubicBezTo>
                    <a:lnTo>
                      <a:pt x="5989" y="72"/>
                    </a:lnTo>
                    <a:lnTo>
                      <a:pt x="5763" y="144"/>
                    </a:lnTo>
                    <a:lnTo>
                      <a:pt x="5424" y="360"/>
                    </a:lnTo>
                    <a:cubicBezTo>
                      <a:pt x="5349" y="456"/>
                      <a:pt x="5273" y="551"/>
                      <a:pt x="5198" y="647"/>
                    </a:cubicBezTo>
                    <a:lnTo>
                      <a:pt x="4972" y="863"/>
                    </a:lnTo>
                    <a:lnTo>
                      <a:pt x="4802" y="1079"/>
                    </a:lnTo>
                    <a:cubicBezTo>
                      <a:pt x="4764" y="1127"/>
                      <a:pt x="4727" y="1175"/>
                      <a:pt x="4689" y="1223"/>
                    </a:cubicBezTo>
                    <a:lnTo>
                      <a:pt x="4520" y="1295"/>
                    </a:lnTo>
                    <a:lnTo>
                      <a:pt x="4294" y="1223"/>
                    </a:lnTo>
                    <a:lnTo>
                      <a:pt x="4124" y="1223"/>
                    </a:lnTo>
                    <a:lnTo>
                      <a:pt x="4011" y="1295"/>
                    </a:lnTo>
                    <a:lnTo>
                      <a:pt x="3898" y="1367"/>
                    </a:lnTo>
                    <a:lnTo>
                      <a:pt x="3729" y="1583"/>
                    </a:lnTo>
                    <a:cubicBezTo>
                      <a:pt x="3691" y="1655"/>
                      <a:pt x="3654" y="1727"/>
                      <a:pt x="3616" y="1799"/>
                    </a:cubicBezTo>
                    <a:cubicBezTo>
                      <a:pt x="3578" y="1943"/>
                      <a:pt x="3541" y="2086"/>
                      <a:pt x="3503" y="2230"/>
                    </a:cubicBezTo>
                    <a:lnTo>
                      <a:pt x="3503" y="2374"/>
                    </a:lnTo>
                    <a:cubicBezTo>
                      <a:pt x="3522" y="2398"/>
                      <a:pt x="3540" y="2422"/>
                      <a:pt x="3559" y="2446"/>
                    </a:cubicBezTo>
                    <a:cubicBezTo>
                      <a:pt x="3540" y="2494"/>
                      <a:pt x="3522" y="2542"/>
                      <a:pt x="3503" y="2590"/>
                    </a:cubicBezTo>
                    <a:lnTo>
                      <a:pt x="3503" y="2662"/>
                    </a:lnTo>
                    <a:lnTo>
                      <a:pt x="3503" y="2590"/>
                    </a:lnTo>
                    <a:lnTo>
                      <a:pt x="3503" y="2806"/>
                    </a:lnTo>
                    <a:cubicBezTo>
                      <a:pt x="3465" y="2950"/>
                      <a:pt x="3428" y="3093"/>
                      <a:pt x="3390" y="3237"/>
                    </a:cubicBezTo>
                    <a:cubicBezTo>
                      <a:pt x="3446" y="3189"/>
                      <a:pt x="3503" y="3142"/>
                      <a:pt x="3559" y="3094"/>
                    </a:cubicBezTo>
                    <a:cubicBezTo>
                      <a:pt x="3503" y="3142"/>
                      <a:pt x="3446" y="3189"/>
                      <a:pt x="3390" y="3237"/>
                    </a:cubicBezTo>
                    <a:lnTo>
                      <a:pt x="2881" y="3525"/>
                    </a:lnTo>
                    <a:lnTo>
                      <a:pt x="2712" y="3597"/>
                    </a:lnTo>
                    <a:lnTo>
                      <a:pt x="2486" y="3309"/>
                    </a:lnTo>
                    <a:lnTo>
                      <a:pt x="2316" y="3094"/>
                    </a:lnTo>
                    <a:lnTo>
                      <a:pt x="2090" y="3022"/>
                    </a:lnTo>
                    <a:lnTo>
                      <a:pt x="1638" y="3165"/>
                    </a:lnTo>
                    <a:lnTo>
                      <a:pt x="1525" y="3237"/>
                    </a:lnTo>
                    <a:cubicBezTo>
                      <a:pt x="1506" y="3261"/>
                      <a:pt x="1488" y="3285"/>
                      <a:pt x="1469" y="3309"/>
                    </a:cubicBezTo>
                    <a:lnTo>
                      <a:pt x="1412" y="3741"/>
                    </a:lnTo>
                    <a:lnTo>
                      <a:pt x="1412" y="4029"/>
                    </a:lnTo>
                    <a:lnTo>
                      <a:pt x="1412" y="4676"/>
                    </a:lnTo>
                    <a:cubicBezTo>
                      <a:pt x="1374" y="4796"/>
                      <a:pt x="1337" y="4916"/>
                      <a:pt x="1299" y="5036"/>
                    </a:cubicBezTo>
                    <a:cubicBezTo>
                      <a:pt x="1261" y="5084"/>
                      <a:pt x="1224" y="5132"/>
                      <a:pt x="1186" y="5180"/>
                    </a:cubicBezTo>
                    <a:lnTo>
                      <a:pt x="1017" y="5396"/>
                    </a:lnTo>
                    <a:lnTo>
                      <a:pt x="678" y="5755"/>
                    </a:lnTo>
                    <a:lnTo>
                      <a:pt x="113" y="6691"/>
                    </a:lnTo>
                    <a:cubicBezTo>
                      <a:pt x="75" y="6859"/>
                      <a:pt x="38" y="7026"/>
                      <a:pt x="0" y="7194"/>
                    </a:cubicBezTo>
                    <a:close/>
                  </a:path>
                </a:pathLst>
              </a:custGeom>
              <a:grpFill/>
              <a:ln w="3175">
                <a:solidFill>
                  <a:schemeClr val="tx1"/>
                </a:solidFill>
                <a:round/>
                <a:headEnd/>
                <a:tailEnd/>
              </a:ln>
            </p:spPr>
            <p:txBody>
              <a:bodyPr/>
              <a:lstStyle/>
              <a:p>
                <a:endParaRPr lang="en-US"/>
              </a:p>
            </p:txBody>
          </p:sp>
          <p:sp>
            <p:nvSpPr>
              <p:cNvPr id="199" name="Freeform 108"/>
              <p:cNvSpPr>
                <a:spLocks/>
              </p:cNvSpPr>
              <p:nvPr/>
            </p:nvSpPr>
            <p:spPr bwMode="auto">
              <a:xfrm>
                <a:off x="1647816" y="2587766"/>
                <a:ext cx="638978" cy="438150"/>
              </a:xfrm>
              <a:custGeom>
                <a:avLst/>
                <a:gdLst>
                  <a:gd name="T0" fmla="*/ 82550 w 392"/>
                  <a:gd name="T1" fmla="*/ 254000 h 276"/>
                  <a:gd name="T2" fmla="*/ 73025 w 392"/>
                  <a:gd name="T3" fmla="*/ 225425 h 276"/>
                  <a:gd name="T4" fmla="*/ 47625 w 392"/>
                  <a:gd name="T5" fmla="*/ 222250 h 276"/>
                  <a:gd name="T6" fmla="*/ 22225 w 392"/>
                  <a:gd name="T7" fmla="*/ 222250 h 276"/>
                  <a:gd name="T8" fmla="*/ 3175 w 392"/>
                  <a:gd name="T9" fmla="*/ 200025 h 276"/>
                  <a:gd name="T10" fmla="*/ 3175 w 392"/>
                  <a:gd name="T11" fmla="*/ 177800 h 276"/>
                  <a:gd name="T12" fmla="*/ 0 w 392"/>
                  <a:gd name="T13" fmla="*/ 158750 h 276"/>
                  <a:gd name="T14" fmla="*/ 12700 w 392"/>
                  <a:gd name="T15" fmla="*/ 136525 h 276"/>
                  <a:gd name="T16" fmla="*/ 12700 w 392"/>
                  <a:gd name="T17" fmla="*/ 133350 h 276"/>
                  <a:gd name="T18" fmla="*/ 28575 w 392"/>
                  <a:gd name="T19" fmla="*/ 133350 h 276"/>
                  <a:gd name="T20" fmla="*/ 57150 w 392"/>
                  <a:gd name="T21" fmla="*/ 142875 h 276"/>
                  <a:gd name="T22" fmla="*/ 85725 w 392"/>
                  <a:gd name="T23" fmla="*/ 139700 h 276"/>
                  <a:gd name="T24" fmla="*/ 117475 w 392"/>
                  <a:gd name="T25" fmla="*/ 127000 h 276"/>
                  <a:gd name="T26" fmla="*/ 139700 w 392"/>
                  <a:gd name="T27" fmla="*/ 117475 h 276"/>
                  <a:gd name="T28" fmla="*/ 190500 w 392"/>
                  <a:gd name="T29" fmla="*/ 104775 h 276"/>
                  <a:gd name="T30" fmla="*/ 269875 w 392"/>
                  <a:gd name="T31" fmla="*/ 66675 h 276"/>
                  <a:gd name="T32" fmla="*/ 327025 w 392"/>
                  <a:gd name="T33" fmla="*/ 28575 h 276"/>
                  <a:gd name="T34" fmla="*/ 384175 w 392"/>
                  <a:gd name="T35" fmla="*/ 15875 h 276"/>
                  <a:gd name="T36" fmla="*/ 425450 w 392"/>
                  <a:gd name="T37" fmla="*/ 9525 h 276"/>
                  <a:gd name="T38" fmla="*/ 460375 w 392"/>
                  <a:gd name="T39" fmla="*/ 6350 h 276"/>
                  <a:gd name="T40" fmla="*/ 469900 w 392"/>
                  <a:gd name="T41" fmla="*/ 3175 h 276"/>
                  <a:gd name="T42" fmla="*/ 460375 w 392"/>
                  <a:gd name="T43" fmla="*/ 3175 h 276"/>
                  <a:gd name="T44" fmla="*/ 469900 w 392"/>
                  <a:gd name="T45" fmla="*/ 3175 h 276"/>
                  <a:gd name="T46" fmla="*/ 501650 w 392"/>
                  <a:gd name="T47" fmla="*/ 0 h 276"/>
                  <a:gd name="T48" fmla="*/ 511175 w 392"/>
                  <a:gd name="T49" fmla="*/ 41275 h 276"/>
                  <a:gd name="T50" fmla="*/ 533400 w 392"/>
                  <a:gd name="T51" fmla="*/ 76200 h 276"/>
                  <a:gd name="T52" fmla="*/ 533400 w 392"/>
                  <a:gd name="T53" fmla="*/ 76200 h 276"/>
                  <a:gd name="T54" fmla="*/ 558800 w 392"/>
                  <a:gd name="T55" fmla="*/ 95250 h 276"/>
                  <a:gd name="T56" fmla="*/ 577850 w 392"/>
                  <a:gd name="T57" fmla="*/ 139700 h 276"/>
                  <a:gd name="T58" fmla="*/ 561975 w 392"/>
                  <a:gd name="T59" fmla="*/ 184150 h 276"/>
                  <a:gd name="T60" fmla="*/ 565150 w 392"/>
                  <a:gd name="T61" fmla="*/ 212725 h 276"/>
                  <a:gd name="T62" fmla="*/ 565150 w 392"/>
                  <a:gd name="T63" fmla="*/ 212725 h 276"/>
                  <a:gd name="T64" fmla="*/ 558800 w 392"/>
                  <a:gd name="T65" fmla="*/ 269875 h 276"/>
                  <a:gd name="T66" fmla="*/ 581025 w 392"/>
                  <a:gd name="T67" fmla="*/ 269875 h 276"/>
                  <a:gd name="T68" fmla="*/ 612775 w 392"/>
                  <a:gd name="T69" fmla="*/ 304800 h 276"/>
                  <a:gd name="T70" fmla="*/ 600075 w 392"/>
                  <a:gd name="T71" fmla="*/ 374650 h 276"/>
                  <a:gd name="T72" fmla="*/ 552450 w 392"/>
                  <a:gd name="T73" fmla="*/ 387350 h 276"/>
                  <a:gd name="T74" fmla="*/ 523875 w 392"/>
                  <a:gd name="T75" fmla="*/ 365125 h 276"/>
                  <a:gd name="T76" fmla="*/ 473075 w 392"/>
                  <a:gd name="T77" fmla="*/ 384175 h 276"/>
                  <a:gd name="T78" fmla="*/ 473075 w 392"/>
                  <a:gd name="T79" fmla="*/ 403225 h 276"/>
                  <a:gd name="T80" fmla="*/ 415925 w 392"/>
                  <a:gd name="T81" fmla="*/ 412750 h 276"/>
                  <a:gd name="T82" fmla="*/ 374650 w 392"/>
                  <a:gd name="T83" fmla="*/ 438150 h 276"/>
                  <a:gd name="T84" fmla="*/ 336550 w 392"/>
                  <a:gd name="T85" fmla="*/ 438150 h 276"/>
                  <a:gd name="T86" fmla="*/ 231775 w 392"/>
                  <a:gd name="T87" fmla="*/ 422275 h 276"/>
                  <a:gd name="T88" fmla="*/ 142875 w 392"/>
                  <a:gd name="T89" fmla="*/ 415925 h 276"/>
                  <a:gd name="T90" fmla="*/ 117475 w 392"/>
                  <a:gd name="T91" fmla="*/ 428625 h 276"/>
                  <a:gd name="T92" fmla="*/ 82550 w 392"/>
                  <a:gd name="T93" fmla="*/ 412750 h 276"/>
                  <a:gd name="T94" fmla="*/ 82550 w 392"/>
                  <a:gd name="T95" fmla="*/ 384175 h 276"/>
                  <a:gd name="T96" fmla="*/ 101600 w 392"/>
                  <a:gd name="T97" fmla="*/ 311150 h 2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276"/>
                  <a:gd name="T149" fmla="*/ 392 w 392"/>
                  <a:gd name="T150" fmla="*/ 276 h 276"/>
                  <a:gd name="connsiteX0" fmla="*/ 1684 w 10268"/>
                  <a:gd name="connsiteY0" fmla="*/ 6159 h 10000"/>
                  <a:gd name="connsiteX1" fmla="*/ 1327 w 10268"/>
                  <a:gd name="connsiteY1" fmla="*/ 5797 h 10000"/>
                  <a:gd name="connsiteX2" fmla="*/ 1276 w 10268"/>
                  <a:gd name="connsiteY2" fmla="*/ 5507 h 10000"/>
                  <a:gd name="connsiteX3" fmla="*/ 1276 w 10268"/>
                  <a:gd name="connsiteY3" fmla="*/ 5290 h 10000"/>
                  <a:gd name="connsiteX4" fmla="*/ 1173 w 10268"/>
                  <a:gd name="connsiteY4" fmla="*/ 5145 h 10000"/>
                  <a:gd name="connsiteX5" fmla="*/ 765 w 10268"/>
                  <a:gd name="connsiteY5" fmla="*/ 5072 h 10000"/>
                  <a:gd name="connsiteX6" fmla="*/ 612 w 10268"/>
                  <a:gd name="connsiteY6" fmla="*/ 5145 h 10000"/>
                  <a:gd name="connsiteX7" fmla="*/ 459 w 10268"/>
                  <a:gd name="connsiteY7" fmla="*/ 5145 h 10000"/>
                  <a:gd name="connsiteX8" fmla="*/ 357 w 10268"/>
                  <a:gd name="connsiteY8" fmla="*/ 5072 h 10000"/>
                  <a:gd name="connsiteX9" fmla="*/ 51 w 10268"/>
                  <a:gd name="connsiteY9" fmla="*/ 4565 h 10000"/>
                  <a:gd name="connsiteX10" fmla="*/ 51 w 10268"/>
                  <a:gd name="connsiteY10" fmla="*/ 4348 h 10000"/>
                  <a:gd name="connsiteX11" fmla="*/ 51 w 10268"/>
                  <a:gd name="connsiteY11" fmla="*/ 4058 h 10000"/>
                  <a:gd name="connsiteX12" fmla="*/ 51 w 10268"/>
                  <a:gd name="connsiteY12" fmla="*/ 3768 h 10000"/>
                  <a:gd name="connsiteX13" fmla="*/ 0 w 10268"/>
                  <a:gd name="connsiteY13" fmla="*/ 3623 h 10000"/>
                  <a:gd name="connsiteX14" fmla="*/ 0 w 10268"/>
                  <a:gd name="connsiteY14" fmla="*/ 3478 h 10000"/>
                  <a:gd name="connsiteX15" fmla="*/ 102 w 10268"/>
                  <a:gd name="connsiteY15" fmla="*/ 3261 h 10000"/>
                  <a:gd name="connsiteX16" fmla="*/ 204 w 10268"/>
                  <a:gd name="connsiteY16" fmla="*/ 3116 h 10000"/>
                  <a:gd name="connsiteX17" fmla="*/ 204 w 10268"/>
                  <a:gd name="connsiteY17" fmla="*/ 3043 h 10000"/>
                  <a:gd name="connsiteX18" fmla="*/ 306 w 10268"/>
                  <a:gd name="connsiteY18" fmla="*/ 2971 h 10000"/>
                  <a:gd name="connsiteX19" fmla="*/ 459 w 10268"/>
                  <a:gd name="connsiteY19" fmla="*/ 3043 h 10000"/>
                  <a:gd name="connsiteX20" fmla="*/ 1020 w 10268"/>
                  <a:gd name="connsiteY20" fmla="*/ 3261 h 10000"/>
                  <a:gd name="connsiteX21" fmla="*/ 918 w 10268"/>
                  <a:gd name="connsiteY21" fmla="*/ 3261 h 10000"/>
                  <a:gd name="connsiteX22" fmla="*/ 1020 w 10268"/>
                  <a:gd name="connsiteY22" fmla="*/ 3261 h 10000"/>
                  <a:gd name="connsiteX23" fmla="*/ 1378 w 10268"/>
                  <a:gd name="connsiteY23" fmla="*/ 3188 h 10000"/>
                  <a:gd name="connsiteX24" fmla="*/ 1888 w 10268"/>
                  <a:gd name="connsiteY24" fmla="*/ 2899 h 10000"/>
                  <a:gd name="connsiteX25" fmla="*/ 2245 w 10268"/>
                  <a:gd name="connsiteY25" fmla="*/ 2681 h 10000"/>
                  <a:gd name="connsiteX26" fmla="*/ 2551 w 10268"/>
                  <a:gd name="connsiteY26" fmla="*/ 2464 h 10000"/>
                  <a:gd name="connsiteX27" fmla="*/ 3061 w 10268"/>
                  <a:gd name="connsiteY27" fmla="*/ 2391 h 10000"/>
                  <a:gd name="connsiteX28" fmla="*/ 3673 w 10268"/>
                  <a:gd name="connsiteY28" fmla="*/ 2101 h 10000"/>
                  <a:gd name="connsiteX29" fmla="*/ 3878 w 10268"/>
                  <a:gd name="connsiteY29" fmla="*/ 1812 h 10000"/>
                  <a:gd name="connsiteX30" fmla="*/ 4337 w 10268"/>
                  <a:gd name="connsiteY30" fmla="*/ 1522 h 10000"/>
                  <a:gd name="connsiteX31" fmla="*/ 4898 w 10268"/>
                  <a:gd name="connsiteY31" fmla="*/ 1159 h 10000"/>
                  <a:gd name="connsiteX32" fmla="*/ 5255 w 10268"/>
                  <a:gd name="connsiteY32" fmla="*/ 652 h 10000"/>
                  <a:gd name="connsiteX33" fmla="*/ 5612 w 10268"/>
                  <a:gd name="connsiteY33" fmla="*/ 507 h 10000"/>
                  <a:gd name="connsiteX34" fmla="*/ 6173 w 10268"/>
                  <a:gd name="connsiteY34" fmla="*/ 362 h 10000"/>
                  <a:gd name="connsiteX35" fmla="*/ 6429 w 10268"/>
                  <a:gd name="connsiteY35" fmla="*/ 290 h 10000"/>
                  <a:gd name="connsiteX36" fmla="*/ 6837 w 10268"/>
                  <a:gd name="connsiteY36" fmla="*/ 217 h 10000"/>
                  <a:gd name="connsiteX37" fmla="*/ 7245 w 10268"/>
                  <a:gd name="connsiteY37" fmla="*/ 145 h 10000"/>
                  <a:gd name="connsiteX38" fmla="*/ 7398 w 10268"/>
                  <a:gd name="connsiteY38" fmla="*/ 145 h 10000"/>
                  <a:gd name="connsiteX39" fmla="*/ 7449 w 10268"/>
                  <a:gd name="connsiteY39" fmla="*/ 145 h 10000"/>
                  <a:gd name="connsiteX40" fmla="*/ 7551 w 10268"/>
                  <a:gd name="connsiteY40" fmla="*/ 72 h 10000"/>
                  <a:gd name="connsiteX41" fmla="*/ 7602 w 10268"/>
                  <a:gd name="connsiteY41" fmla="*/ 72 h 10000"/>
                  <a:gd name="connsiteX42" fmla="*/ 7551 w 10268"/>
                  <a:gd name="connsiteY42" fmla="*/ 0 h 10000"/>
                  <a:gd name="connsiteX43" fmla="*/ 7398 w 10268"/>
                  <a:gd name="connsiteY43" fmla="*/ 72 h 10000"/>
                  <a:gd name="connsiteX44" fmla="*/ 7347 w 10268"/>
                  <a:gd name="connsiteY44" fmla="*/ 145 h 10000"/>
                  <a:gd name="connsiteX45" fmla="*/ 7551 w 10268"/>
                  <a:gd name="connsiteY45" fmla="*/ 72 h 10000"/>
                  <a:gd name="connsiteX46" fmla="*/ 8061 w 10268"/>
                  <a:gd name="connsiteY46" fmla="*/ 0 h 10000"/>
                  <a:gd name="connsiteX47" fmla="*/ 8163 w 10268"/>
                  <a:gd name="connsiteY47" fmla="*/ 580 h 10000"/>
                  <a:gd name="connsiteX48" fmla="*/ 8214 w 10268"/>
                  <a:gd name="connsiteY48" fmla="*/ 942 h 10000"/>
                  <a:gd name="connsiteX49" fmla="*/ 8367 w 10268"/>
                  <a:gd name="connsiteY49" fmla="*/ 1304 h 10000"/>
                  <a:gd name="connsiteX50" fmla="*/ 8571 w 10268"/>
                  <a:gd name="connsiteY50" fmla="*/ 1739 h 10000"/>
                  <a:gd name="connsiteX51" fmla="*/ 8571 w 10268"/>
                  <a:gd name="connsiteY51" fmla="*/ 1667 h 10000"/>
                  <a:gd name="connsiteX52" fmla="*/ 8571 w 10268"/>
                  <a:gd name="connsiteY52" fmla="*/ 1739 h 10000"/>
                  <a:gd name="connsiteX53" fmla="*/ 8776 w 10268"/>
                  <a:gd name="connsiteY53" fmla="*/ 2029 h 10000"/>
                  <a:gd name="connsiteX54" fmla="*/ 8980 w 10268"/>
                  <a:gd name="connsiteY54" fmla="*/ 2174 h 10000"/>
                  <a:gd name="connsiteX55" fmla="*/ 9082 w 10268"/>
                  <a:gd name="connsiteY55" fmla="*/ 2464 h 10000"/>
                  <a:gd name="connsiteX56" fmla="*/ 9184 w 10268"/>
                  <a:gd name="connsiteY56" fmla="*/ 2754 h 10000"/>
                  <a:gd name="connsiteX57" fmla="*/ 9286 w 10268"/>
                  <a:gd name="connsiteY57" fmla="*/ 3188 h 10000"/>
                  <a:gd name="connsiteX58" fmla="*/ 9082 w 10268"/>
                  <a:gd name="connsiteY58" fmla="*/ 3986 h 10000"/>
                  <a:gd name="connsiteX59" fmla="*/ 9031 w 10268"/>
                  <a:gd name="connsiteY59" fmla="*/ 4203 h 10000"/>
                  <a:gd name="connsiteX60" fmla="*/ 9082 w 10268"/>
                  <a:gd name="connsiteY60" fmla="*/ 4420 h 10000"/>
                  <a:gd name="connsiteX61" fmla="*/ 9082 w 10268"/>
                  <a:gd name="connsiteY61" fmla="*/ 4855 h 10000"/>
                  <a:gd name="connsiteX62" fmla="*/ 9133 w 10268"/>
                  <a:gd name="connsiteY62" fmla="*/ 4638 h 10000"/>
                  <a:gd name="connsiteX63" fmla="*/ 9082 w 10268"/>
                  <a:gd name="connsiteY63" fmla="*/ 4855 h 10000"/>
                  <a:gd name="connsiteX64" fmla="*/ 9031 w 10268"/>
                  <a:gd name="connsiteY64" fmla="*/ 5652 h 10000"/>
                  <a:gd name="connsiteX65" fmla="*/ 8980 w 10268"/>
                  <a:gd name="connsiteY65" fmla="*/ 6159 h 10000"/>
                  <a:gd name="connsiteX66" fmla="*/ 9184 w 10268"/>
                  <a:gd name="connsiteY66" fmla="*/ 6087 h 10000"/>
                  <a:gd name="connsiteX67" fmla="*/ 9337 w 10268"/>
                  <a:gd name="connsiteY67" fmla="*/ 6159 h 10000"/>
                  <a:gd name="connsiteX68" fmla="*/ 9388 w 10268"/>
                  <a:gd name="connsiteY68" fmla="*/ 6232 h 10000"/>
                  <a:gd name="connsiteX69" fmla="*/ 9388 w 10268"/>
                  <a:gd name="connsiteY69" fmla="*/ 6377 h 10000"/>
                  <a:gd name="connsiteX70" fmla="*/ 9847 w 10268"/>
                  <a:gd name="connsiteY70" fmla="*/ 6957 h 10000"/>
                  <a:gd name="connsiteX71" fmla="*/ 10268 w 10268"/>
                  <a:gd name="connsiteY71" fmla="*/ 7608 h 10000"/>
                  <a:gd name="connsiteX72" fmla="*/ 9796 w 10268"/>
                  <a:gd name="connsiteY72" fmla="*/ 7826 h 10000"/>
                  <a:gd name="connsiteX73" fmla="*/ 9643 w 10268"/>
                  <a:gd name="connsiteY73" fmla="*/ 8551 h 10000"/>
                  <a:gd name="connsiteX74" fmla="*/ 9388 w 10268"/>
                  <a:gd name="connsiteY74" fmla="*/ 8986 h 10000"/>
                  <a:gd name="connsiteX75" fmla="*/ 9082 w 10268"/>
                  <a:gd name="connsiteY75" fmla="*/ 9710 h 10000"/>
                  <a:gd name="connsiteX76" fmla="*/ 8878 w 10268"/>
                  <a:gd name="connsiteY76" fmla="*/ 8841 h 10000"/>
                  <a:gd name="connsiteX77" fmla="*/ 8673 w 10268"/>
                  <a:gd name="connsiteY77" fmla="*/ 8406 h 10000"/>
                  <a:gd name="connsiteX78" fmla="*/ 8418 w 10268"/>
                  <a:gd name="connsiteY78" fmla="*/ 8333 h 10000"/>
                  <a:gd name="connsiteX79" fmla="*/ 8214 w 10268"/>
                  <a:gd name="connsiteY79" fmla="*/ 8333 h 10000"/>
                  <a:gd name="connsiteX80" fmla="*/ 8061 w 10268"/>
                  <a:gd name="connsiteY80" fmla="*/ 8406 h 10000"/>
                  <a:gd name="connsiteX81" fmla="*/ 7602 w 10268"/>
                  <a:gd name="connsiteY81" fmla="*/ 8768 h 10000"/>
                  <a:gd name="connsiteX82" fmla="*/ 7602 w 10268"/>
                  <a:gd name="connsiteY82" fmla="*/ 8913 h 10000"/>
                  <a:gd name="connsiteX83" fmla="*/ 7602 w 10268"/>
                  <a:gd name="connsiteY83" fmla="*/ 9203 h 10000"/>
                  <a:gd name="connsiteX84" fmla="*/ 7398 w 10268"/>
                  <a:gd name="connsiteY84" fmla="*/ 9565 h 10000"/>
                  <a:gd name="connsiteX85" fmla="*/ 7092 w 10268"/>
                  <a:gd name="connsiteY85" fmla="*/ 9275 h 10000"/>
                  <a:gd name="connsiteX86" fmla="*/ 6684 w 10268"/>
                  <a:gd name="connsiteY86" fmla="*/ 9420 h 10000"/>
                  <a:gd name="connsiteX87" fmla="*/ 6480 w 10268"/>
                  <a:gd name="connsiteY87" fmla="*/ 9783 h 10000"/>
                  <a:gd name="connsiteX88" fmla="*/ 6020 w 10268"/>
                  <a:gd name="connsiteY88" fmla="*/ 10000 h 10000"/>
                  <a:gd name="connsiteX89" fmla="*/ 5765 w 10268"/>
                  <a:gd name="connsiteY89" fmla="*/ 9928 h 10000"/>
                  <a:gd name="connsiteX90" fmla="*/ 5408 w 10268"/>
                  <a:gd name="connsiteY90" fmla="*/ 10000 h 10000"/>
                  <a:gd name="connsiteX91" fmla="*/ 4796 w 10268"/>
                  <a:gd name="connsiteY91" fmla="*/ 10000 h 10000"/>
                  <a:gd name="connsiteX92" fmla="*/ 4337 w 10268"/>
                  <a:gd name="connsiteY92" fmla="*/ 10000 h 10000"/>
                  <a:gd name="connsiteX93" fmla="*/ 3724 w 10268"/>
                  <a:gd name="connsiteY93" fmla="*/ 9638 h 10000"/>
                  <a:gd name="connsiteX94" fmla="*/ 3214 w 10268"/>
                  <a:gd name="connsiteY94" fmla="*/ 9348 h 10000"/>
                  <a:gd name="connsiteX95" fmla="*/ 2653 w 10268"/>
                  <a:gd name="connsiteY95" fmla="*/ 9420 h 10000"/>
                  <a:gd name="connsiteX96" fmla="*/ 2296 w 10268"/>
                  <a:gd name="connsiteY96" fmla="*/ 9493 h 10000"/>
                  <a:gd name="connsiteX97" fmla="*/ 2041 w 10268"/>
                  <a:gd name="connsiteY97" fmla="*/ 9710 h 10000"/>
                  <a:gd name="connsiteX98" fmla="*/ 1888 w 10268"/>
                  <a:gd name="connsiteY98" fmla="*/ 9783 h 10000"/>
                  <a:gd name="connsiteX99" fmla="*/ 1684 w 10268"/>
                  <a:gd name="connsiteY99" fmla="*/ 9855 h 10000"/>
                  <a:gd name="connsiteX100" fmla="*/ 1327 w 10268"/>
                  <a:gd name="connsiteY100" fmla="*/ 9783 h 10000"/>
                  <a:gd name="connsiteX101" fmla="*/ 1327 w 10268"/>
                  <a:gd name="connsiteY101" fmla="*/ 9420 h 10000"/>
                  <a:gd name="connsiteX102" fmla="*/ 1327 w 10268"/>
                  <a:gd name="connsiteY102" fmla="*/ 8986 h 10000"/>
                  <a:gd name="connsiteX103" fmla="*/ 1327 w 10268"/>
                  <a:gd name="connsiteY103" fmla="*/ 8768 h 10000"/>
                  <a:gd name="connsiteX104" fmla="*/ 1327 w 10268"/>
                  <a:gd name="connsiteY104" fmla="*/ 8406 h 10000"/>
                  <a:gd name="connsiteX105" fmla="*/ 1531 w 10268"/>
                  <a:gd name="connsiteY105" fmla="*/ 7899 h 10000"/>
                  <a:gd name="connsiteX106" fmla="*/ 1633 w 10268"/>
                  <a:gd name="connsiteY106" fmla="*/ 7101 h 10000"/>
                  <a:gd name="connsiteX107" fmla="*/ 1684 w 10268"/>
                  <a:gd name="connsiteY107" fmla="*/ 6159 h 10000"/>
                  <a:gd name="connsiteX0" fmla="*/ 1684 w 10268"/>
                  <a:gd name="connsiteY0" fmla="*/ 6159 h 10000"/>
                  <a:gd name="connsiteX1" fmla="*/ 1327 w 10268"/>
                  <a:gd name="connsiteY1" fmla="*/ 5797 h 10000"/>
                  <a:gd name="connsiteX2" fmla="*/ 1276 w 10268"/>
                  <a:gd name="connsiteY2" fmla="*/ 5507 h 10000"/>
                  <a:gd name="connsiteX3" fmla="*/ 1276 w 10268"/>
                  <a:gd name="connsiteY3" fmla="*/ 5290 h 10000"/>
                  <a:gd name="connsiteX4" fmla="*/ 1173 w 10268"/>
                  <a:gd name="connsiteY4" fmla="*/ 5145 h 10000"/>
                  <a:gd name="connsiteX5" fmla="*/ 765 w 10268"/>
                  <a:gd name="connsiteY5" fmla="*/ 5072 h 10000"/>
                  <a:gd name="connsiteX6" fmla="*/ 612 w 10268"/>
                  <a:gd name="connsiteY6" fmla="*/ 5145 h 10000"/>
                  <a:gd name="connsiteX7" fmla="*/ 459 w 10268"/>
                  <a:gd name="connsiteY7" fmla="*/ 5145 h 10000"/>
                  <a:gd name="connsiteX8" fmla="*/ 357 w 10268"/>
                  <a:gd name="connsiteY8" fmla="*/ 5072 h 10000"/>
                  <a:gd name="connsiteX9" fmla="*/ 51 w 10268"/>
                  <a:gd name="connsiteY9" fmla="*/ 4565 h 10000"/>
                  <a:gd name="connsiteX10" fmla="*/ 51 w 10268"/>
                  <a:gd name="connsiteY10" fmla="*/ 4348 h 10000"/>
                  <a:gd name="connsiteX11" fmla="*/ 51 w 10268"/>
                  <a:gd name="connsiteY11" fmla="*/ 4058 h 10000"/>
                  <a:gd name="connsiteX12" fmla="*/ 51 w 10268"/>
                  <a:gd name="connsiteY12" fmla="*/ 3768 h 10000"/>
                  <a:gd name="connsiteX13" fmla="*/ 0 w 10268"/>
                  <a:gd name="connsiteY13" fmla="*/ 3623 h 10000"/>
                  <a:gd name="connsiteX14" fmla="*/ 0 w 10268"/>
                  <a:gd name="connsiteY14" fmla="*/ 3478 h 10000"/>
                  <a:gd name="connsiteX15" fmla="*/ 102 w 10268"/>
                  <a:gd name="connsiteY15" fmla="*/ 3261 h 10000"/>
                  <a:gd name="connsiteX16" fmla="*/ 204 w 10268"/>
                  <a:gd name="connsiteY16" fmla="*/ 3116 h 10000"/>
                  <a:gd name="connsiteX17" fmla="*/ 204 w 10268"/>
                  <a:gd name="connsiteY17" fmla="*/ 3043 h 10000"/>
                  <a:gd name="connsiteX18" fmla="*/ 306 w 10268"/>
                  <a:gd name="connsiteY18" fmla="*/ 2971 h 10000"/>
                  <a:gd name="connsiteX19" fmla="*/ 459 w 10268"/>
                  <a:gd name="connsiteY19" fmla="*/ 3043 h 10000"/>
                  <a:gd name="connsiteX20" fmla="*/ 1020 w 10268"/>
                  <a:gd name="connsiteY20" fmla="*/ 3261 h 10000"/>
                  <a:gd name="connsiteX21" fmla="*/ 918 w 10268"/>
                  <a:gd name="connsiteY21" fmla="*/ 3261 h 10000"/>
                  <a:gd name="connsiteX22" fmla="*/ 1020 w 10268"/>
                  <a:gd name="connsiteY22" fmla="*/ 3261 h 10000"/>
                  <a:gd name="connsiteX23" fmla="*/ 1378 w 10268"/>
                  <a:gd name="connsiteY23" fmla="*/ 3188 h 10000"/>
                  <a:gd name="connsiteX24" fmla="*/ 1888 w 10268"/>
                  <a:gd name="connsiteY24" fmla="*/ 2899 h 10000"/>
                  <a:gd name="connsiteX25" fmla="*/ 2245 w 10268"/>
                  <a:gd name="connsiteY25" fmla="*/ 2681 h 10000"/>
                  <a:gd name="connsiteX26" fmla="*/ 2551 w 10268"/>
                  <a:gd name="connsiteY26" fmla="*/ 2464 h 10000"/>
                  <a:gd name="connsiteX27" fmla="*/ 3061 w 10268"/>
                  <a:gd name="connsiteY27" fmla="*/ 2391 h 10000"/>
                  <a:gd name="connsiteX28" fmla="*/ 3673 w 10268"/>
                  <a:gd name="connsiteY28" fmla="*/ 2101 h 10000"/>
                  <a:gd name="connsiteX29" fmla="*/ 3878 w 10268"/>
                  <a:gd name="connsiteY29" fmla="*/ 1812 h 10000"/>
                  <a:gd name="connsiteX30" fmla="*/ 4337 w 10268"/>
                  <a:gd name="connsiteY30" fmla="*/ 1522 h 10000"/>
                  <a:gd name="connsiteX31" fmla="*/ 4898 w 10268"/>
                  <a:gd name="connsiteY31" fmla="*/ 1159 h 10000"/>
                  <a:gd name="connsiteX32" fmla="*/ 5255 w 10268"/>
                  <a:gd name="connsiteY32" fmla="*/ 652 h 10000"/>
                  <a:gd name="connsiteX33" fmla="*/ 5612 w 10268"/>
                  <a:gd name="connsiteY33" fmla="*/ 507 h 10000"/>
                  <a:gd name="connsiteX34" fmla="*/ 6173 w 10268"/>
                  <a:gd name="connsiteY34" fmla="*/ 362 h 10000"/>
                  <a:gd name="connsiteX35" fmla="*/ 6429 w 10268"/>
                  <a:gd name="connsiteY35" fmla="*/ 290 h 10000"/>
                  <a:gd name="connsiteX36" fmla="*/ 6837 w 10268"/>
                  <a:gd name="connsiteY36" fmla="*/ 217 h 10000"/>
                  <a:gd name="connsiteX37" fmla="*/ 7245 w 10268"/>
                  <a:gd name="connsiteY37" fmla="*/ 145 h 10000"/>
                  <a:gd name="connsiteX38" fmla="*/ 7398 w 10268"/>
                  <a:gd name="connsiteY38" fmla="*/ 145 h 10000"/>
                  <a:gd name="connsiteX39" fmla="*/ 7449 w 10268"/>
                  <a:gd name="connsiteY39" fmla="*/ 145 h 10000"/>
                  <a:gd name="connsiteX40" fmla="*/ 7551 w 10268"/>
                  <a:gd name="connsiteY40" fmla="*/ 72 h 10000"/>
                  <a:gd name="connsiteX41" fmla="*/ 7602 w 10268"/>
                  <a:gd name="connsiteY41" fmla="*/ 72 h 10000"/>
                  <a:gd name="connsiteX42" fmla="*/ 7551 w 10268"/>
                  <a:gd name="connsiteY42" fmla="*/ 0 h 10000"/>
                  <a:gd name="connsiteX43" fmla="*/ 7398 w 10268"/>
                  <a:gd name="connsiteY43" fmla="*/ 72 h 10000"/>
                  <a:gd name="connsiteX44" fmla="*/ 7347 w 10268"/>
                  <a:gd name="connsiteY44" fmla="*/ 145 h 10000"/>
                  <a:gd name="connsiteX45" fmla="*/ 7551 w 10268"/>
                  <a:gd name="connsiteY45" fmla="*/ 72 h 10000"/>
                  <a:gd name="connsiteX46" fmla="*/ 8061 w 10268"/>
                  <a:gd name="connsiteY46" fmla="*/ 0 h 10000"/>
                  <a:gd name="connsiteX47" fmla="*/ 8163 w 10268"/>
                  <a:gd name="connsiteY47" fmla="*/ 580 h 10000"/>
                  <a:gd name="connsiteX48" fmla="*/ 8214 w 10268"/>
                  <a:gd name="connsiteY48" fmla="*/ 942 h 10000"/>
                  <a:gd name="connsiteX49" fmla="*/ 8367 w 10268"/>
                  <a:gd name="connsiteY49" fmla="*/ 1304 h 10000"/>
                  <a:gd name="connsiteX50" fmla="*/ 8571 w 10268"/>
                  <a:gd name="connsiteY50" fmla="*/ 1739 h 10000"/>
                  <a:gd name="connsiteX51" fmla="*/ 8571 w 10268"/>
                  <a:gd name="connsiteY51" fmla="*/ 1667 h 10000"/>
                  <a:gd name="connsiteX52" fmla="*/ 8571 w 10268"/>
                  <a:gd name="connsiteY52" fmla="*/ 1739 h 10000"/>
                  <a:gd name="connsiteX53" fmla="*/ 8776 w 10268"/>
                  <a:gd name="connsiteY53" fmla="*/ 2029 h 10000"/>
                  <a:gd name="connsiteX54" fmla="*/ 8980 w 10268"/>
                  <a:gd name="connsiteY54" fmla="*/ 2174 h 10000"/>
                  <a:gd name="connsiteX55" fmla="*/ 9082 w 10268"/>
                  <a:gd name="connsiteY55" fmla="*/ 2464 h 10000"/>
                  <a:gd name="connsiteX56" fmla="*/ 9184 w 10268"/>
                  <a:gd name="connsiteY56" fmla="*/ 2754 h 10000"/>
                  <a:gd name="connsiteX57" fmla="*/ 9286 w 10268"/>
                  <a:gd name="connsiteY57" fmla="*/ 3188 h 10000"/>
                  <a:gd name="connsiteX58" fmla="*/ 9082 w 10268"/>
                  <a:gd name="connsiteY58" fmla="*/ 3986 h 10000"/>
                  <a:gd name="connsiteX59" fmla="*/ 9031 w 10268"/>
                  <a:gd name="connsiteY59" fmla="*/ 4203 h 10000"/>
                  <a:gd name="connsiteX60" fmla="*/ 9082 w 10268"/>
                  <a:gd name="connsiteY60" fmla="*/ 4420 h 10000"/>
                  <a:gd name="connsiteX61" fmla="*/ 9082 w 10268"/>
                  <a:gd name="connsiteY61" fmla="*/ 4855 h 10000"/>
                  <a:gd name="connsiteX62" fmla="*/ 9133 w 10268"/>
                  <a:gd name="connsiteY62" fmla="*/ 4638 h 10000"/>
                  <a:gd name="connsiteX63" fmla="*/ 9082 w 10268"/>
                  <a:gd name="connsiteY63" fmla="*/ 4855 h 10000"/>
                  <a:gd name="connsiteX64" fmla="*/ 9031 w 10268"/>
                  <a:gd name="connsiteY64" fmla="*/ 5652 h 10000"/>
                  <a:gd name="connsiteX65" fmla="*/ 8980 w 10268"/>
                  <a:gd name="connsiteY65" fmla="*/ 6159 h 10000"/>
                  <a:gd name="connsiteX66" fmla="*/ 9184 w 10268"/>
                  <a:gd name="connsiteY66" fmla="*/ 6087 h 10000"/>
                  <a:gd name="connsiteX67" fmla="*/ 9337 w 10268"/>
                  <a:gd name="connsiteY67" fmla="*/ 6159 h 10000"/>
                  <a:gd name="connsiteX68" fmla="*/ 9388 w 10268"/>
                  <a:gd name="connsiteY68" fmla="*/ 6232 h 10000"/>
                  <a:gd name="connsiteX69" fmla="*/ 9388 w 10268"/>
                  <a:gd name="connsiteY69" fmla="*/ 6377 h 10000"/>
                  <a:gd name="connsiteX70" fmla="*/ 9847 w 10268"/>
                  <a:gd name="connsiteY70" fmla="*/ 6957 h 10000"/>
                  <a:gd name="connsiteX71" fmla="*/ 10268 w 10268"/>
                  <a:gd name="connsiteY71" fmla="*/ 7608 h 10000"/>
                  <a:gd name="connsiteX72" fmla="*/ 9796 w 10268"/>
                  <a:gd name="connsiteY72" fmla="*/ 7826 h 10000"/>
                  <a:gd name="connsiteX73" fmla="*/ 9643 w 10268"/>
                  <a:gd name="connsiteY73" fmla="*/ 8551 h 10000"/>
                  <a:gd name="connsiteX74" fmla="*/ 9388 w 10268"/>
                  <a:gd name="connsiteY74" fmla="*/ 8986 h 10000"/>
                  <a:gd name="connsiteX75" fmla="*/ 9082 w 10268"/>
                  <a:gd name="connsiteY75" fmla="*/ 9710 h 10000"/>
                  <a:gd name="connsiteX76" fmla="*/ 8878 w 10268"/>
                  <a:gd name="connsiteY76" fmla="*/ 8841 h 10000"/>
                  <a:gd name="connsiteX77" fmla="*/ 8673 w 10268"/>
                  <a:gd name="connsiteY77" fmla="*/ 8406 h 10000"/>
                  <a:gd name="connsiteX78" fmla="*/ 8418 w 10268"/>
                  <a:gd name="connsiteY78" fmla="*/ 8333 h 10000"/>
                  <a:gd name="connsiteX79" fmla="*/ 8214 w 10268"/>
                  <a:gd name="connsiteY79" fmla="*/ 8333 h 10000"/>
                  <a:gd name="connsiteX80" fmla="*/ 8061 w 10268"/>
                  <a:gd name="connsiteY80" fmla="*/ 8406 h 10000"/>
                  <a:gd name="connsiteX81" fmla="*/ 7602 w 10268"/>
                  <a:gd name="connsiteY81" fmla="*/ 8768 h 10000"/>
                  <a:gd name="connsiteX82" fmla="*/ 7602 w 10268"/>
                  <a:gd name="connsiteY82" fmla="*/ 8913 h 10000"/>
                  <a:gd name="connsiteX83" fmla="*/ 7602 w 10268"/>
                  <a:gd name="connsiteY83" fmla="*/ 9203 h 10000"/>
                  <a:gd name="connsiteX84" fmla="*/ 7398 w 10268"/>
                  <a:gd name="connsiteY84" fmla="*/ 9565 h 10000"/>
                  <a:gd name="connsiteX85" fmla="*/ 7092 w 10268"/>
                  <a:gd name="connsiteY85" fmla="*/ 9275 h 10000"/>
                  <a:gd name="connsiteX86" fmla="*/ 6837 w 10268"/>
                  <a:gd name="connsiteY86" fmla="*/ 9583 h 10000"/>
                  <a:gd name="connsiteX87" fmla="*/ 6480 w 10268"/>
                  <a:gd name="connsiteY87" fmla="*/ 9783 h 10000"/>
                  <a:gd name="connsiteX88" fmla="*/ 6020 w 10268"/>
                  <a:gd name="connsiteY88" fmla="*/ 10000 h 10000"/>
                  <a:gd name="connsiteX89" fmla="*/ 5765 w 10268"/>
                  <a:gd name="connsiteY89" fmla="*/ 9928 h 10000"/>
                  <a:gd name="connsiteX90" fmla="*/ 5408 w 10268"/>
                  <a:gd name="connsiteY90" fmla="*/ 10000 h 10000"/>
                  <a:gd name="connsiteX91" fmla="*/ 4796 w 10268"/>
                  <a:gd name="connsiteY91" fmla="*/ 10000 h 10000"/>
                  <a:gd name="connsiteX92" fmla="*/ 4337 w 10268"/>
                  <a:gd name="connsiteY92" fmla="*/ 10000 h 10000"/>
                  <a:gd name="connsiteX93" fmla="*/ 3724 w 10268"/>
                  <a:gd name="connsiteY93" fmla="*/ 9638 h 10000"/>
                  <a:gd name="connsiteX94" fmla="*/ 3214 w 10268"/>
                  <a:gd name="connsiteY94" fmla="*/ 9348 h 10000"/>
                  <a:gd name="connsiteX95" fmla="*/ 2653 w 10268"/>
                  <a:gd name="connsiteY95" fmla="*/ 9420 h 10000"/>
                  <a:gd name="connsiteX96" fmla="*/ 2296 w 10268"/>
                  <a:gd name="connsiteY96" fmla="*/ 9493 h 10000"/>
                  <a:gd name="connsiteX97" fmla="*/ 2041 w 10268"/>
                  <a:gd name="connsiteY97" fmla="*/ 9710 h 10000"/>
                  <a:gd name="connsiteX98" fmla="*/ 1888 w 10268"/>
                  <a:gd name="connsiteY98" fmla="*/ 9783 h 10000"/>
                  <a:gd name="connsiteX99" fmla="*/ 1684 w 10268"/>
                  <a:gd name="connsiteY99" fmla="*/ 9855 h 10000"/>
                  <a:gd name="connsiteX100" fmla="*/ 1327 w 10268"/>
                  <a:gd name="connsiteY100" fmla="*/ 9783 h 10000"/>
                  <a:gd name="connsiteX101" fmla="*/ 1327 w 10268"/>
                  <a:gd name="connsiteY101" fmla="*/ 9420 h 10000"/>
                  <a:gd name="connsiteX102" fmla="*/ 1327 w 10268"/>
                  <a:gd name="connsiteY102" fmla="*/ 8986 h 10000"/>
                  <a:gd name="connsiteX103" fmla="*/ 1327 w 10268"/>
                  <a:gd name="connsiteY103" fmla="*/ 8768 h 10000"/>
                  <a:gd name="connsiteX104" fmla="*/ 1327 w 10268"/>
                  <a:gd name="connsiteY104" fmla="*/ 8406 h 10000"/>
                  <a:gd name="connsiteX105" fmla="*/ 1531 w 10268"/>
                  <a:gd name="connsiteY105" fmla="*/ 7899 h 10000"/>
                  <a:gd name="connsiteX106" fmla="*/ 1633 w 10268"/>
                  <a:gd name="connsiteY106" fmla="*/ 7101 h 10000"/>
                  <a:gd name="connsiteX107" fmla="*/ 1684 w 10268"/>
                  <a:gd name="connsiteY107" fmla="*/ 615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268" h="10000">
                    <a:moveTo>
                      <a:pt x="1684" y="6159"/>
                    </a:moveTo>
                    <a:lnTo>
                      <a:pt x="1327" y="5797"/>
                    </a:lnTo>
                    <a:cubicBezTo>
                      <a:pt x="1310" y="5700"/>
                      <a:pt x="1293" y="5604"/>
                      <a:pt x="1276" y="5507"/>
                    </a:cubicBezTo>
                    <a:lnTo>
                      <a:pt x="1276" y="5290"/>
                    </a:lnTo>
                    <a:lnTo>
                      <a:pt x="1173" y="5145"/>
                    </a:lnTo>
                    <a:lnTo>
                      <a:pt x="765" y="5072"/>
                    </a:lnTo>
                    <a:lnTo>
                      <a:pt x="612" y="5145"/>
                    </a:lnTo>
                    <a:lnTo>
                      <a:pt x="459" y="5145"/>
                    </a:lnTo>
                    <a:lnTo>
                      <a:pt x="357" y="5072"/>
                    </a:lnTo>
                    <a:lnTo>
                      <a:pt x="51" y="4565"/>
                    </a:lnTo>
                    <a:lnTo>
                      <a:pt x="51" y="4348"/>
                    </a:lnTo>
                    <a:lnTo>
                      <a:pt x="51" y="4058"/>
                    </a:lnTo>
                    <a:lnTo>
                      <a:pt x="51" y="3768"/>
                    </a:lnTo>
                    <a:cubicBezTo>
                      <a:pt x="34" y="3720"/>
                      <a:pt x="17" y="3671"/>
                      <a:pt x="0" y="3623"/>
                    </a:cubicBezTo>
                    <a:lnTo>
                      <a:pt x="0" y="3478"/>
                    </a:lnTo>
                    <a:lnTo>
                      <a:pt x="102" y="3261"/>
                    </a:lnTo>
                    <a:lnTo>
                      <a:pt x="204" y="3116"/>
                    </a:lnTo>
                    <a:lnTo>
                      <a:pt x="204" y="3043"/>
                    </a:lnTo>
                    <a:lnTo>
                      <a:pt x="306" y="2971"/>
                    </a:lnTo>
                    <a:lnTo>
                      <a:pt x="459" y="3043"/>
                    </a:lnTo>
                    <a:lnTo>
                      <a:pt x="1020" y="3261"/>
                    </a:lnTo>
                    <a:lnTo>
                      <a:pt x="918" y="3261"/>
                    </a:lnTo>
                    <a:lnTo>
                      <a:pt x="1020" y="3261"/>
                    </a:lnTo>
                    <a:lnTo>
                      <a:pt x="1378" y="3188"/>
                    </a:lnTo>
                    <a:lnTo>
                      <a:pt x="1888" y="2899"/>
                    </a:lnTo>
                    <a:lnTo>
                      <a:pt x="2245" y="2681"/>
                    </a:lnTo>
                    <a:lnTo>
                      <a:pt x="2551" y="2464"/>
                    </a:lnTo>
                    <a:lnTo>
                      <a:pt x="3061" y="2391"/>
                    </a:lnTo>
                    <a:lnTo>
                      <a:pt x="3673" y="2101"/>
                    </a:lnTo>
                    <a:lnTo>
                      <a:pt x="3878" y="1812"/>
                    </a:lnTo>
                    <a:lnTo>
                      <a:pt x="4337" y="1522"/>
                    </a:lnTo>
                    <a:lnTo>
                      <a:pt x="4898" y="1159"/>
                    </a:lnTo>
                    <a:lnTo>
                      <a:pt x="5255" y="652"/>
                    </a:lnTo>
                    <a:lnTo>
                      <a:pt x="5612" y="507"/>
                    </a:lnTo>
                    <a:lnTo>
                      <a:pt x="6173" y="362"/>
                    </a:lnTo>
                    <a:lnTo>
                      <a:pt x="6429" y="290"/>
                    </a:lnTo>
                    <a:lnTo>
                      <a:pt x="6837" y="217"/>
                    </a:lnTo>
                    <a:lnTo>
                      <a:pt x="7245" y="145"/>
                    </a:lnTo>
                    <a:lnTo>
                      <a:pt x="7398" y="145"/>
                    </a:lnTo>
                    <a:lnTo>
                      <a:pt x="7449" y="145"/>
                    </a:lnTo>
                    <a:lnTo>
                      <a:pt x="7551" y="72"/>
                    </a:lnTo>
                    <a:lnTo>
                      <a:pt x="7602" y="72"/>
                    </a:lnTo>
                    <a:lnTo>
                      <a:pt x="7551" y="0"/>
                    </a:lnTo>
                    <a:lnTo>
                      <a:pt x="7398" y="72"/>
                    </a:lnTo>
                    <a:cubicBezTo>
                      <a:pt x="7381" y="96"/>
                      <a:pt x="7364" y="121"/>
                      <a:pt x="7347" y="145"/>
                    </a:cubicBezTo>
                    <a:lnTo>
                      <a:pt x="7551" y="72"/>
                    </a:lnTo>
                    <a:lnTo>
                      <a:pt x="8061" y="0"/>
                    </a:lnTo>
                    <a:lnTo>
                      <a:pt x="8163" y="580"/>
                    </a:lnTo>
                    <a:cubicBezTo>
                      <a:pt x="8180" y="701"/>
                      <a:pt x="8197" y="821"/>
                      <a:pt x="8214" y="942"/>
                    </a:cubicBezTo>
                    <a:lnTo>
                      <a:pt x="8367" y="1304"/>
                    </a:lnTo>
                    <a:lnTo>
                      <a:pt x="8571" y="1739"/>
                    </a:lnTo>
                    <a:lnTo>
                      <a:pt x="8571" y="1667"/>
                    </a:lnTo>
                    <a:lnTo>
                      <a:pt x="8571" y="1739"/>
                    </a:lnTo>
                    <a:cubicBezTo>
                      <a:pt x="8639" y="1836"/>
                      <a:pt x="8708" y="1932"/>
                      <a:pt x="8776" y="2029"/>
                    </a:cubicBezTo>
                    <a:lnTo>
                      <a:pt x="8980" y="2174"/>
                    </a:lnTo>
                    <a:lnTo>
                      <a:pt x="9082" y="2464"/>
                    </a:lnTo>
                    <a:lnTo>
                      <a:pt x="9184" y="2754"/>
                    </a:lnTo>
                    <a:lnTo>
                      <a:pt x="9286" y="3188"/>
                    </a:lnTo>
                    <a:lnTo>
                      <a:pt x="9082" y="3986"/>
                    </a:lnTo>
                    <a:cubicBezTo>
                      <a:pt x="9065" y="4058"/>
                      <a:pt x="9048" y="4131"/>
                      <a:pt x="9031" y="4203"/>
                    </a:cubicBezTo>
                    <a:cubicBezTo>
                      <a:pt x="9048" y="4275"/>
                      <a:pt x="9065" y="4348"/>
                      <a:pt x="9082" y="4420"/>
                    </a:cubicBezTo>
                    <a:lnTo>
                      <a:pt x="9082" y="4855"/>
                    </a:lnTo>
                    <a:cubicBezTo>
                      <a:pt x="9099" y="4783"/>
                      <a:pt x="9116" y="4710"/>
                      <a:pt x="9133" y="4638"/>
                    </a:cubicBezTo>
                    <a:cubicBezTo>
                      <a:pt x="9116" y="4710"/>
                      <a:pt x="9099" y="4783"/>
                      <a:pt x="9082" y="4855"/>
                    </a:cubicBezTo>
                    <a:cubicBezTo>
                      <a:pt x="9065" y="5121"/>
                      <a:pt x="9048" y="5386"/>
                      <a:pt x="9031" y="5652"/>
                    </a:cubicBezTo>
                    <a:lnTo>
                      <a:pt x="8980" y="6159"/>
                    </a:lnTo>
                    <a:lnTo>
                      <a:pt x="9184" y="6087"/>
                    </a:lnTo>
                    <a:lnTo>
                      <a:pt x="9337" y="6159"/>
                    </a:lnTo>
                    <a:cubicBezTo>
                      <a:pt x="9354" y="6183"/>
                      <a:pt x="9371" y="6208"/>
                      <a:pt x="9388" y="6232"/>
                    </a:cubicBezTo>
                    <a:lnTo>
                      <a:pt x="9388" y="6377"/>
                    </a:lnTo>
                    <a:lnTo>
                      <a:pt x="9847" y="6957"/>
                    </a:lnTo>
                    <a:lnTo>
                      <a:pt x="10268" y="7608"/>
                    </a:lnTo>
                    <a:lnTo>
                      <a:pt x="9796" y="7826"/>
                    </a:lnTo>
                    <a:lnTo>
                      <a:pt x="9643" y="8551"/>
                    </a:lnTo>
                    <a:lnTo>
                      <a:pt x="9388" y="8986"/>
                    </a:lnTo>
                    <a:lnTo>
                      <a:pt x="9082" y="9710"/>
                    </a:lnTo>
                    <a:lnTo>
                      <a:pt x="8878" y="8841"/>
                    </a:lnTo>
                    <a:cubicBezTo>
                      <a:pt x="8810" y="8696"/>
                      <a:pt x="8741" y="8551"/>
                      <a:pt x="8673" y="8406"/>
                    </a:cubicBezTo>
                    <a:lnTo>
                      <a:pt x="8418" y="8333"/>
                    </a:lnTo>
                    <a:lnTo>
                      <a:pt x="8214" y="8333"/>
                    </a:lnTo>
                    <a:lnTo>
                      <a:pt x="8061" y="8406"/>
                    </a:lnTo>
                    <a:lnTo>
                      <a:pt x="7602" y="8768"/>
                    </a:lnTo>
                    <a:lnTo>
                      <a:pt x="7602" y="8913"/>
                    </a:lnTo>
                    <a:lnTo>
                      <a:pt x="7602" y="9203"/>
                    </a:lnTo>
                    <a:lnTo>
                      <a:pt x="7398" y="9565"/>
                    </a:lnTo>
                    <a:lnTo>
                      <a:pt x="7092" y="9275"/>
                    </a:lnTo>
                    <a:lnTo>
                      <a:pt x="6837" y="9583"/>
                    </a:lnTo>
                    <a:lnTo>
                      <a:pt x="6480" y="9783"/>
                    </a:lnTo>
                    <a:lnTo>
                      <a:pt x="6020" y="10000"/>
                    </a:lnTo>
                    <a:lnTo>
                      <a:pt x="5765" y="9928"/>
                    </a:lnTo>
                    <a:lnTo>
                      <a:pt x="5408" y="10000"/>
                    </a:lnTo>
                    <a:lnTo>
                      <a:pt x="4796" y="10000"/>
                    </a:lnTo>
                    <a:lnTo>
                      <a:pt x="4337" y="10000"/>
                    </a:lnTo>
                    <a:lnTo>
                      <a:pt x="3724" y="9638"/>
                    </a:lnTo>
                    <a:lnTo>
                      <a:pt x="3214" y="9348"/>
                    </a:lnTo>
                    <a:lnTo>
                      <a:pt x="2653" y="9420"/>
                    </a:lnTo>
                    <a:lnTo>
                      <a:pt x="2296" y="9493"/>
                    </a:lnTo>
                    <a:lnTo>
                      <a:pt x="2041" y="9710"/>
                    </a:lnTo>
                    <a:lnTo>
                      <a:pt x="1888" y="9783"/>
                    </a:lnTo>
                    <a:lnTo>
                      <a:pt x="1684" y="9855"/>
                    </a:lnTo>
                    <a:lnTo>
                      <a:pt x="1327" y="9783"/>
                    </a:lnTo>
                    <a:lnTo>
                      <a:pt x="1327" y="9420"/>
                    </a:lnTo>
                    <a:lnTo>
                      <a:pt x="1327" y="8986"/>
                    </a:lnTo>
                    <a:lnTo>
                      <a:pt x="1327" y="8768"/>
                    </a:lnTo>
                    <a:lnTo>
                      <a:pt x="1327" y="8406"/>
                    </a:lnTo>
                    <a:lnTo>
                      <a:pt x="1531" y="7899"/>
                    </a:lnTo>
                    <a:lnTo>
                      <a:pt x="1633" y="7101"/>
                    </a:lnTo>
                    <a:lnTo>
                      <a:pt x="1684" y="6159"/>
                    </a:lnTo>
                    <a:close/>
                  </a:path>
                </a:pathLst>
              </a:custGeom>
              <a:grpFill/>
              <a:ln w="3175">
                <a:solidFill>
                  <a:schemeClr val="tx1"/>
                </a:solidFill>
                <a:round/>
                <a:headEnd/>
                <a:tailEnd/>
              </a:ln>
            </p:spPr>
            <p:txBody>
              <a:bodyPr/>
              <a:lstStyle/>
              <a:p>
                <a:endParaRPr lang="en-US"/>
              </a:p>
            </p:txBody>
          </p:sp>
          <p:sp>
            <p:nvSpPr>
              <p:cNvPr id="200" name="Freeform 109"/>
              <p:cNvSpPr>
                <a:spLocks/>
              </p:cNvSpPr>
              <p:nvPr/>
            </p:nvSpPr>
            <p:spPr bwMode="auto">
              <a:xfrm>
                <a:off x="2139951" y="3074598"/>
                <a:ext cx="371475" cy="293687"/>
              </a:xfrm>
              <a:custGeom>
                <a:avLst/>
                <a:gdLst>
                  <a:gd name="T0" fmla="*/ 0 w 234"/>
                  <a:gd name="T1" fmla="*/ 273050 h 186"/>
                  <a:gd name="T2" fmla="*/ 3175 w 234"/>
                  <a:gd name="T3" fmla="*/ 225425 h 186"/>
                  <a:gd name="T4" fmla="*/ 3175 w 234"/>
                  <a:gd name="T5" fmla="*/ 225425 h 186"/>
                  <a:gd name="T6" fmla="*/ 3175 w 234"/>
                  <a:gd name="T7" fmla="*/ 209550 h 186"/>
                  <a:gd name="T8" fmla="*/ 6350 w 234"/>
                  <a:gd name="T9" fmla="*/ 196850 h 186"/>
                  <a:gd name="T10" fmla="*/ 3175 w 234"/>
                  <a:gd name="T11" fmla="*/ 187325 h 186"/>
                  <a:gd name="T12" fmla="*/ 3175 w 234"/>
                  <a:gd name="T13" fmla="*/ 187325 h 186"/>
                  <a:gd name="T14" fmla="*/ 3175 w 234"/>
                  <a:gd name="T15" fmla="*/ 168275 h 186"/>
                  <a:gd name="T16" fmla="*/ 3175 w 234"/>
                  <a:gd name="T17" fmla="*/ 146050 h 186"/>
                  <a:gd name="T18" fmla="*/ 3175 w 234"/>
                  <a:gd name="T19" fmla="*/ 146050 h 186"/>
                  <a:gd name="T20" fmla="*/ 6350 w 234"/>
                  <a:gd name="T21" fmla="*/ 142875 h 186"/>
                  <a:gd name="T22" fmla="*/ 9525 w 234"/>
                  <a:gd name="T23" fmla="*/ 133350 h 186"/>
                  <a:gd name="T24" fmla="*/ 12700 w 234"/>
                  <a:gd name="T25" fmla="*/ 127000 h 186"/>
                  <a:gd name="T26" fmla="*/ 15875 w 234"/>
                  <a:gd name="T27" fmla="*/ 123825 h 186"/>
                  <a:gd name="T28" fmla="*/ 15875 w 234"/>
                  <a:gd name="T29" fmla="*/ 123825 h 186"/>
                  <a:gd name="T30" fmla="*/ 15875 w 234"/>
                  <a:gd name="T31" fmla="*/ 114300 h 186"/>
                  <a:gd name="T32" fmla="*/ 22225 w 234"/>
                  <a:gd name="T33" fmla="*/ 107950 h 186"/>
                  <a:gd name="T34" fmla="*/ 31750 w 234"/>
                  <a:gd name="T35" fmla="*/ 98425 h 186"/>
                  <a:gd name="T36" fmla="*/ 31750 w 234"/>
                  <a:gd name="T37" fmla="*/ 98425 h 186"/>
                  <a:gd name="T38" fmla="*/ 41275 w 234"/>
                  <a:gd name="T39" fmla="*/ 85725 h 186"/>
                  <a:gd name="T40" fmla="*/ 50800 w 234"/>
                  <a:gd name="T41" fmla="*/ 76200 h 186"/>
                  <a:gd name="T42" fmla="*/ 60325 w 234"/>
                  <a:gd name="T43" fmla="*/ 66675 h 186"/>
                  <a:gd name="T44" fmla="*/ 76200 w 234"/>
                  <a:gd name="T45" fmla="*/ 47625 h 186"/>
                  <a:gd name="T46" fmla="*/ 82550 w 234"/>
                  <a:gd name="T47" fmla="*/ 28575 h 186"/>
                  <a:gd name="T48" fmla="*/ 85725 w 234"/>
                  <a:gd name="T49" fmla="*/ 6350 h 186"/>
                  <a:gd name="T50" fmla="*/ 107950 w 234"/>
                  <a:gd name="T51" fmla="*/ 9525 h 186"/>
                  <a:gd name="T52" fmla="*/ 142875 w 234"/>
                  <a:gd name="T53" fmla="*/ 3175 h 186"/>
                  <a:gd name="T54" fmla="*/ 158750 w 234"/>
                  <a:gd name="T55" fmla="*/ 0 h 186"/>
                  <a:gd name="T56" fmla="*/ 196850 w 234"/>
                  <a:gd name="T57" fmla="*/ 0 h 186"/>
                  <a:gd name="T58" fmla="*/ 219075 w 234"/>
                  <a:gd name="T59" fmla="*/ 0 h 186"/>
                  <a:gd name="T60" fmla="*/ 244475 w 234"/>
                  <a:gd name="T61" fmla="*/ 15875 h 186"/>
                  <a:gd name="T62" fmla="*/ 263525 w 234"/>
                  <a:gd name="T63" fmla="*/ 38100 h 186"/>
                  <a:gd name="T64" fmla="*/ 263525 w 234"/>
                  <a:gd name="T65" fmla="*/ 38100 h 186"/>
                  <a:gd name="T66" fmla="*/ 282575 w 234"/>
                  <a:gd name="T67" fmla="*/ 66675 h 186"/>
                  <a:gd name="T68" fmla="*/ 282575 w 234"/>
                  <a:gd name="T69" fmla="*/ 66675 h 186"/>
                  <a:gd name="T70" fmla="*/ 311150 w 234"/>
                  <a:gd name="T71" fmla="*/ 104775 h 186"/>
                  <a:gd name="T72" fmla="*/ 336550 w 234"/>
                  <a:gd name="T73" fmla="*/ 142875 h 186"/>
                  <a:gd name="T74" fmla="*/ 365125 w 234"/>
                  <a:gd name="T75" fmla="*/ 190500 h 186"/>
                  <a:gd name="T76" fmla="*/ 371475 w 234"/>
                  <a:gd name="T77" fmla="*/ 231775 h 186"/>
                  <a:gd name="T78" fmla="*/ 358775 w 234"/>
                  <a:gd name="T79" fmla="*/ 257175 h 186"/>
                  <a:gd name="T80" fmla="*/ 358775 w 234"/>
                  <a:gd name="T81" fmla="*/ 295275 h 186"/>
                  <a:gd name="T82" fmla="*/ 82550 w 234"/>
                  <a:gd name="T83" fmla="*/ 247650 h 186"/>
                  <a:gd name="T84" fmla="*/ 82550 w 234"/>
                  <a:gd name="T85" fmla="*/ 247650 h 186"/>
                  <a:gd name="T86" fmla="*/ 63500 w 234"/>
                  <a:gd name="T87" fmla="*/ 250825 h 186"/>
                  <a:gd name="T88" fmla="*/ 44450 w 234"/>
                  <a:gd name="T89" fmla="*/ 254000 h 186"/>
                  <a:gd name="T90" fmla="*/ 22225 w 234"/>
                  <a:gd name="T91" fmla="*/ 263525 h 186"/>
                  <a:gd name="T92" fmla="*/ 0 w 234"/>
                  <a:gd name="T93" fmla="*/ 273050 h 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86"/>
                  <a:gd name="T143" fmla="*/ 234 w 234"/>
                  <a:gd name="T144" fmla="*/ 186 h 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86">
                    <a:moveTo>
                      <a:pt x="0" y="172"/>
                    </a:moveTo>
                    <a:lnTo>
                      <a:pt x="2" y="142"/>
                    </a:lnTo>
                    <a:lnTo>
                      <a:pt x="2" y="132"/>
                    </a:lnTo>
                    <a:lnTo>
                      <a:pt x="4" y="124"/>
                    </a:lnTo>
                    <a:lnTo>
                      <a:pt x="2" y="118"/>
                    </a:lnTo>
                    <a:lnTo>
                      <a:pt x="2" y="106"/>
                    </a:lnTo>
                    <a:lnTo>
                      <a:pt x="2" y="92"/>
                    </a:lnTo>
                    <a:lnTo>
                      <a:pt x="4" y="90"/>
                    </a:lnTo>
                    <a:lnTo>
                      <a:pt x="6" y="84"/>
                    </a:lnTo>
                    <a:lnTo>
                      <a:pt x="8" y="80"/>
                    </a:lnTo>
                    <a:lnTo>
                      <a:pt x="10" y="78"/>
                    </a:lnTo>
                    <a:lnTo>
                      <a:pt x="10" y="72"/>
                    </a:lnTo>
                    <a:lnTo>
                      <a:pt x="14" y="68"/>
                    </a:lnTo>
                    <a:lnTo>
                      <a:pt x="20" y="62"/>
                    </a:lnTo>
                    <a:lnTo>
                      <a:pt x="26" y="54"/>
                    </a:lnTo>
                    <a:lnTo>
                      <a:pt x="32" y="48"/>
                    </a:lnTo>
                    <a:lnTo>
                      <a:pt x="38" y="42"/>
                    </a:lnTo>
                    <a:lnTo>
                      <a:pt x="48" y="30"/>
                    </a:lnTo>
                    <a:lnTo>
                      <a:pt x="52" y="18"/>
                    </a:lnTo>
                    <a:lnTo>
                      <a:pt x="54" y="4"/>
                    </a:lnTo>
                    <a:lnTo>
                      <a:pt x="68" y="6"/>
                    </a:lnTo>
                    <a:lnTo>
                      <a:pt x="90" y="2"/>
                    </a:lnTo>
                    <a:lnTo>
                      <a:pt x="100" y="0"/>
                    </a:lnTo>
                    <a:lnTo>
                      <a:pt x="124" y="0"/>
                    </a:lnTo>
                    <a:lnTo>
                      <a:pt x="138" y="0"/>
                    </a:lnTo>
                    <a:lnTo>
                      <a:pt x="154" y="10"/>
                    </a:lnTo>
                    <a:lnTo>
                      <a:pt x="166" y="24"/>
                    </a:lnTo>
                    <a:lnTo>
                      <a:pt x="178" y="42"/>
                    </a:lnTo>
                    <a:lnTo>
                      <a:pt x="196" y="66"/>
                    </a:lnTo>
                    <a:lnTo>
                      <a:pt x="212" y="90"/>
                    </a:lnTo>
                    <a:lnTo>
                      <a:pt x="230" y="120"/>
                    </a:lnTo>
                    <a:lnTo>
                      <a:pt x="234" y="146"/>
                    </a:lnTo>
                    <a:lnTo>
                      <a:pt x="226" y="162"/>
                    </a:lnTo>
                    <a:lnTo>
                      <a:pt x="226" y="186"/>
                    </a:lnTo>
                    <a:lnTo>
                      <a:pt x="52" y="156"/>
                    </a:lnTo>
                    <a:lnTo>
                      <a:pt x="40" y="158"/>
                    </a:lnTo>
                    <a:lnTo>
                      <a:pt x="28" y="160"/>
                    </a:lnTo>
                    <a:lnTo>
                      <a:pt x="14" y="166"/>
                    </a:lnTo>
                    <a:lnTo>
                      <a:pt x="0" y="172"/>
                    </a:lnTo>
                    <a:close/>
                  </a:path>
                </a:pathLst>
              </a:custGeom>
              <a:grpFill/>
              <a:ln w="3175">
                <a:solidFill>
                  <a:schemeClr val="tx1"/>
                </a:solidFill>
                <a:round/>
                <a:headEnd/>
                <a:tailEnd/>
              </a:ln>
            </p:spPr>
            <p:txBody>
              <a:bodyPr/>
              <a:lstStyle/>
              <a:p>
                <a:endParaRPr lang="en-US"/>
              </a:p>
            </p:txBody>
          </p:sp>
          <p:sp>
            <p:nvSpPr>
              <p:cNvPr id="201" name="Freeform 110"/>
              <p:cNvSpPr>
                <a:spLocks/>
              </p:cNvSpPr>
              <p:nvPr/>
            </p:nvSpPr>
            <p:spPr bwMode="auto">
              <a:xfrm>
                <a:off x="1752601" y="2957123"/>
                <a:ext cx="473075" cy="414337"/>
              </a:xfrm>
              <a:custGeom>
                <a:avLst/>
                <a:gdLst>
                  <a:gd name="T0" fmla="*/ 187325 w 298"/>
                  <a:gd name="T1" fmla="*/ 415925 h 262"/>
                  <a:gd name="T2" fmla="*/ 152400 w 298"/>
                  <a:gd name="T3" fmla="*/ 415925 h 262"/>
                  <a:gd name="T4" fmla="*/ 130175 w 298"/>
                  <a:gd name="T5" fmla="*/ 412750 h 262"/>
                  <a:gd name="T6" fmla="*/ 130175 w 298"/>
                  <a:gd name="T7" fmla="*/ 339725 h 262"/>
                  <a:gd name="T8" fmla="*/ 114300 w 298"/>
                  <a:gd name="T9" fmla="*/ 250825 h 262"/>
                  <a:gd name="T10" fmla="*/ 104775 w 298"/>
                  <a:gd name="T11" fmla="*/ 203200 h 262"/>
                  <a:gd name="T12" fmla="*/ 0 w 298"/>
                  <a:gd name="T13" fmla="*/ 63500 h 262"/>
                  <a:gd name="T14" fmla="*/ 22225 w 298"/>
                  <a:gd name="T15" fmla="*/ 57150 h 262"/>
                  <a:gd name="T16" fmla="*/ 60325 w 298"/>
                  <a:gd name="T17" fmla="*/ 44450 h 262"/>
                  <a:gd name="T18" fmla="*/ 117475 w 298"/>
                  <a:gd name="T19" fmla="*/ 50800 h 262"/>
                  <a:gd name="T20" fmla="*/ 149225 w 298"/>
                  <a:gd name="T21" fmla="*/ 60325 h 262"/>
                  <a:gd name="T22" fmla="*/ 184150 w 298"/>
                  <a:gd name="T23" fmla="*/ 69850 h 262"/>
                  <a:gd name="T24" fmla="*/ 206375 w 298"/>
                  <a:gd name="T25" fmla="*/ 69850 h 262"/>
                  <a:gd name="T26" fmla="*/ 231775 w 298"/>
                  <a:gd name="T27" fmla="*/ 69850 h 262"/>
                  <a:gd name="T28" fmla="*/ 282575 w 298"/>
                  <a:gd name="T29" fmla="*/ 66675 h 262"/>
                  <a:gd name="T30" fmla="*/ 336550 w 298"/>
                  <a:gd name="T31" fmla="*/ 38100 h 262"/>
                  <a:gd name="T32" fmla="*/ 368300 w 298"/>
                  <a:gd name="T33" fmla="*/ 34925 h 262"/>
                  <a:gd name="T34" fmla="*/ 368300 w 298"/>
                  <a:gd name="T35" fmla="*/ 15875 h 262"/>
                  <a:gd name="T36" fmla="*/ 396875 w 298"/>
                  <a:gd name="T37" fmla="*/ 0 h 262"/>
                  <a:gd name="T38" fmla="*/ 396875 w 298"/>
                  <a:gd name="T39" fmla="*/ 0 h 262"/>
                  <a:gd name="T40" fmla="*/ 434975 w 298"/>
                  <a:gd name="T41" fmla="*/ 0 h 262"/>
                  <a:gd name="T42" fmla="*/ 447675 w 298"/>
                  <a:gd name="T43" fmla="*/ 19050 h 262"/>
                  <a:gd name="T44" fmla="*/ 460375 w 298"/>
                  <a:gd name="T45" fmla="*/ 28575 h 262"/>
                  <a:gd name="T46" fmla="*/ 466725 w 298"/>
                  <a:gd name="T47" fmla="*/ 44450 h 262"/>
                  <a:gd name="T48" fmla="*/ 463550 w 298"/>
                  <a:gd name="T49" fmla="*/ 79375 h 262"/>
                  <a:gd name="T50" fmla="*/ 466725 w 298"/>
                  <a:gd name="T51" fmla="*/ 104775 h 262"/>
                  <a:gd name="T52" fmla="*/ 469900 w 298"/>
                  <a:gd name="T53" fmla="*/ 104775 h 262"/>
                  <a:gd name="T54" fmla="*/ 473075 w 298"/>
                  <a:gd name="T55" fmla="*/ 123825 h 262"/>
                  <a:gd name="T56" fmla="*/ 463550 w 298"/>
                  <a:gd name="T57" fmla="*/ 165100 h 262"/>
                  <a:gd name="T58" fmla="*/ 425450 w 298"/>
                  <a:gd name="T59" fmla="*/ 203200 h 262"/>
                  <a:gd name="T60" fmla="*/ 390525 w 298"/>
                  <a:gd name="T61" fmla="*/ 263525 h 262"/>
                  <a:gd name="T62" fmla="*/ 390525 w 298"/>
                  <a:gd name="T63" fmla="*/ 269875 h 262"/>
                  <a:gd name="T64" fmla="*/ 390525 w 298"/>
                  <a:gd name="T65" fmla="*/ 285750 h 262"/>
                  <a:gd name="T66" fmla="*/ 390525 w 298"/>
                  <a:gd name="T67" fmla="*/ 342900 h 262"/>
                  <a:gd name="T68" fmla="*/ 365125 w 298"/>
                  <a:gd name="T69" fmla="*/ 374650 h 262"/>
                  <a:gd name="T70" fmla="*/ 327025 w 298"/>
                  <a:gd name="T71" fmla="*/ 352425 h 262"/>
                  <a:gd name="T72" fmla="*/ 311150 w 298"/>
                  <a:gd name="T73" fmla="*/ 387350 h 262"/>
                  <a:gd name="T74" fmla="*/ 288925 w 298"/>
                  <a:gd name="T75" fmla="*/ 406400 h 262"/>
                  <a:gd name="T76" fmla="*/ 273050 w 298"/>
                  <a:gd name="T77" fmla="*/ 412750 h 262"/>
                  <a:gd name="T78" fmla="*/ 260350 w 298"/>
                  <a:gd name="T79" fmla="*/ 409575 h 262"/>
                  <a:gd name="T80" fmla="*/ 247650 w 298"/>
                  <a:gd name="T81" fmla="*/ 406400 h 262"/>
                  <a:gd name="T82" fmla="*/ 241300 w 298"/>
                  <a:gd name="T83" fmla="*/ 409575 h 262"/>
                  <a:gd name="T84" fmla="*/ 234950 w 298"/>
                  <a:gd name="T85" fmla="*/ 403225 h 262"/>
                  <a:gd name="T86" fmla="*/ 222250 w 298"/>
                  <a:gd name="T87" fmla="*/ 403225 h 262"/>
                  <a:gd name="T88" fmla="*/ 187325 w 298"/>
                  <a:gd name="T89" fmla="*/ 415925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8"/>
                  <a:gd name="T136" fmla="*/ 0 h 262"/>
                  <a:gd name="T137" fmla="*/ 298 w 298"/>
                  <a:gd name="T138" fmla="*/ 262 h 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8" h="262">
                    <a:moveTo>
                      <a:pt x="118" y="262"/>
                    </a:moveTo>
                    <a:lnTo>
                      <a:pt x="118" y="262"/>
                    </a:lnTo>
                    <a:lnTo>
                      <a:pt x="106" y="262"/>
                    </a:lnTo>
                    <a:lnTo>
                      <a:pt x="96" y="262"/>
                    </a:lnTo>
                    <a:lnTo>
                      <a:pt x="82" y="260"/>
                    </a:lnTo>
                    <a:lnTo>
                      <a:pt x="82" y="214"/>
                    </a:lnTo>
                    <a:lnTo>
                      <a:pt x="72" y="158"/>
                    </a:lnTo>
                    <a:lnTo>
                      <a:pt x="70" y="140"/>
                    </a:lnTo>
                    <a:lnTo>
                      <a:pt x="66" y="128"/>
                    </a:lnTo>
                    <a:lnTo>
                      <a:pt x="6" y="62"/>
                    </a:lnTo>
                    <a:lnTo>
                      <a:pt x="0" y="40"/>
                    </a:lnTo>
                    <a:lnTo>
                      <a:pt x="14" y="36"/>
                    </a:lnTo>
                    <a:lnTo>
                      <a:pt x="38" y="28"/>
                    </a:lnTo>
                    <a:lnTo>
                      <a:pt x="60" y="26"/>
                    </a:lnTo>
                    <a:lnTo>
                      <a:pt x="74" y="32"/>
                    </a:lnTo>
                    <a:lnTo>
                      <a:pt x="94" y="38"/>
                    </a:lnTo>
                    <a:lnTo>
                      <a:pt x="108" y="42"/>
                    </a:lnTo>
                    <a:lnTo>
                      <a:pt x="116" y="44"/>
                    </a:lnTo>
                    <a:lnTo>
                      <a:pt x="130" y="44"/>
                    </a:lnTo>
                    <a:lnTo>
                      <a:pt x="146" y="44"/>
                    </a:lnTo>
                    <a:lnTo>
                      <a:pt x="160" y="42"/>
                    </a:lnTo>
                    <a:lnTo>
                      <a:pt x="178" y="42"/>
                    </a:lnTo>
                    <a:lnTo>
                      <a:pt x="188" y="38"/>
                    </a:lnTo>
                    <a:lnTo>
                      <a:pt x="212" y="24"/>
                    </a:lnTo>
                    <a:lnTo>
                      <a:pt x="224" y="32"/>
                    </a:lnTo>
                    <a:lnTo>
                      <a:pt x="232" y="22"/>
                    </a:lnTo>
                    <a:lnTo>
                      <a:pt x="232" y="10"/>
                    </a:lnTo>
                    <a:lnTo>
                      <a:pt x="250" y="0"/>
                    </a:lnTo>
                    <a:lnTo>
                      <a:pt x="242" y="2"/>
                    </a:lnTo>
                    <a:lnTo>
                      <a:pt x="250" y="0"/>
                    </a:lnTo>
                    <a:lnTo>
                      <a:pt x="274" y="0"/>
                    </a:lnTo>
                    <a:lnTo>
                      <a:pt x="282" y="12"/>
                    </a:lnTo>
                    <a:lnTo>
                      <a:pt x="290" y="18"/>
                    </a:lnTo>
                    <a:lnTo>
                      <a:pt x="294" y="24"/>
                    </a:lnTo>
                    <a:lnTo>
                      <a:pt x="294" y="28"/>
                    </a:lnTo>
                    <a:lnTo>
                      <a:pt x="294" y="30"/>
                    </a:lnTo>
                    <a:lnTo>
                      <a:pt x="292" y="50"/>
                    </a:lnTo>
                    <a:lnTo>
                      <a:pt x="294" y="66"/>
                    </a:lnTo>
                    <a:lnTo>
                      <a:pt x="296" y="66"/>
                    </a:lnTo>
                    <a:lnTo>
                      <a:pt x="298" y="70"/>
                    </a:lnTo>
                    <a:lnTo>
                      <a:pt x="298" y="78"/>
                    </a:lnTo>
                    <a:lnTo>
                      <a:pt x="296" y="92"/>
                    </a:lnTo>
                    <a:lnTo>
                      <a:pt x="292" y="104"/>
                    </a:lnTo>
                    <a:lnTo>
                      <a:pt x="282" y="116"/>
                    </a:lnTo>
                    <a:lnTo>
                      <a:pt x="268" y="128"/>
                    </a:lnTo>
                    <a:lnTo>
                      <a:pt x="254" y="152"/>
                    </a:lnTo>
                    <a:lnTo>
                      <a:pt x="246" y="166"/>
                    </a:lnTo>
                    <a:lnTo>
                      <a:pt x="246" y="170"/>
                    </a:lnTo>
                    <a:lnTo>
                      <a:pt x="246" y="180"/>
                    </a:lnTo>
                    <a:lnTo>
                      <a:pt x="246" y="192"/>
                    </a:lnTo>
                    <a:lnTo>
                      <a:pt x="246" y="216"/>
                    </a:lnTo>
                    <a:lnTo>
                      <a:pt x="244" y="246"/>
                    </a:lnTo>
                    <a:lnTo>
                      <a:pt x="230" y="236"/>
                    </a:lnTo>
                    <a:lnTo>
                      <a:pt x="224" y="222"/>
                    </a:lnTo>
                    <a:lnTo>
                      <a:pt x="206" y="222"/>
                    </a:lnTo>
                    <a:lnTo>
                      <a:pt x="202" y="232"/>
                    </a:lnTo>
                    <a:lnTo>
                      <a:pt x="196" y="244"/>
                    </a:lnTo>
                    <a:lnTo>
                      <a:pt x="182" y="256"/>
                    </a:lnTo>
                    <a:lnTo>
                      <a:pt x="176" y="260"/>
                    </a:lnTo>
                    <a:lnTo>
                      <a:pt x="172" y="260"/>
                    </a:lnTo>
                    <a:lnTo>
                      <a:pt x="164" y="258"/>
                    </a:lnTo>
                    <a:lnTo>
                      <a:pt x="156" y="256"/>
                    </a:lnTo>
                    <a:lnTo>
                      <a:pt x="152" y="256"/>
                    </a:lnTo>
                    <a:lnTo>
                      <a:pt x="152" y="258"/>
                    </a:lnTo>
                    <a:lnTo>
                      <a:pt x="148" y="254"/>
                    </a:lnTo>
                    <a:lnTo>
                      <a:pt x="144" y="254"/>
                    </a:lnTo>
                    <a:lnTo>
                      <a:pt x="140" y="254"/>
                    </a:lnTo>
                    <a:lnTo>
                      <a:pt x="130" y="256"/>
                    </a:lnTo>
                    <a:lnTo>
                      <a:pt x="118" y="262"/>
                    </a:lnTo>
                    <a:close/>
                  </a:path>
                </a:pathLst>
              </a:custGeom>
              <a:grpFill/>
              <a:ln w="3175">
                <a:solidFill>
                  <a:schemeClr val="tx1"/>
                </a:solidFill>
                <a:round/>
                <a:headEnd/>
                <a:tailEnd/>
              </a:ln>
            </p:spPr>
            <p:txBody>
              <a:bodyPr/>
              <a:lstStyle/>
              <a:p>
                <a:endParaRPr lang="en-US"/>
              </a:p>
            </p:txBody>
          </p:sp>
          <p:sp>
            <p:nvSpPr>
              <p:cNvPr id="202" name="Freeform 111"/>
              <p:cNvSpPr>
                <a:spLocks/>
              </p:cNvSpPr>
              <p:nvPr/>
            </p:nvSpPr>
            <p:spPr bwMode="auto">
              <a:xfrm>
                <a:off x="1304926" y="2595173"/>
                <a:ext cx="469900" cy="584200"/>
              </a:xfrm>
              <a:custGeom>
                <a:avLst/>
                <a:gdLst>
                  <a:gd name="T0" fmla="*/ 66675 w 296"/>
                  <a:gd name="T1" fmla="*/ 269875 h 368"/>
                  <a:gd name="T2" fmla="*/ 66675 w 296"/>
                  <a:gd name="T3" fmla="*/ 254000 h 368"/>
                  <a:gd name="T4" fmla="*/ 47625 w 296"/>
                  <a:gd name="T5" fmla="*/ 234950 h 368"/>
                  <a:gd name="T6" fmla="*/ 41275 w 296"/>
                  <a:gd name="T7" fmla="*/ 200025 h 368"/>
                  <a:gd name="T8" fmla="*/ 41275 w 296"/>
                  <a:gd name="T9" fmla="*/ 174625 h 368"/>
                  <a:gd name="T10" fmla="*/ 19050 w 296"/>
                  <a:gd name="T11" fmla="*/ 149225 h 368"/>
                  <a:gd name="T12" fmla="*/ 0 w 296"/>
                  <a:gd name="T13" fmla="*/ 95250 h 368"/>
                  <a:gd name="T14" fmla="*/ 60325 w 296"/>
                  <a:gd name="T15" fmla="*/ 47625 h 368"/>
                  <a:gd name="T16" fmla="*/ 88900 w 296"/>
                  <a:gd name="T17" fmla="*/ 41275 h 368"/>
                  <a:gd name="T18" fmla="*/ 101600 w 296"/>
                  <a:gd name="T19" fmla="*/ 34925 h 368"/>
                  <a:gd name="T20" fmla="*/ 127000 w 296"/>
                  <a:gd name="T21" fmla="*/ 12700 h 368"/>
                  <a:gd name="T22" fmla="*/ 161925 w 296"/>
                  <a:gd name="T23" fmla="*/ 0 h 368"/>
                  <a:gd name="T24" fmla="*/ 231775 w 296"/>
                  <a:gd name="T25" fmla="*/ 15875 h 368"/>
                  <a:gd name="T26" fmla="*/ 298450 w 296"/>
                  <a:gd name="T27" fmla="*/ 101600 h 368"/>
                  <a:gd name="T28" fmla="*/ 346075 w 296"/>
                  <a:gd name="T29" fmla="*/ 158750 h 368"/>
                  <a:gd name="T30" fmla="*/ 390525 w 296"/>
                  <a:gd name="T31" fmla="*/ 215900 h 368"/>
                  <a:gd name="T32" fmla="*/ 444500 w 296"/>
                  <a:gd name="T33" fmla="*/ 288925 h 368"/>
                  <a:gd name="T34" fmla="*/ 431800 w 296"/>
                  <a:gd name="T35" fmla="*/ 352425 h 368"/>
                  <a:gd name="T36" fmla="*/ 425450 w 296"/>
                  <a:gd name="T37" fmla="*/ 406400 h 368"/>
                  <a:gd name="T38" fmla="*/ 438150 w 296"/>
                  <a:gd name="T39" fmla="*/ 422275 h 368"/>
                  <a:gd name="T40" fmla="*/ 469900 w 296"/>
                  <a:gd name="T41" fmla="*/ 476250 h 368"/>
                  <a:gd name="T42" fmla="*/ 447675 w 296"/>
                  <a:gd name="T43" fmla="*/ 495300 h 368"/>
                  <a:gd name="T44" fmla="*/ 415925 w 296"/>
                  <a:gd name="T45" fmla="*/ 511175 h 368"/>
                  <a:gd name="T46" fmla="*/ 396875 w 296"/>
                  <a:gd name="T47" fmla="*/ 527050 h 368"/>
                  <a:gd name="T48" fmla="*/ 361950 w 296"/>
                  <a:gd name="T49" fmla="*/ 555625 h 368"/>
                  <a:gd name="T50" fmla="*/ 327025 w 296"/>
                  <a:gd name="T51" fmla="*/ 568325 h 368"/>
                  <a:gd name="T52" fmla="*/ 298450 w 296"/>
                  <a:gd name="T53" fmla="*/ 581025 h 368"/>
                  <a:gd name="T54" fmla="*/ 269875 w 296"/>
                  <a:gd name="T55" fmla="*/ 584200 h 368"/>
                  <a:gd name="T56" fmla="*/ 263525 w 296"/>
                  <a:gd name="T57" fmla="*/ 577850 h 368"/>
                  <a:gd name="T58" fmla="*/ 254000 w 296"/>
                  <a:gd name="T59" fmla="*/ 568325 h 368"/>
                  <a:gd name="T60" fmla="*/ 231775 w 296"/>
                  <a:gd name="T61" fmla="*/ 539750 h 368"/>
                  <a:gd name="T62" fmla="*/ 228600 w 296"/>
                  <a:gd name="T63" fmla="*/ 523875 h 368"/>
                  <a:gd name="T64" fmla="*/ 219075 w 296"/>
                  <a:gd name="T65" fmla="*/ 514350 h 368"/>
                  <a:gd name="T66" fmla="*/ 212725 w 296"/>
                  <a:gd name="T67" fmla="*/ 511175 h 368"/>
                  <a:gd name="T68" fmla="*/ 219075 w 296"/>
                  <a:gd name="T69" fmla="*/ 511175 h 368"/>
                  <a:gd name="T70" fmla="*/ 212725 w 296"/>
                  <a:gd name="T71" fmla="*/ 511175 h 368"/>
                  <a:gd name="T72" fmla="*/ 161925 w 296"/>
                  <a:gd name="T73" fmla="*/ 460375 h 368"/>
                  <a:gd name="T74" fmla="*/ 161925 w 296"/>
                  <a:gd name="T75" fmla="*/ 447675 h 368"/>
                  <a:gd name="T76" fmla="*/ 161925 w 296"/>
                  <a:gd name="T77" fmla="*/ 431800 h 368"/>
                  <a:gd name="T78" fmla="*/ 161925 w 296"/>
                  <a:gd name="T79" fmla="*/ 428625 h 368"/>
                  <a:gd name="T80" fmla="*/ 136525 w 296"/>
                  <a:gd name="T81" fmla="*/ 406400 h 368"/>
                  <a:gd name="T82" fmla="*/ 104775 w 296"/>
                  <a:gd name="T83" fmla="*/ 396875 h 3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368"/>
                  <a:gd name="T128" fmla="*/ 296 w 296"/>
                  <a:gd name="T129" fmla="*/ 368 h 3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368">
                    <a:moveTo>
                      <a:pt x="30" y="200"/>
                    </a:moveTo>
                    <a:lnTo>
                      <a:pt x="38" y="182"/>
                    </a:lnTo>
                    <a:lnTo>
                      <a:pt x="42" y="170"/>
                    </a:lnTo>
                    <a:lnTo>
                      <a:pt x="42" y="164"/>
                    </a:lnTo>
                    <a:lnTo>
                      <a:pt x="42" y="160"/>
                    </a:lnTo>
                    <a:lnTo>
                      <a:pt x="40" y="158"/>
                    </a:lnTo>
                    <a:lnTo>
                      <a:pt x="30" y="148"/>
                    </a:lnTo>
                    <a:lnTo>
                      <a:pt x="26" y="134"/>
                    </a:lnTo>
                    <a:lnTo>
                      <a:pt x="26" y="126"/>
                    </a:lnTo>
                    <a:lnTo>
                      <a:pt x="26" y="120"/>
                    </a:lnTo>
                    <a:lnTo>
                      <a:pt x="26" y="110"/>
                    </a:lnTo>
                    <a:lnTo>
                      <a:pt x="18" y="104"/>
                    </a:lnTo>
                    <a:lnTo>
                      <a:pt x="14" y="98"/>
                    </a:lnTo>
                    <a:lnTo>
                      <a:pt x="12" y="94"/>
                    </a:lnTo>
                    <a:lnTo>
                      <a:pt x="24" y="76"/>
                    </a:lnTo>
                    <a:lnTo>
                      <a:pt x="38" y="68"/>
                    </a:lnTo>
                    <a:lnTo>
                      <a:pt x="0" y="60"/>
                    </a:lnTo>
                    <a:lnTo>
                      <a:pt x="8" y="48"/>
                    </a:lnTo>
                    <a:lnTo>
                      <a:pt x="24" y="36"/>
                    </a:lnTo>
                    <a:lnTo>
                      <a:pt x="38" y="30"/>
                    </a:lnTo>
                    <a:lnTo>
                      <a:pt x="52" y="26"/>
                    </a:lnTo>
                    <a:lnTo>
                      <a:pt x="56" y="26"/>
                    </a:lnTo>
                    <a:lnTo>
                      <a:pt x="60" y="26"/>
                    </a:lnTo>
                    <a:lnTo>
                      <a:pt x="64" y="22"/>
                    </a:lnTo>
                    <a:lnTo>
                      <a:pt x="74" y="12"/>
                    </a:lnTo>
                    <a:lnTo>
                      <a:pt x="80" y="8"/>
                    </a:lnTo>
                    <a:lnTo>
                      <a:pt x="96" y="2"/>
                    </a:lnTo>
                    <a:lnTo>
                      <a:pt x="102" y="0"/>
                    </a:lnTo>
                    <a:lnTo>
                      <a:pt x="114" y="2"/>
                    </a:lnTo>
                    <a:lnTo>
                      <a:pt x="120" y="4"/>
                    </a:lnTo>
                    <a:lnTo>
                      <a:pt x="146" y="10"/>
                    </a:lnTo>
                    <a:lnTo>
                      <a:pt x="158" y="10"/>
                    </a:lnTo>
                    <a:lnTo>
                      <a:pt x="174" y="44"/>
                    </a:lnTo>
                    <a:lnTo>
                      <a:pt x="188" y="64"/>
                    </a:lnTo>
                    <a:lnTo>
                      <a:pt x="196" y="84"/>
                    </a:lnTo>
                    <a:lnTo>
                      <a:pt x="216" y="84"/>
                    </a:lnTo>
                    <a:lnTo>
                      <a:pt x="218" y="100"/>
                    </a:lnTo>
                    <a:lnTo>
                      <a:pt x="218" y="122"/>
                    </a:lnTo>
                    <a:lnTo>
                      <a:pt x="230" y="136"/>
                    </a:lnTo>
                    <a:lnTo>
                      <a:pt x="246" y="136"/>
                    </a:lnTo>
                    <a:lnTo>
                      <a:pt x="262" y="138"/>
                    </a:lnTo>
                    <a:lnTo>
                      <a:pt x="282" y="166"/>
                    </a:lnTo>
                    <a:lnTo>
                      <a:pt x="280" y="182"/>
                    </a:lnTo>
                    <a:lnTo>
                      <a:pt x="280" y="192"/>
                    </a:lnTo>
                    <a:lnTo>
                      <a:pt x="276" y="214"/>
                    </a:lnTo>
                    <a:lnTo>
                      <a:pt x="272" y="222"/>
                    </a:lnTo>
                    <a:lnTo>
                      <a:pt x="268" y="244"/>
                    </a:lnTo>
                    <a:lnTo>
                      <a:pt x="268" y="256"/>
                    </a:lnTo>
                    <a:lnTo>
                      <a:pt x="270" y="260"/>
                    </a:lnTo>
                    <a:lnTo>
                      <a:pt x="272" y="262"/>
                    </a:lnTo>
                    <a:lnTo>
                      <a:pt x="276" y="266"/>
                    </a:lnTo>
                    <a:lnTo>
                      <a:pt x="282" y="268"/>
                    </a:lnTo>
                    <a:lnTo>
                      <a:pt x="288" y="290"/>
                    </a:lnTo>
                    <a:lnTo>
                      <a:pt x="296" y="300"/>
                    </a:lnTo>
                    <a:lnTo>
                      <a:pt x="282" y="312"/>
                    </a:lnTo>
                    <a:lnTo>
                      <a:pt x="272" y="316"/>
                    </a:lnTo>
                    <a:lnTo>
                      <a:pt x="266" y="318"/>
                    </a:lnTo>
                    <a:lnTo>
                      <a:pt x="262" y="322"/>
                    </a:lnTo>
                    <a:lnTo>
                      <a:pt x="250" y="332"/>
                    </a:lnTo>
                    <a:lnTo>
                      <a:pt x="244" y="346"/>
                    </a:lnTo>
                    <a:lnTo>
                      <a:pt x="228" y="350"/>
                    </a:lnTo>
                    <a:lnTo>
                      <a:pt x="222" y="352"/>
                    </a:lnTo>
                    <a:lnTo>
                      <a:pt x="206" y="358"/>
                    </a:lnTo>
                    <a:lnTo>
                      <a:pt x="188" y="366"/>
                    </a:lnTo>
                    <a:lnTo>
                      <a:pt x="180" y="368"/>
                    </a:lnTo>
                    <a:lnTo>
                      <a:pt x="176" y="368"/>
                    </a:lnTo>
                    <a:lnTo>
                      <a:pt x="170" y="368"/>
                    </a:lnTo>
                    <a:lnTo>
                      <a:pt x="166" y="366"/>
                    </a:lnTo>
                    <a:lnTo>
                      <a:pt x="166" y="364"/>
                    </a:lnTo>
                    <a:lnTo>
                      <a:pt x="166" y="360"/>
                    </a:lnTo>
                    <a:lnTo>
                      <a:pt x="160" y="358"/>
                    </a:lnTo>
                    <a:lnTo>
                      <a:pt x="156" y="354"/>
                    </a:lnTo>
                    <a:lnTo>
                      <a:pt x="152" y="350"/>
                    </a:lnTo>
                    <a:lnTo>
                      <a:pt x="146" y="340"/>
                    </a:lnTo>
                    <a:lnTo>
                      <a:pt x="144" y="332"/>
                    </a:lnTo>
                    <a:lnTo>
                      <a:pt x="144" y="330"/>
                    </a:lnTo>
                    <a:lnTo>
                      <a:pt x="140" y="326"/>
                    </a:lnTo>
                    <a:lnTo>
                      <a:pt x="138" y="324"/>
                    </a:lnTo>
                    <a:lnTo>
                      <a:pt x="138" y="326"/>
                    </a:lnTo>
                    <a:lnTo>
                      <a:pt x="134" y="322"/>
                    </a:lnTo>
                    <a:lnTo>
                      <a:pt x="134" y="318"/>
                    </a:lnTo>
                    <a:lnTo>
                      <a:pt x="138" y="322"/>
                    </a:lnTo>
                    <a:lnTo>
                      <a:pt x="140" y="324"/>
                    </a:lnTo>
                    <a:lnTo>
                      <a:pt x="134" y="322"/>
                    </a:lnTo>
                    <a:lnTo>
                      <a:pt x="104" y="300"/>
                    </a:lnTo>
                    <a:lnTo>
                      <a:pt x="102" y="290"/>
                    </a:lnTo>
                    <a:lnTo>
                      <a:pt x="102" y="286"/>
                    </a:lnTo>
                    <a:lnTo>
                      <a:pt x="102" y="282"/>
                    </a:lnTo>
                    <a:lnTo>
                      <a:pt x="102" y="278"/>
                    </a:lnTo>
                    <a:lnTo>
                      <a:pt x="102" y="272"/>
                    </a:lnTo>
                    <a:lnTo>
                      <a:pt x="96" y="264"/>
                    </a:lnTo>
                    <a:lnTo>
                      <a:pt x="102" y="270"/>
                    </a:lnTo>
                    <a:lnTo>
                      <a:pt x="96" y="264"/>
                    </a:lnTo>
                    <a:lnTo>
                      <a:pt x="86" y="256"/>
                    </a:lnTo>
                    <a:lnTo>
                      <a:pt x="76" y="252"/>
                    </a:lnTo>
                    <a:lnTo>
                      <a:pt x="70" y="252"/>
                    </a:lnTo>
                    <a:lnTo>
                      <a:pt x="66" y="250"/>
                    </a:lnTo>
                    <a:lnTo>
                      <a:pt x="52" y="222"/>
                    </a:lnTo>
                    <a:lnTo>
                      <a:pt x="30" y="200"/>
                    </a:lnTo>
                    <a:close/>
                  </a:path>
                </a:pathLst>
              </a:custGeom>
              <a:grpFill/>
              <a:ln w="3175">
                <a:solidFill>
                  <a:schemeClr val="tx1"/>
                </a:solidFill>
                <a:round/>
                <a:headEnd/>
                <a:tailEnd/>
              </a:ln>
            </p:spPr>
            <p:txBody>
              <a:bodyPr/>
              <a:lstStyle/>
              <a:p>
                <a:endParaRPr lang="en-US"/>
              </a:p>
            </p:txBody>
          </p:sp>
          <p:sp>
            <p:nvSpPr>
              <p:cNvPr id="203" name="Freeform 112"/>
              <p:cNvSpPr>
                <a:spLocks/>
              </p:cNvSpPr>
              <p:nvPr/>
            </p:nvSpPr>
            <p:spPr bwMode="auto">
              <a:xfrm>
                <a:off x="1457326" y="3071423"/>
                <a:ext cx="425450" cy="414337"/>
              </a:xfrm>
              <a:custGeom>
                <a:avLst/>
                <a:gdLst>
                  <a:gd name="T0" fmla="*/ 3175 w 268"/>
                  <a:gd name="T1" fmla="*/ 377825 h 262"/>
                  <a:gd name="T2" fmla="*/ 3175 w 268"/>
                  <a:gd name="T3" fmla="*/ 368300 h 262"/>
                  <a:gd name="T4" fmla="*/ 0 w 268"/>
                  <a:gd name="T5" fmla="*/ 361950 h 262"/>
                  <a:gd name="T6" fmla="*/ 9525 w 268"/>
                  <a:gd name="T7" fmla="*/ 355600 h 262"/>
                  <a:gd name="T8" fmla="*/ 9525 w 268"/>
                  <a:gd name="T9" fmla="*/ 355600 h 262"/>
                  <a:gd name="T10" fmla="*/ 9525 w 268"/>
                  <a:gd name="T11" fmla="*/ 355600 h 262"/>
                  <a:gd name="T12" fmla="*/ 28575 w 268"/>
                  <a:gd name="T13" fmla="*/ 339725 h 262"/>
                  <a:gd name="T14" fmla="*/ 38100 w 268"/>
                  <a:gd name="T15" fmla="*/ 323850 h 262"/>
                  <a:gd name="T16" fmla="*/ 53975 w 268"/>
                  <a:gd name="T17" fmla="*/ 298450 h 262"/>
                  <a:gd name="T18" fmla="*/ 53975 w 268"/>
                  <a:gd name="T19" fmla="*/ 285750 h 262"/>
                  <a:gd name="T20" fmla="*/ 50800 w 268"/>
                  <a:gd name="T21" fmla="*/ 266700 h 262"/>
                  <a:gd name="T22" fmla="*/ 47625 w 268"/>
                  <a:gd name="T23" fmla="*/ 260350 h 262"/>
                  <a:gd name="T24" fmla="*/ 50800 w 268"/>
                  <a:gd name="T25" fmla="*/ 244475 h 262"/>
                  <a:gd name="T26" fmla="*/ 76200 w 268"/>
                  <a:gd name="T27" fmla="*/ 215900 h 262"/>
                  <a:gd name="T28" fmla="*/ 88900 w 268"/>
                  <a:gd name="T29" fmla="*/ 196850 h 262"/>
                  <a:gd name="T30" fmla="*/ 88900 w 268"/>
                  <a:gd name="T31" fmla="*/ 196850 h 262"/>
                  <a:gd name="T32" fmla="*/ 107950 w 268"/>
                  <a:gd name="T33" fmla="*/ 168275 h 262"/>
                  <a:gd name="T34" fmla="*/ 114300 w 268"/>
                  <a:gd name="T35" fmla="*/ 155575 h 262"/>
                  <a:gd name="T36" fmla="*/ 114300 w 268"/>
                  <a:gd name="T37" fmla="*/ 149225 h 262"/>
                  <a:gd name="T38" fmla="*/ 111125 w 268"/>
                  <a:gd name="T39" fmla="*/ 161925 h 262"/>
                  <a:gd name="T40" fmla="*/ 114300 w 268"/>
                  <a:gd name="T41" fmla="*/ 149225 h 262"/>
                  <a:gd name="T42" fmla="*/ 117475 w 268"/>
                  <a:gd name="T43" fmla="*/ 107950 h 262"/>
                  <a:gd name="T44" fmla="*/ 127000 w 268"/>
                  <a:gd name="T45" fmla="*/ 107950 h 262"/>
                  <a:gd name="T46" fmla="*/ 146050 w 268"/>
                  <a:gd name="T47" fmla="*/ 104775 h 262"/>
                  <a:gd name="T48" fmla="*/ 212725 w 268"/>
                  <a:gd name="T49" fmla="*/ 79375 h 262"/>
                  <a:gd name="T50" fmla="*/ 234950 w 268"/>
                  <a:gd name="T51" fmla="*/ 73025 h 262"/>
                  <a:gd name="T52" fmla="*/ 241300 w 268"/>
                  <a:gd name="T53" fmla="*/ 60325 h 262"/>
                  <a:gd name="T54" fmla="*/ 263525 w 268"/>
                  <a:gd name="T55" fmla="*/ 34925 h 262"/>
                  <a:gd name="T56" fmla="*/ 279400 w 268"/>
                  <a:gd name="T57" fmla="*/ 25400 h 262"/>
                  <a:gd name="T58" fmla="*/ 317500 w 268"/>
                  <a:gd name="T59" fmla="*/ 0 h 262"/>
                  <a:gd name="T60" fmla="*/ 352425 w 268"/>
                  <a:gd name="T61" fmla="*/ 38100 h 262"/>
                  <a:gd name="T62" fmla="*/ 390525 w 268"/>
                  <a:gd name="T63" fmla="*/ 79375 h 262"/>
                  <a:gd name="T64" fmla="*/ 403225 w 268"/>
                  <a:gd name="T65" fmla="*/ 101600 h 262"/>
                  <a:gd name="T66" fmla="*/ 419100 w 268"/>
                  <a:gd name="T67" fmla="*/ 180975 h 262"/>
                  <a:gd name="T68" fmla="*/ 425450 w 268"/>
                  <a:gd name="T69" fmla="*/ 247650 h 262"/>
                  <a:gd name="T70" fmla="*/ 409575 w 268"/>
                  <a:gd name="T71" fmla="*/ 330200 h 262"/>
                  <a:gd name="T72" fmla="*/ 406400 w 268"/>
                  <a:gd name="T73" fmla="*/ 336550 h 262"/>
                  <a:gd name="T74" fmla="*/ 393700 w 268"/>
                  <a:gd name="T75" fmla="*/ 346075 h 262"/>
                  <a:gd name="T76" fmla="*/ 374650 w 268"/>
                  <a:gd name="T77" fmla="*/ 361950 h 262"/>
                  <a:gd name="T78" fmla="*/ 368300 w 268"/>
                  <a:gd name="T79" fmla="*/ 365125 h 262"/>
                  <a:gd name="T80" fmla="*/ 342900 w 268"/>
                  <a:gd name="T81" fmla="*/ 374650 h 262"/>
                  <a:gd name="T82" fmla="*/ 317500 w 268"/>
                  <a:gd name="T83" fmla="*/ 381000 h 262"/>
                  <a:gd name="T84" fmla="*/ 301625 w 268"/>
                  <a:gd name="T85" fmla="*/ 384175 h 262"/>
                  <a:gd name="T86" fmla="*/ 304800 w 268"/>
                  <a:gd name="T87" fmla="*/ 384175 h 262"/>
                  <a:gd name="T88" fmla="*/ 292100 w 268"/>
                  <a:gd name="T89" fmla="*/ 387350 h 262"/>
                  <a:gd name="T90" fmla="*/ 260350 w 268"/>
                  <a:gd name="T91" fmla="*/ 390525 h 262"/>
                  <a:gd name="T92" fmla="*/ 228600 w 268"/>
                  <a:gd name="T93" fmla="*/ 393700 h 262"/>
                  <a:gd name="T94" fmla="*/ 215900 w 268"/>
                  <a:gd name="T95" fmla="*/ 396875 h 262"/>
                  <a:gd name="T96" fmla="*/ 203200 w 268"/>
                  <a:gd name="T97" fmla="*/ 403225 h 262"/>
                  <a:gd name="T98" fmla="*/ 168275 w 268"/>
                  <a:gd name="T99" fmla="*/ 412750 h 262"/>
                  <a:gd name="T100" fmla="*/ 155575 w 268"/>
                  <a:gd name="T101" fmla="*/ 415925 h 262"/>
                  <a:gd name="T102" fmla="*/ 142875 w 268"/>
                  <a:gd name="T103" fmla="*/ 415925 h 262"/>
                  <a:gd name="T104" fmla="*/ 79375 w 268"/>
                  <a:gd name="T105" fmla="*/ 412750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8"/>
                  <a:gd name="T160" fmla="*/ 0 h 262"/>
                  <a:gd name="T161" fmla="*/ 268 w 268"/>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8" h="262">
                    <a:moveTo>
                      <a:pt x="6" y="260"/>
                    </a:moveTo>
                    <a:lnTo>
                      <a:pt x="2" y="238"/>
                    </a:lnTo>
                    <a:lnTo>
                      <a:pt x="2" y="232"/>
                    </a:lnTo>
                    <a:lnTo>
                      <a:pt x="0" y="230"/>
                    </a:lnTo>
                    <a:lnTo>
                      <a:pt x="0" y="228"/>
                    </a:lnTo>
                    <a:lnTo>
                      <a:pt x="6" y="224"/>
                    </a:lnTo>
                    <a:lnTo>
                      <a:pt x="8" y="222"/>
                    </a:lnTo>
                    <a:lnTo>
                      <a:pt x="6" y="224"/>
                    </a:lnTo>
                    <a:lnTo>
                      <a:pt x="2" y="228"/>
                    </a:lnTo>
                    <a:lnTo>
                      <a:pt x="6" y="224"/>
                    </a:lnTo>
                    <a:lnTo>
                      <a:pt x="18" y="214"/>
                    </a:lnTo>
                    <a:lnTo>
                      <a:pt x="24" y="204"/>
                    </a:lnTo>
                    <a:lnTo>
                      <a:pt x="30" y="194"/>
                    </a:lnTo>
                    <a:lnTo>
                      <a:pt x="34" y="188"/>
                    </a:lnTo>
                    <a:lnTo>
                      <a:pt x="34" y="180"/>
                    </a:lnTo>
                    <a:lnTo>
                      <a:pt x="34" y="174"/>
                    </a:lnTo>
                    <a:lnTo>
                      <a:pt x="32" y="168"/>
                    </a:lnTo>
                    <a:lnTo>
                      <a:pt x="30" y="164"/>
                    </a:lnTo>
                    <a:lnTo>
                      <a:pt x="30" y="160"/>
                    </a:lnTo>
                    <a:lnTo>
                      <a:pt x="32" y="154"/>
                    </a:lnTo>
                    <a:lnTo>
                      <a:pt x="48" y="136"/>
                    </a:lnTo>
                    <a:lnTo>
                      <a:pt x="56" y="124"/>
                    </a:lnTo>
                    <a:lnTo>
                      <a:pt x="52" y="132"/>
                    </a:lnTo>
                    <a:lnTo>
                      <a:pt x="56" y="124"/>
                    </a:lnTo>
                    <a:lnTo>
                      <a:pt x="68" y="106"/>
                    </a:lnTo>
                    <a:lnTo>
                      <a:pt x="70" y="102"/>
                    </a:lnTo>
                    <a:lnTo>
                      <a:pt x="72" y="98"/>
                    </a:lnTo>
                    <a:lnTo>
                      <a:pt x="72" y="94"/>
                    </a:lnTo>
                    <a:lnTo>
                      <a:pt x="70" y="102"/>
                    </a:lnTo>
                    <a:lnTo>
                      <a:pt x="72" y="94"/>
                    </a:lnTo>
                    <a:lnTo>
                      <a:pt x="74" y="68"/>
                    </a:lnTo>
                    <a:lnTo>
                      <a:pt x="80" y="68"/>
                    </a:lnTo>
                    <a:lnTo>
                      <a:pt x="92" y="66"/>
                    </a:lnTo>
                    <a:lnTo>
                      <a:pt x="110" y="58"/>
                    </a:lnTo>
                    <a:lnTo>
                      <a:pt x="134" y="50"/>
                    </a:lnTo>
                    <a:lnTo>
                      <a:pt x="148" y="46"/>
                    </a:lnTo>
                    <a:lnTo>
                      <a:pt x="152" y="38"/>
                    </a:lnTo>
                    <a:lnTo>
                      <a:pt x="160" y="28"/>
                    </a:lnTo>
                    <a:lnTo>
                      <a:pt x="166" y="22"/>
                    </a:lnTo>
                    <a:lnTo>
                      <a:pt x="176" y="16"/>
                    </a:lnTo>
                    <a:lnTo>
                      <a:pt x="186" y="12"/>
                    </a:lnTo>
                    <a:lnTo>
                      <a:pt x="200" y="0"/>
                    </a:lnTo>
                    <a:lnTo>
                      <a:pt x="212" y="10"/>
                    </a:lnTo>
                    <a:lnTo>
                      <a:pt x="222" y="24"/>
                    </a:lnTo>
                    <a:lnTo>
                      <a:pt x="236" y="38"/>
                    </a:lnTo>
                    <a:lnTo>
                      <a:pt x="246" y="50"/>
                    </a:lnTo>
                    <a:lnTo>
                      <a:pt x="252" y="56"/>
                    </a:lnTo>
                    <a:lnTo>
                      <a:pt x="254" y="64"/>
                    </a:lnTo>
                    <a:lnTo>
                      <a:pt x="258" y="86"/>
                    </a:lnTo>
                    <a:lnTo>
                      <a:pt x="264" y="114"/>
                    </a:lnTo>
                    <a:lnTo>
                      <a:pt x="266" y="132"/>
                    </a:lnTo>
                    <a:lnTo>
                      <a:pt x="268" y="156"/>
                    </a:lnTo>
                    <a:lnTo>
                      <a:pt x="268" y="188"/>
                    </a:lnTo>
                    <a:lnTo>
                      <a:pt x="258" y="208"/>
                    </a:lnTo>
                    <a:lnTo>
                      <a:pt x="256" y="212"/>
                    </a:lnTo>
                    <a:lnTo>
                      <a:pt x="248" y="218"/>
                    </a:lnTo>
                    <a:lnTo>
                      <a:pt x="240" y="226"/>
                    </a:lnTo>
                    <a:lnTo>
                      <a:pt x="236" y="228"/>
                    </a:lnTo>
                    <a:lnTo>
                      <a:pt x="232" y="230"/>
                    </a:lnTo>
                    <a:lnTo>
                      <a:pt x="222" y="232"/>
                    </a:lnTo>
                    <a:lnTo>
                      <a:pt x="216" y="236"/>
                    </a:lnTo>
                    <a:lnTo>
                      <a:pt x="200" y="240"/>
                    </a:lnTo>
                    <a:lnTo>
                      <a:pt x="190" y="242"/>
                    </a:lnTo>
                    <a:lnTo>
                      <a:pt x="192" y="242"/>
                    </a:lnTo>
                    <a:lnTo>
                      <a:pt x="184" y="244"/>
                    </a:lnTo>
                    <a:lnTo>
                      <a:pt x="164" y="246"/>
                    </a:lnTo>
                    <a:lnTo>
                      <a:pt x="156" y="246"/>
                    </a:lnTo>
                    <a:lnTo>
                      <a:pt x="144" y="248"/>
                    </a:lnTo>
                    <a:lnTo>
                      <a:pt x="136" y="250"/>
                    </a:lnTo>
                    <a:lnTo>
                      <a:pt x="128" y="254"/>
                    </a:lnTo>
                    <a:lnTo>
                      <a:pt x="118" y="258"/>
                    </a:lnTo>
                    <a:lnTo>
                      <a:pt x="106" y="260"/>
                    </a:lnTo>
                    <a:lnTo>
                      <a:pt x="98" y="262"/>
                    </a:lnTo>
                    <a:lnTo>
                      <a:pt x="90" y="262"/>
                    </a:lnTo>
                    <a:lnTo>
                      <a:pt x="78" y="262"/>
                    </a:lnTo>
                    <a:lnTo>
                      <a:pt x="50" y="260"/>
                    </a:lnTo>
                    <a:lnTo>
                      <a:pt x="6" y="260"/>
                    </a:lnTo>
                    <a:close/>
                  </a:path>
                </a:pathLst>
              </a:custGeom>
              <a:grpFill/>
              <a:ln w="3175">
                <a:solidFill>
                  <a:schemeClr val="tx1"/>
                </a:solidFill>
                <a:round/>
                <a:headEnd/>
                <a:tailEnd/>
              </a:ln>
            </p:spPr>
            <p:txBody>
              <a:bodyPr/>
              <a:lstStyle/>
              <a:p>
                <a:endParaRPr lang="en-US"/>
              </a:p>
            </p:txBody>
          </p:sp>
          <p:sp>
            <p:nvSpPr>
              <p:cNvPr id="204" name="Freeform 113"/>
              <p:cNvSpPr>
                <a:spLocks/>
              </p:cNvSpPr>
              <p:nvPr/>
            </p:nvSpPr>
            <p:spPr bwMode="auto">
              <a:xfrm>
                <a:off x="1181101" y="2896798"/>
                <a:ext cx="393700" cy="595312"/>
              </a:xfrm>
              <a:custGeom>
                <a:avLst/>
                <a:gdLst>
                  <a:gd name="T0" fmla="*/ 104775 w 248"/>
                  <a:gd name="T1" fmla="*/ 358775 h 376"/>
                  <a:gd name="T2" fmla="*/ 104775 w 248"/>
                  <a:gd name="T3" fmla="*/ 352425 h 376"/>
                  <a:gd name="T4" fmla="*/ 98425 w 248"/>
                  <a:gd name="T5" fmla="*/ 339725 h 376"/>
                  <a:gd name="T6" fmla="*/ 69850 w 248"/>
                  <a:gd name="T7" fmla="*/ 333375 h 376"/>
                  <a:gd name="T8" fmla="*/ 53975 w 248"/>
                  <a:gd name="T9" fmla="*/ 317500 h 376"/>
                  <a:gd name="T10" fmla="*/ 47625 w 248"/>
                  <a:gd name="T11" fmla="*/ 307975 h 376"/>
                  <a:gd name="T12" fmla="*/ 41275 w 248"/>
                  <a:gd name="T13" fmla="*/ 295275 h 376"/>
                  <a:gd name="T14" fmla="*/ 31750 w 248"/>
                  <a:gd name="T15" fmla="*/ 288925 h 376"/>
                  <a:gd name="T16" fmla="*/ 19050 w 248"/>
                  <a:gd name="T17" fmla="*/ 269875 h 376"/>
                  <a:gd name="T18" fmla="*/ 9525 w 248"/>
                  <a:gd name="T19" fmla="*/ 257175 h 376"/>
                  <a:gd name="T20" fmla="*/ 0 w 248"/>
                  <a:gd name="T21" fmla="*/ 238125 h 376"/>
                  <a:gd name="T22" fmla="*/ 0 w 248"/>
                  <a:gd name="T23" fmla="*/ 250825 h 376"/>
                  <a:gd name="T24" fmla="*/ 0 w 248"/>
                  <a:gd name="T25" fmla="*/ 238125 h 376"/>
                  <a:gd name="T26" fmla="*/ 3175 w 248"/>
                  <a:gd name="T27" fmla="*/ 206375 h 376"/>
                  <a:gd name="T28" fmla="*/ 3175 w 248"/>
                  <a:gd name="T29" fmla="*/ 206375 h 376"/>
                  <a:gd name="T30" fmla="*/ 12700 w 248"/>
                  <a:gd name="T31" fmla="*/ 180975 h 376"/>
                  <a:gd name="T32" fmla="*/ 15875 w 248"/>
                  <a:gd name="T33" fmla="*/ 193675 h 376"/>
                  <a:gd name="T34" fmla="*/ 12700 w 248"/>
                  <a:gd name="T35" fmla="*/ 180975 h 376"/>
                  <a:gd name="T36" fmla="*/ 6350 w 248"/>
                  <a:gd name="T37" fmla="*/ 133350 h 376"/>
                  <a:gd name="T38" fmla="*/ 9525 w 248"/>
                  <a:gd name="T39" fmla="*/ 104775 h 376"/>
                  <a:gd name="T40" fmla="*/ 22225 w 248"/>
                  <a:gd name="T41" fmla="*/ 82550 h 376"/>
                  <a:gd name="T42" fmla="*/ 31750 w 248"/>
                  <a:gd name="T43" fmla="*/ 66675 h 376"/>
                  <a:gd name="T44" fmla="*/ 47625 w 248"/>
                  <a:gd name="T45" fmla="*/ 41275 h 376"/>
                  <a:gd name="T46" fmla="*/ 85725 w 248"/>
                  <a:gd name="T47" fmla="*/ 12700 h 376"/>
                  <a:gd name="T48" fmla="*/ 92075 w 248"/>
                  <a:gd name="T49" fmla="*/ 6350 h 376"/>
                  <a:gd name="T50" fmla="*/ 104775 w 248"/>
                  <a:gd name="T51" fmla="*/ 0 h 376"/>
                  <a:gd name="T52" fmla="*/ 139700 w 248"/>
                  <a:gd name="T53" fmla="*/ 0 h 376"/>
                  <a:gd name="T54" fmla="*/ 149225 w 248"/>
                  <a:gd name="T55" fmla="*/ 3175 h 376"/>
                  <a:gd name="T56" fmla="*/ 171450 w 248"/>
                  <a:gd name="T57" fmla="*/ 15875 h 376"/>
                  <a:gd name="T58" fmla="*/ 219075 w 248"/>
                  <a:gd name="T59" fmla="*/ 73025 h 376"/>
                  <a:gd name="T60" fmla="*/ 244475 w 248"/>
                  <a:gd name="T61" fmla="*/ 98425 h 376"/>
                  <a:gd name="T62" fmla="*/ 263525 w 248"/>
                  <a:gd name="T63" fmla="*/ 107950 h 376"/>
                  <a:gd name="T64" fmla="*/ 273050 w 248"/>
                  <a:gd name="T65" fmla="*/ 111125 h 376"/>
                  <a:gd name="T66" fmla="*/ 285750 w 248"/>
                  <a:gd name="T67" fmla="*/ 146050 h 376"/>
                  <a:gd name="T68" fmla="*/ 307975 w 248"/>
                  <a:gd name="T69" fmla="*/ 187325 h 376"/>
                  <a:gd name="T70" fmla="*/ 346075 w 248"/>
                  <a:gd name="T71" fmla="*/ 215900 h 376"/>
                  <a:gd name="T72" fmla="*/ 377825 w 248"/>
                  <a:gd name="T73" fmla="*/ 266700 h 376"/>
                  <a:gd name="T74" fmla="*/ 390525 w 248"/>
                  <a:gd name="T75" fmla="*/ 330200 h 376"/>
                  <a:gd name="T76" fmla="*/ 352425 w 248"/>
                  <a:gd name="T77" fmla="*/ 390525 h 376"/>
                  <a:gd name="T78" fmla="*/ 327025 w 248"/>
                  <a:gd name="T79" fmla="*/ 441325 h 376"/>
                  <a:gd name="T80" fmla="*/ 314325 w 248"/>
                  <a:gd name="T81" fmla="*/ 498475 h 376"/>
                  <a:gd name="T82" fmla="*/ 279400 w 248"/>
                  <a:gd name="T83" fmla="*/ 552450 h 376"/>
                  <a:gd name="T84" fmla="*/ 196850 w 248"/>
                  <a:gd name="T85" fmla="*/ 596900 h 376"/>
                  <a:gd name="T86" fmla="*/ 193675 w 248"/>
                  <a:gd name="T87" fmla="*/ 561975 h 376"/>
                  <a:gd name="T88" fmla="*/ 190500 w 248"/>
                  <a:gd name="T89" fmla="*/ 549275 h 376"/>
                  <a:gd name="T90" fmla="*/ 184150 w 248"/>
                  <a:gd name="T91" fmla="*/ 542925 h 376"/>
                  <a:gd name="T92" fmla="*/ 171450 w 248"/>
                  <a:gd name="T93" fmla="*/ 536575 h 376"/>
                  <a:gd name="T94" fmla="*/ 171450 w 248"/>
                  <a:gd name="T95" fmla="*/ 536575 h 376"/>
                  <a:gd name="T96" fmla="*/ 149225 w 248"/>
                  <a:gd name="T97" fmla="*/ 530225 h 376"/>
                  <a:gd name="T98" fmla="*/ 158750 w 248"/>
                  <a:gd name="T99" fmla="*/ 492125 h 376"/>
                  <a:gd name="T100" fmla="*/ 136525 w 248"/>
                  <a:gd name="T101" fmla="*/ 454025 h 376"/>
                  <a:gd name="T102" fmla="*/ 114300 w 248"/>
                  <a:gd name="T103" fmla="*/ 400050 h 3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8"/>
                  <a:gd name="T157" fmla="*/ 0 h 376"/>
                  <a:gd name="T158" fmla="*/ 248 w 248"/>
                  <a:gd name="T159" fmla="*/ 376 h 3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8" h="376">
                    <a:moveTo>
                      <a:pt x="72" y="252"/>
                    </a:moveTo>
                    <a:lnTo>
                      <a:pt x="66" y="226"/>
                    </a:lnTo>
                    <a:lnTo>
                      <a:pt x="66" y="222"/>
                    </a:lnTo>
                    <a:lnTo>
                      <a:pt x="64" y="218"/>
                    </a:lnTo>
                    <a:lnTo>
                      <a:pt x="62" y="214"/>
                    </a:lnTo>
                    <a:lnTo>
                      <a:pt x="44" y="210"/>
                    </a:lnTo>
                    <a:lnTo>
                      <a:pt x="34" y="200"/>
                    </a:lnTo>
                    <a:lnTo>
                      <a:pt x="32" y="196"/>
                    </a:lnTo>
                    <a:lnTo>
                      <a:pt x="30" y="194"/>
                    </a:lnTo>
                    <a:lnTo>
                      <a:pt x="30" y="190"/>
                    </a:lnTo>
                    <a:lnTo>
                      <a:pt x="26" y="186"/>
                    </a:lnTo>
                    <a:lnTo>
                      <a:pt x="20" y="182"/>
                    </a:lnTo>
                    <a:lnTo>
                      <a:pt x="12" y="170"/>
                    </a:lnTo>
                    <a:lnTo>
                      <a:pt x="10" y="168"/>
                    </a:lnTo>
                    <a:lnTo>
                      <a:pt x="6" y="162"/>
                    </a:lnTo>
                    <a:lnTo>
                      <a:pt x="0" y="150"/>
                    </a:lnTo>
                    <a:lnTo>
                      <a:pt x="0" y="158"/>
                    </a:lnTo>
                    <a:lnTo>
                      <a:pt x="0" y="150"/>
                    </a:lnTo>
                    <a:lnTo>
                      <a:pt x="2" y="130"/>
                    </a:lnTo>
                    <a:lnTo>
                      <a:pt x="0" y="136"/>
                    </a:lnTo>
                    <a:lnTo>
                      <a:pt x="2" y="130"/>
                    </a:lnTo>
                    <a:lnTo>
                      <a:pt x="8" y="114"/>
                    </a:lnTo>
                    <a:lnTo>
                      <a:pt x="10" y="122"/>
                    </a:lnTo>
                    <a:lnTo>
                      <a:pt x="8" y="114"/>
                    </a:lnTo>
                    <a:lnTo>
                      <a:pt x="4" y="94"/>
                    </a:lnTo>
                    <a:lnTo>
                      <a:pt x="4" y="84"/>
                    </a:lnTo>
                    <a:lnTo>
                      <a:pt x="6" y="66"/>
                    </a:lnTo>
                    <a:lnTo>
                      <a:pt x="14" y="52"/>
                    </a:lnTo>
                    <a:lnTo>
                      <a:pt x="14" y="50"/>
                    </a:lnTo>
                    <a:lnTo>
                      <a:pt x="20" y="42"/>
                    </a:lnTo>
                    <a:lnTo>
                      <a:pt x="30" y="26"/>
                    </a:lnTo>
                    <a:lnTo>
                      <a:pt x="42" y="16"/>
                    </a:lnTo>
                    <a:lnTo>
                      <a:pt x="54" y="8"/>
                    </a:lnTo>
                    <a:lnTo>
                      <a:pt x="58" y="4"/>
                    </a:lnTo>
                    <a:lnTo>
                      <a:pt x="62" y="0"/>
                    </a:lnTo>
                    <a:lnTo>
                      <a:pt x="66" y="0"/>
                    </a:lnTo>
                    <a:lnTo>
                      <a:pt x="88" y="0"/>
                    </a:lnTo>
                    <a:lnTo>
                      <a:pt x="94" y="2"/>
                    </a:lnTo>
                    <a:lnTo>
                      <a:pt x="102" y="4"/>
                    </a:lnTo>
                    <a:lnTo>
                      <a:pt x="108" y="10"/>
                    </a:lnTo>
                    <a:lnTo>
                      <a:pt x="130" y="32"/>
                    </a:lnTo>
                    <a:lnTo>
                      <a:pt x="138" y="46"/>
                    </a:lnTo>
                    <a:lnTo>
                      <a:pt x="144" y="60"/>
                    </a:lnTo>
                    <a:lnTo>
                      <a:pt x="154" y="62"/>
                    </a:lnTo>
                    <a:lnTo>
                      <a:pt x="166" y="68"/>
                    </a:lnTo>
                    <a:lnTo>
                      <a:pt x="168" y="68"/>
                    </a:lnTo>
                    <a:lnTo>
                      <a:pt x="172" y="70"/>
                    </a:lnTo>
                    <a:lnTo>
                      <a:pt x="174" y="74"/>
                    </a:lnTo>
                    <a:lnTo>
                      <a:pt x="180" y="92"/>
                    </a:lnTo>
                    <a:lnTo>
                      <a:pt x="182" y="110"/>
                    </a:lnTo>
                    <a:lnTo>
                      <a:pt x="194" y="118"/>
                    </a:lnTo>
                    <a:lnTo>
                      <a:pt x="206" y="126"/>
                    </a:lnTo>
                    <a:lnTo>
                      <a:pt x="218" y="136"/>
                    </a:lnTo>
                    <a:lnTo>
                      <a:pt x="224" y="150"/>
                    </a:lnTo>
                    <a:lnTo>
                      <a:pt x="238" y="168"/>
                    </a:lnTo>
                    <a:lnTo>
                      <a:pt x="248" y="178"/>
                    </a:lnTo>
                    <a:lnTo>
                      <a:pt x="246" y="208"/>
                    </a:lnTo>
                    <a:lnTo>
                      <a:pt x="238" y="224"/>
                    </a:lnTo>
                    <a:lnTo>
                      <a:pt x="222" y="246"/>
                    </a:lnTo>
                    <a:lnTo>
                      <a:pt x="206" y="264"/>
                    </a:lnTo>
                    <a:lnTo>
                      <a:pt x="206" y="278"/>
                    </a:lnTo>
                    <a:lnTo>
                      <a:pt x="208" y="298"/>
                    </a:lnTo>
                    <a:lnTo>
                      <a:pt x="198" y="314"/>
                    </a:lnTo>
                    <a:lnTo>
                      <a:pt x="180" y="334"/>
                    </a:lnTo>
                    <a:lnTo>
                      <a:pt x="176" y="348"/>
                    </a:lnTo>
                    <a:lnTo>
                      <a:pt x="180" y="370"/>
                    </a:lnTo>
                    <a:lnTo>
                      <a:pt x="124" y="376"/>
                    </a:lnTo>
                    <a:lnTo>
                      <a:pt x="122" y="354"/>
                    </a:lnTo>
                    <a:lnTo>
                      <a:pt x="120" y="348"/>
                    </a:lnTo>
                    <a:lnTo>
                      <a:pt x="120" y="346"/>
                    </a:lnTo>
                    <a:lnTo>
                      <a:pt x="116" y="342"/>
                    </a:lnTo>
                    <a:lnTo>
                      <a:pt x="108" y="338"/>
                    </a:lnTo>
                    <a:lnTo>
                      <a:pt x="114" y="340"/>
                    </a:lnTo>
                    <a:lnTo>
                      <a:pt x="108" y="338"/>
                    </a:lnTo>
                    <a:lnTo>
                      <a:pt x="94" y="334"/>
                    </a:lnTo>
                    <a:lnTo>
                      <a:pt x="94" y="322"/>
                    </a:lnTo>
                    <a:lnTo>
                      <a:pt x="100" y="310"/>
                    </a:lnTo>
                    <a:lnTo>
                      <a:pt x="104" y="296"/>
                    </a:lnTo>
                    <a:lnTo>
                      <a:pt x="86" y="286"/>
                    </a:lnTo>
                    <a:lnTo>
                      <a:pt x="74" y="262"/>
                    </a:lnTo>
                    <a:lnTo>
                      <a:pt x="72" y="252"/>
                    </a:lnTo>
                    <a:close/>
                  </a:path>
                </a:pathLst>
              </a:custGeom>
              <a:grpFill/>
              <a:ln w="3175">
                <a:solidFill>
                  <a:schemeClr val="tx1"/>
                </a:solidFill>
                <a:round/>
                <a:headEnd/>
                <a:tailEnd/>
              </a:ln>
            </p:spPr>
            <p:txBody>
              <a:bodyPr/>
              <a:lstStyle/>
              <a:p>
                <a:endParaRPr lang="en-US"/>
              </a:p>
            </p:txBody>
          </p:sp>
          <p:sp>
            <p:nvSpPr>
              <p:cNvPr id="205" name="Freeform 114"/>
              <p:cNvSpPr>
                <a:spLocks/>
              </p:cNvSpPr>
              <p:nvPr/>
            </p:nvSpPr>
            <p:spPr bwMode="auto">
              <a:xfrm>
                <a:off x="625611" y="2685084"/>
                <a:ext cx="745989" cy="477582"/>
              </a:xfrm>
              <a:custGeom>
                <a:avLst/>
                <a:gdLst>
                  <a:gd name="T0" fmla="*/ 34925 w 494"/>
                  <a:gd name="T1" fmla="*/ 231775 h 292"/>
                  <a:gd name="T2" fmla="*/ 66675 w 494"/>
                  <a:gd name="T3" fmla="*/ 212725 h 292"/>
                  <a:gd name="T4" fmla="*/ 95250 w 494"/>
                  <a:gd name="T5" fmla="*/ 200025 h 292"/>
                  <a:gd name="T6" fmla="*/ 123825 w 494"/>
                  <a:gd name="T7" fmla="*/ 190500 h 292"/>
                  <a:gd name="T8" fmla="*/ 152400 w 494"/>
                  <a:gd name="T9" fmla="*/ 187325 h 292"/>
                  <a:gd name="T10" fmla="*/ 171450 w 494"/>
                  <a:gd name="T11" fmla="*/ 177800 h 292"/>
                  <a:gd name="T12" fmla="*/ 222250 w 494"/>
                  <a:gd name="T13" fmla="*/ 168275 h 292"/>
                  <a:gd name="T14" fmla="*/ 254000 w 494"/>
                  <a:gd name="T15" fmla="*/ 165100 h 292"/>
                  <a:gd name="T16" fmla="*/ 269875 w 494"/>
                  <a:gd name="T17" fmla="*/ 165100 h 292"/>
                  <a:gd name="T18" fmla="*/ 298450 w 494"/>
                  <a:gd name="T19" fmla="*/ 161925 h 292"/>
                  <a:gd name="T20" fmla="*/ 311150 w 494"/>
                  <a:gd name="T21" fmla="*/ 161925 h 292"/>
                  <a:gd name="T22" fmla="*/ 346075 w 494"/>
                  <a:gd name="T23" fmla="*/ 161925 h 292"/>
                  <a:gd name="T24" fmla="*/ 409575 w 494"/>
                  <a:gd name="T25" fmla="*/ 161925 h 292"/>
                  <a:gd name="T26" fmla="*/ 438150 w 494"/>
                  <a:gd name="T27" fmla="*/ 152400 h 292"/>
                  <a:gd name="T28" fmla="*/ 466725 w 494"/>
                  <a:gd name="T29" fmla="*/ 152400 h 292"/>
                  <a:gd name="T30" fmla="*/ 482600 w 494"/>
                  <a:gd name="T31" fmla="*/ 139700 h 292"/>
                  <a:gd name="T32" fmla="*/ 492125 w 494"/>
                  <a:gd name="T33" fmla="*/ 120650 h 292"/>
                  <a:gd name="T34" fmla="*/ 488950 w 494"/>
                  <a:gd name="T35" fmla="*/ 111125 h 292"/>
                  <a:gd name="T36" fmla="*/ 488950 w 494"/>
                  <a:gd name="T37" fmla="*/ 101600 h 292"/>
                  <a:gd name="T38" fmla="*/ 508000 w 494"/>
                  <a:gd name="T39" fmla="*/ 76200 h 292"/>
                  <a:gd name="T40" fmla="*/ 533400 w 494"/>
                  <a:gd name="T41" fmla="*/ 57150 h 292"/>
                  <a:gd name="T42" fmla="*/ 593725 w 494"/>
                  <a:gd name="T43" fmla="*/ 47625 h 292"/>
                  <a:gd name="T44" fmla="*/ 660400 w 494"/>
                  <a:gd name="T45" fmla="*/ 38100 h 292"/>
                  <a:gd name="T46" fmla="*/ 720725 w 494"/>
                  <a:gd name="T47" fmla="*/ 0 h 292"/>
                  <a:gd name="T48" fmla="*/ 739775 w 494"/>
                  <a:gd name="T49" fmla="*/ 53975 h 292"/>
                  <a:gd name="T50" fmla="*/ 762000 w 494"/>
                  <a:gd name="T51" fmla="*/ 117475 h 292"/>
                  <a:gd name="T52" fmla="*/ 768350 w 494"/>
                  <a:gd name="T53" fmla="*/ 222250 h 292"/>
                  <a:gd name="T54" fmla="*/ 692150 w 494"/>
                  <a:gd name="T55" fmla="*/ 209550 h 292"/>
                  <a:gd name="T56" fmla="*/ 644525 w 494"/>
                  <a:gd name="T57" fmla="*/ 247650 h 292"/>
                  <a:gd name="T58" fmla="*/ 619125 w 494"/>
                  <a:gd name="T59" fmla="*/ 288925 h 292"/>
                  <a:gd name="T60" fmla="*/ 603250 w 494"/>
                  <a:gd name="T61" fmla="*/ 339725 h 292"/>
                  <a:gd name="T62" fmla="*/ 606425 w 494"/>
                  <a:gd name="T63" fmla="*/ 377825 h 292"/>
                  <a:gd name="T64" fmla="*/ 606425 w 494"/>
                  <a:gd name="T65" fmla="*/ 400050 h 292"/>
                  <a:gd name="T66" fmla="*/ 390525 w 494"/>
                  <a:gd name="T67" fmla="*/ 454025 h 292"/>
                  <a:gd name="T68" fmla="*/ 238125 w 494"/>
                  <a:gd name="T69" fmla="*/ 434975 h 292"/>
                  <a:gd name="T70" fmla="*/ 257175 w 494"/>
                  <a:gd name="T71" fmla="*/ 409575 h 292"/>
                  <a:gd name="T72" fmla="*/ 285750 w 494"/>
                  <a:gd name="T73" fmla="*/ 396875 h 292"/>
                  <a:gd name="T74" fmla="*/ 342900 w 494"/>
                  <a:gd name="T75" fmla="*/ 336550 h 292"/>
                  <a:gd name="T76" fmla="*/ 349250 w 494"/>
                  <a:gd name="T77" fmla="*/ 320675 h 292"/>
                  <a:gd name="T78" fmla="*/ 311150 w 494"/>
                  <a:gd name="T79" fmla="*/ 282575 h 292"/>
                  <a:gd name="T80" fmla="*/ 241300 w 494"/>
                  <a:gd name="T81" fmla="*/ 288925 h 292"/>
                  <a:gd name="T82" fmla="*/ 215900 w 494"/>
                  <a:gd name="T83" fmla="*/ 288925 h 292"/>
                  <a:gd name="T84" fmla="*/ 161925 w 494"/>
                  <a:gd name="T85" fmla="*/ 285750 h 292"/>
                  <a:gd name="T86" fmla="*/ 142875 w 494"/>
                  <a:gd name="T87" fmla="*/ 295275 h 292"/>
                  <a:gd name="T88" fmla="*/ 130175 w 494"/>
                  <a:gd name="T89" fmla="*/ 288925 h 292"/>
                  <a:gd name="T90" fmla="*/ 120650 w 494"/>
                  <a:gd name="T91" fmla="*/ 279400 h 292"/>
                  <a:gd name="T92" fmla="*/ 69850 w 494"/>
                  <a:gd name="T93" fmla="*/ 266700 h 292"/>
                  <a:gd name="T94" fmla="*/ 0 w 494"/>
                  <a:gd name="T95" fmla="*/ 266700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4"/>
                  <a:gd name="T145" fmla="*/ 0 h 292"/>
                  <a:gd name="T146" fmla="*/ 494 w 494"/>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4" h="292">
                    <a:moveTo>
                      <a:pt x="4" y="158"/>
                    </a:moveTo>
                    <a:lnTo>
                      <a:pt x="4" y="158"/>
                    </a:lnTo>
                    <a:lnTo>
                      <a:pt x="22" y="146"/>
                    </a:lnTo>
                    <a:lnTo>
                      <a:pt x="32" y="138"/>
                    </a:lnTo>
                    <a:lnTo>
                      <a:pt x="42" y="134"/>
                    </a:lnTo>
                    <a:lnTo>
                      <a:pt x="50" y="130"/>
                    </a:lnTo>
                    <a:lnTo>
                      <a:pt x="60" y="126"/>
                    </a:lnTo>
                    <a:lnTo>
                      <a:pt x="68" y="122"/>
                    </a:lnTo>
                    <a:lnTo>
                      <a:pt x="78" y="120"/>
                    </a:lnTo>
                    <a:lnTo>
                      <a:pt x="90" y="118"/>
                    </a:lnTo>
                    <a:lnTo>
                      <a:pt x="96" y="118"/>
                    </a:lnTo>
                    <a:lnTo>
                      <a:pt x="100" y="116"/>
                    </a:lnTo>
                    <a:lnTo>
                      <a:pt x="108" y="112"/>
                    </a:lnTo>
                    <a:lnTo>
                      <a:pt x="120" y="110"/>
                    </a:lnTo>
                    <a:lnTo>
                      <a:pt x="140" y="106"/>
                    </a:lnTo>
                    <a:lnTo>
                      <a:pt x="150" y="104"/>
                    </a:lnTo>
                    <a:lnTo>
                      <a:pt x="160" y="104"/>
                    </a:lnTo>
                    <a:lnTo>
                      <a:pt x="166" y="104"/>
                    </a:lnTo>
                    <a:lnTo>
                      <a:pt x="170" y="104"/>
                    </a:lnTo>
                    <a:lnTo>
                      <a:pt x="180" y="102"/>
                    </a:lnTo>
                    <a:lnTo>
                      <a:pt x="188" y="102"/>
                    </a:lnTo>
                    <a:lnTo>
                      <a:pt x="192" y="102"/>
                    </a:lnTo>
                    <a:lnTo>
                      <a:pt x="196" y="102"/>
                    </a:lnTo>
                    <a:lnTo>
                      <a:pt x="208" y="102"/>
                    </a:lnTo>
                    <a:lnTo>
                      <a:pt x="218" y="102"/>
                    </a:lnTo>
                    <a:lnTo>
                      <a:pt x="238" y="104"/>
                    </a:lnTo>
                    <a:lnTo>
                      <a:pt x="250" y="104"/>
                    </a:lnTo>
                    <a:lnTo>
                      <a:pt x="258" y="102"/>
                    </a:lnTo>
                    <a:lnTo>
                      <a:pt x="268" y="98"/>
                    </a:lnTo>
                    <a:lnTo>
                      <a:pt x="276" y="96"/>
                    </a:lnTo>
                    <a:lnTo>
                      <a:pt x="288" y="96"/>
                    </a:lnTo>
                    <a:lnTo>
                      <a:pt x="294" y="96"/>
                    </a:lnTo>
                    <a:lnTo>
                      <a:pt x="298" y="94"/>
                    </a:lnTo>
                    <a:lnTo>
                      <a:pt x="304" y="88"/>
                    </a:lnTo>
                    <a:lnTo>
                      <a:pt x="308" y="82"/>
                    </a:lnTo>
                    <a:lnTo>
                      <a:pt x="310" y="76"/>
                    </a:lnTo>
                    <a:lnTo>
                      <a:pt x="308" y="74"/>
                    </a:lnTo>
                    <a:lnTo>
                      <a:pt x="306" y="76"/>
                    </a:lnTo>
                    <a:lnTo>
                      <a:pt x="308" y="70"/>
                    </a:lnTo>
                    <a:lnTo>
                      <a:pt x="308" y="66"/>
                    </a:lnTo>
                    <a:lnTo>
                      <a:pt x="308" y="64"/>
                    </a:lnTo>
                    <a:lnTo>
                      <a:pt x="310" y="60"/>
                    </a:lnTo>
                    <a:lnTo>
                      <a:pt x="320" y="48"/>
                    </a:lnTo>
                    <a:lnTo>
                      <a:pt x="326" y="42"/>
                    </a:lnTo>
                    <a:lnTo>
                      <a:pt x="336" y="36"/>
                    </a:lnTo>
                    <a:lnTo>
                      <a:pt x="344" y="32"/>
                    </a:lnTo>
                    <a:lnTo>
                      <a:pt x="352" y="32"/>
                    </a:lnTo>
                    <a:lnTo>
                      <a:pt x="374" y="30"/>
                    </a:lnTo>
                    <a:lnTo>
                      <a:pt x="416" y="24"/>
                    </a:lnTo>
                    <a:lnTo>
                      <a:pt x="426" y="16"/>
                    </a:lnTo>
                    <a:lnTo>
                      <a:pt x="454" y="0"/>
                    </a:lnTo>
                    <a:lnTo>
                      <a:pt x="492" y="8"/>
                    </a:lnTo>
                    <a:lnTo>
                      <a:pt x="472" y="24"/>
                    </a:lnTo>
                    <a:lnTo>
                      <a:pt x="466" y="34"/>
                    </a:lnTo>
                    <a:lnTo>
                      <a:pt x="480" y="50"/>
                    </a:lnTo>
                    <a:lnTo>
                      <a:pt x="480" y="60"/>
                    </a:lnTo>
                    <a:lnTo>
                      <a:pt x="480" y="74"/>
                    </a:lnTo>
                    <a:lnTo>
                      <a:pt x="494" y="98"/>
                    </a:lnTo>
                    <a:lnTo>
                      <a:pt x="492" y="122"/>
                    </a:lnTo>
                    <a:lnTo>
                      <a:pt x="484" y="140"/>
                    </a:lnTo>
                    <a:lnTo>
                      <a:pt x="464" y="130"/>
                    </a:lnTo>
                    <a:lnTo>
                      <a:pt x="448" y="126"/>
                    </a:lnTo>
                    <a:lnTo>
                      <a:pt x="436" y="132"/>
                    </a:lnTo>
                    <a:lnTo>
                      <a:pt x="418" y="146"/>
                    </a:lnTo>
                    <a:lnTo>
                      <a:pt x="406" y="156"/>
                    </a:lnTo>
                    <a:lnTo>
                      <a:pt x="396" y="172"/>
                    </a:lnTo>
                    <a:lnTo>
                      <a:pt x="390" y="182"/>
                    </a:lnTo>
                    <a:lnTo>
                      <a:pt x="382" y="196"/>
                    </a:lnTo>
                    <a:lnTo>
                      <a:pt x="380" y="214"/>
                    </a:lnTo>
                    <a:lnTo>
                      <a:pt x="382" y="228"/>
                    </a:lnTo>
                    <a:lnTo>
                      <a:pt x="382" y="238"/>
                    </a:lnTo>
                    <a:lnTo>
                      <a:pt x="382" y="246"/>
                    </a:lnTo>
                    <a:lnTo>
                      <a:pt x="382" y="252"/>
                    </a:lnTo>
                    <a:lnTo>
                      <a:pt x="378" y="268"/>
                    </a:lnTo>
                    <a:lnTo>
                      <a:pt x="376" y="280"/>
                    </a:lnTo>
                    <a:lnTo>
                      <a:pt x="246" y="286"/>
                    </a:lnTo>
                    <a:lnTo>
                      <a:pt x="194" y="288"/>
                    </a:lnTo>
                    <a:lnTo>
                      <a:pt x="148" y="292"/>
                    </a:lnTo>
                    <a:lnTo>
                      <a:pt x="150" y="274"/>
                    </a:lnTo>
                    <a:lnTo>
                      <a:pt x="156" y="264"/>
                    </a:lnTo>
                    <a:lnTo>
                      <a:pt x="162" y="258"/>
                    </a:lnTo>
                    <a:lnTo>
                      <a:pt x="166" y="254"/>
                    </a:lnTo>
                    <a:lnTo>
                      <a:pt x="180" y="250"/>
                    </a:lnTo>
                    <a:lnTo>
                      <a:pt x="196" y="240"/>
                    </a:lnTo>
                    <a:lnTo>
                      <a:pt x="216" y="226"/>
                    </a:lnTo>
                    <a:lnTo>
                      <a:pt x="216" y="212"/>
                    </a:lnTo>
                    <a:lnTo>
                      <a:pt x="220" y="202"/>
                    </a:lnTo>
                    <a:lnTo>
                      <a:pt x="216" y="182"/>
                    </a:lnTo>
                    <a:lnTo>
                      <a:pt x="196" y="178"/>
                    </a:lnTo>
                    <a:lnTo>
                      <a:pt x="180" y="182"/>
                    </a:lnTo>
                    <a:lnTo>
                      <a:pt x="152" y="182"/>
                    </a:lnTo>
                    <a:lnTo>
                      <a:pt x="144" y="182"/>
                    </a:lnTo>
                    <a:lnTo>
                      <a:pt x="136" y="182"/>
                    </a:lnTo>
                    <a:lnTo>
                      <a:pt x="116" y="180"/>
                    </a:lnTo>
                    <a:lnTo>
                      <a:pt x="102" y="180"/>
                    </a:lnTo>
                    <a:lnTo>
                      <a:pt x="96" y="184"/>
                    </a:lnTo>
                    <a:lnTo>
                      <a:pt x="90" y="186"/>
                    </a:lnTo>
                    <a:lnTo>
                      <a:pt x="86" y="186"/>
                    </a:lnTo>
                    <a:lnTo>
                      <a:pt x="82" y="182"/>
                    </a:lnTo>
                    <a:lnTo>
                      <a:pt x="80" y="180"/>
                    </a:lnTo>
                    <a:lnTo>
                      <a:pt x="76" y="176"/>
                    </a:lnTo>
                    <a:lnTo>
                      <a:pt x="66" y="172"/>
                    </a:lnTo>
                    <a:lnTo>
                      <a:pt x="56" y="168"/>
                    </a:lnTo>
                    <a:lnTo>
                      <a:pt x="44" y="168"/>
                    </a:lnTo>
                    <a:lnTo>
                      <a:pt x="30" y="170"/>
                    </a:lnTo>
                    <a:lnTo>
                      <a:pt x="0" y="168"/>
                    </a:lnTo>
                    <a:lnTo>
                      <a:pt x="4" y="158"/>
                    </a:lnTo>
                    <a:close/>
                  </a:path>
                </a:pathLst>
              </a:custGeom>
              <a:grpFill/>
              <a:ln w="3175">
                <a:solidFill>
                  <a:schemeClr val="tx1"/>
                </a:solidFill>
                <a:round/>
                <a:headEnd/>
                <a:tailEnd/>
              </a:ln>
            </p:spPr>
            <p:txBody>
              <a:bodyPr/>
              <a:lstStyle/>
              <a:p>
                <a:endParaRPr lang="en-US"/>
              </a:p>
            </p:txBody>
          </p:sp>
          <p:sp>
            <p:nvSpPr>
              <p:cNvPr id="206" name="Freeform 115"/>
              <p:cNvSpPr>
                <a:spLocks/>
              </p:cNvSpPr>
              <p:nvPr/>
            </p:nvSpPr>
            <p:spPr bwMode="auto">
              <a:xfrm>
                <a:off x="781051" y="3134923"/>
                <a:ext cx="596900" cy="357187"/>
              </a:xfrm>
              <a:custGeom>
                <a:avLst/>
                <a:gdLst>
                  <a:gd name="T0" fmla="*/ 203200 w 376"/>
                  <a:gd name="T1" fmla="*/ 301625 h 226"/>
                  <a:gd name="T2" fmla="*/ 203200 w 376"/>
                  <a:gd name="T3" fmla="*/ 301625 h 226"/>
                  <a:gd name="T4" fmla="*/ 187325 w 376"/>
                  <a:gd name="T5" fmla="*/ 285750 h 226"/>
                  <a:gd name="T6" fmla="*/ 171450 w 376"/>
                  <a:gd name="T7" fmla="*/ 266700 h 226"/>
                  <a:gd name="T8" fmla="*/ 171450 w 376"/>
                  <a:gd name="T9" fmla="*/ 266700 h 226"/>
                  <a:gd name="T10" fmla="*/ 168275 w 376"/>
                  <a:gd name="T11" fmla="*/ 254000 h 226"/>
                  <a:gd name="T12" fmla="*/ 168275 w 376"/>
                  <a:gd name="T13" fmla="*/ 250825 h 226"/>
                  <a:gd name="T14" fmla="*/ 168275 w 376"/>
                  <a:gd name="T15" fmla="*/ 250825 h 226"/>
                  <a:gd name="T16" fmla="*/ 161925 w 376"/>
                  <a:gd name="T17" fmla="*/ 244475 h 226"/>
                  <a:gd name="T18" fmla="*/ 161925 w 376"/>
                  <a:gd name="T19" fmla="*/ 244475 h 226"/>
                  <a:gd name="T20" fmla="*/ 146050 w 376"/>
                  <a:gd name="T21" fmla="*/ 231775 h 226"/>
                  <a:gd name="T22" fmla="*/ 133350 w 376"/>
                  <a:gd name="T23" fmla="*/ 219075 h 226"/>
                  <a:gd name="T24" fmla="*/ 111125 w 376"/>
                  <a:gd name="T25" fmla="*/ 200025 h 226"/>
                  <a:gd name="T26" fmla="*/ 111125 w 376"/>
                  <a:gd name="T27" fmla="*/ 200025 h 226"/>
                  <a:gd name="T28" fmla="*/ 107950 w 376"/>
                  <a:gd name="T29" fmla="*/ 190500 h 226"/>
                  <a:gd name="T30" fmla="*/ 101600 w 376"/>
                  <a:gd name="T31" fmla="*/ 184150 h 226"/>
                  <a:gd name="T32" fmla="*/ 95250 w 376"/>
                  <a:gd name="T33" fmla="*/ 180975 h 226"/>
                  <a:gd name="T34" fmla="*/ 95250 w 376"/>
                  <a:gd name="T35" fmla="*/ 180975 h 226"/>
                  <a:gd name="T36" fmla="*/ 28575 w 376"/>
                  <a:gd name="T37" fmla="*/ 171450 h 226"/>
                  <a:gd name="T38" fmla="*/ 0 w 376"/>
                  <a:gd name="T39" fmla="*/ 174625 h 226"/>
                  <a:gd name="T40" fmla="*/ 22225 w 376"/>
                  <a:gd name="T41" fmla="*/ 139700 h 226"/>
                  <a:gd name="T42" fmla="*/ 22225 w 376"/>
                  <a:gd name="T43" fmla="*/ 139700 h 226"/>
                  <a:gd name="T44" fmla="*/ 15875 w 376"/>
                  <a:gd name="T45" fmla="*/ 114300 h 226"/>
                  <a:gd name="T46" fmla="*/ 15875 w 376"/>
                  <a:gd name="T47" fmla="*/ 104775 h 226"/>
                  <a:gd name="T48" fmla="*/ 19050 w 376"/>
                  <a:gd name="T49" fmla="*/ 85725 h 226"/>
                  <a:gd name="T50" fmla="*/ 44450 w 376"/>
                  <a:gd name="T51" fmla="*/ 63500 h 226"/>
                  <a:gd name="T52" fmla="*/ 22225 w 376"/>
                  <a:gd name="T53" fmla="*/ 41275 h 226"/>
                  <a:gd name="T54" fmla="*/ 38100 w 376"/>
                  <a:gd name="T55" fmla="*/ 19050 h 226"/>
                  <a:gd name="T56" fmla="*/ 168275 w 376"/>
                  <a:gd name="T57" fmla="*/ 9525 h 226"/>
                  <a:gd name="T58" fmla="*/ 266700 w 376"/>
                  <a:gd name="T59" fmla="*/ 6350 h 226"/>
                  <a:gd name="T60" fmla="*/ 377825 w 376"/>
                  <a:gd name="T61" fmla="*/ 0 h 226"/>
                  <a:gd name="T62" fmla="*/ 400050 w 376"/>
                  <a:gd name="T63" fmla="*/ 0 h 226"/>
                  <a:gd name="T64" fmla="*/ 409575 w 376"/>
                  <a:gd name="T65" fmla="*/ 19050 h 226"/>
                  <a:gd name="T66" fmla="*/ 409575 w 376"/>
                  <a:gd name="T67" fmla="*/ 19050 h 226"/>
                  <a:gd name="T68" fmla="*/ 412750 w 376"/>
                  <a:gd name="T69" fmla="*/ 25400 h 226"/>
                  <a:gd name="T70" fmla="*/ 419100 w 376"/>
                  <a:gd name="T71" fmla="*/ 34925 h 226"/>
                  <a:gd name="T72" fmla="*/ 425450 w 376"/>
                  <a:gd name="T73" fmla="*/ 44450 h 226"/>
                  <a:gd name="T74" fmla="*/ 441325 w 376"/>
                  <a:gd name="T75" fmla="*/ 57150 h 226"/>
                  <a:gd name="T76" fmla="*/ 454025 w 376"/>
                  <a:gd name="T77" fmla="*/ 79375 h 226"/>
                  <a:gd name="T78" fmla="*/ 469900 w 376"/>
                  <a:gd name="T79" fmla="*/ 95250 h 226"/>
                  <a:gd name="T80" fmla="*/ 498475 w 376"/>
                  <a:gd name="T81" fmla="*/ 101600 h 226"/>
                  <a:gd name="T82" fmla="*/ 504825 w 376"/>
                  <a:gd name="T83" fmla="*/ 120650 h 226"/>
                  <a:gd name="T84" fmla="*/ 511175 w 376"/>
                  <a:gd name="T85" fmla="*/ 146050 h 226"/>
                  <a:gd name="T86" fmla="*/ 517525 w 376"/>
                  <a:gd name="T87" fmla="*/ 177800 h 226"/>
                  <a:gd name="T88" fmla="*/ 536575 w 376"/>
                  <a:gd name="T89" fmla="*/ 215900 h 226"/>
                  <a:gd name="T90" fmla="*/ 542925 w 376"/>
                  <a:gd name="T91" fmla="*/ 222250 h 226"/>
                  <a:gd name="T92" fmla="*/ 565150 w 376"/>
                  <a:gd name="T93" fmla="*/ 231775 h 226"/>
                  <a:gd name="T94" fmla="*/ 549275 w 376"/>
                  <a:gd name="T95" fmla="*/ 273050 h 226"/>
                  <a:gd name="T96" fmla="*/ 549275 w 376"/>
                  <a:gd name="T97" fmla="*/ 292100 h 226"/>
                  <a:gd name="T98" fmla="*/ 584200 w 376"/>
                  <a:gd name="T99" fmla="*/ 311150 h 226"/>
                  <a:gd name="T100" fmla="*/ 590550 w 376"/>
                  <a:gd name="T101" fmla="*/ 314325 h 226"/>
                  <a:gd name="T102" fmla="*/ 596900 w 376"/>
                  <a:gd name="T103" fmla="*/ 346075 h 226"/>
                  <a:gd name="T104" fmla="*/ 596900 w 376"/>
                  <a:gd name="T105" fmla="*/ 358775 h 226"/>
                  <a:gd name="T106" fmla="*/ 250825 w 376"/>
                  <a:gd name="T107" fmla="*/ 355600 h 226"/>
                  <a:gd name="T108" fmla="*/ 234950 w 376"/>
                  <a:gd name="T109" fmla="*/ 336550 h 226"/>
                  <a:gd name="T110" fmla="*/ 203200 w 376"/>
                  <a:gd name="T111" fmla="*/ 301625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226"/>
                  <a:gd name="T170" fmla="*/ 376 w 376"/>
                  <a:gd name="T171" fmla="*/ 226 h 2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226">
                    <a:moveTo>
                      <a:pt x="128" y="190"/>
                    </a:moveTo>
                    <a:lnTo>
                      <a:pt x="128" y="190"/>
                    </a:lnTo>
                    <a:lnTo>
                      <a:pt x="118" y="180"/>
                    </a:lnTo>
                    <a:lnTo>
                      <a:pt x="108" y="168"/>
                    </a:lnTo>
                    <a:lnTo>
                      <a:pt x="106" y="160"/>
                    </a:lnTo>
                    <a:lnTo>
                      <a:pt x="106" y="158"/>
                    </a:lnTo>
                    <a:lnTo>
                      <a:pt x="102" y="154"/>
                    </a:lnTo>
                    <a:lnTo>
                      <a:pt x="92" y="146"/>
                    </a:lnTo>
                    <a:lnTo>
                      <a:pt x="84" y="138"/>
                    </a:lnTo>
                    <a:lnTo>
                      <a:pt x="70" y="126"/>
                    </a:lnTo>
                    <a:lnTo>
                      <a:pt x="68" y="120"/>
                    </a:lnTo>
                    <a:lnTo>
                      <a:pt x="64" y="116"/>
                    </a:lnTo>
                    <a:lnTo>
                      <a:pt x="60" y="114"/>
                    </a:lnTo>
                    <a:lnTo>
                      <a:pt x="18" y="108"/>
                    </a:lnTo>
                    <a:lnTo>
                      <a:pt x="0" y="110"/>
                    </a:lnTo>
                    <a:lnTo>
                      <a:pt x="14" y="88"/>
                    </a:lnTo>
                    <a:lnTo>
                      <a:pt x="10" y="72"/>
                    </a:lnTo>
                    <a:lnTo>
                      <a:pt x="10" y="66"/>
                    </a:lnTo>
                    <a:lnTo>
                      <a:pt x="12" y="54"/>
                    </a:lnTo>
                    <a:lnTo>
                      <a:pt x="28" y="40"/>
                    </a:lnTo>
                    <a:lnTo>
                      <a:pt x="14" y="26"/>
                    </a:lnTo>
                    <a:lnTo>
                      <a:pt x="24" y="12"/>
                    </a:lnTo>
                    <a:lnTo>
                      <a:pt x="106" y="6"/>
                    </a:lnTo>
                    <a:lnTo>
                      <a:pt x="168" y="4"/>
                    </a:lnTo>
                    <a:lnTo>
                      <a:pt x="238" y="0"/>
                    </a:lnTo>
                    <a:lnTo>
                      <a:pt x="252" y="0"/>
                    </a:lnTo>
                    <a:lnTo>
                      <a:pt x="258" y="12"/>
                    </a:lnTo>
                    <a:lnTo>
                      <a:pt x="260" y="16"/>
                    </a:lnTo>
                    <a:lnTo>
                      <a:pt x="264" y="22"/>
                    </a:lnTo>
                    <a:lnTo>
                      <a:pt x="268" y="28"/>
                    </a:lnTo>
                    <a:lnTo>
                      <a:pt x="278" y="36"/>
                    </a:lnTo>
                    <a:lnTo>
                      <a:pt x="286" y="50"/>
                    </a:lnTo>
                    <a:lnTo>
                      <a:pt x="296" y="60"/>
                    </a:lnTo>
                    <a:lnTo>
                      <a:pt x="314" y="64"/>
                    </a:lnTo>
                    <a:lnTo>
                      <a:pt x="318" y="76"/>
                    </a:lnTo>
                    <a:lnTo>
                      <a:pt x="322" y="92"/>
                    </a:lnTo>
                    <a:lnTo>
                      <a:pt x="326" y="112"/>
                    </a:lnTo>
                    <a:lnTo>
                      <a:pt x="338" y="136"/>
                    </a:lnTo>
                    <a:lnTo>
                      <a:pt x="342" y="140"/>
                    </a:lnTo>
                    <a:lnTo>
                      <a:pt x="356" y="146"/>
                    </a:lnTo>
                    <a:lnTo>
                      <a:pt x="346" y="172"/>
                    </a:lnTo>
                    <a:lnTo>
                      <a:pt x="346" y="184"/>
                    </a:lnTo>
                    <a:lnTo>
                      <a:pt x="368" y="196"/>
                    </a:lnTo>
                    <a:lnTo>
                      <a:pt x="372" y="198"/>
                    </a:lnTo>
                    <a:lnTo>
                      <a:pt x="376" y="218"/>
                    </a:lnTo>
                    <a:lnTo>
                      <a:pt x="376" y="226"/>
                    </a:lnTo>
                    <a:lnTo>
                      <a:pt x="158" y="224"/>
                    </a:lnTo>
                    <a:lnTo>
                      <a:pt x="148" y="212"/>
                    </a:lnTo>
                    <a:lnTo>
                      <a:pt x="128" y="190"/>
                    </a:lnTo>
                    <a:close/>
                  </a:path>
                </a:pathLst>
              </a:custGeom>
              <a:grpFill/>
              <a:ln w="3175">
                <a:solidFill>
                  <a:schemeClr val="tx1"/>
                </a:solidFill>
                <a:round/>
                <a:headEnd/>
                <a:tailEnd/>
              </a:ln>
            </p:spPr>
            <p:txBody>
              <a:bodyPr/>
              <a:lstStyle/>
              <a:p>
                <a:endParaRPr lang="en-US"/>
              </a:p>
            </p:txBody>
          </p:sp>
          <p:sp>
            <p:nvSpPr>
              <p:cNvPr id="207" name="Freeform 116"/>
              <p:cNvSpPr>
                <a:spLocks/>
              </p:cNvSpPr>
              <p:nvPr/>
            </p:nvSpPr>
            <p:spPr bwMode="auto">
              <a:xfrm>
                <a:off x="546102" y="2959344"/>
                <a:ext cx="425450" cy="266700"/>
              </a:xfrm>
              <a:custGeom>
                <a:avLst/>
                <a:gdLst>
                  <a:gd name="T0" fmla="*/ 82550 w 268"/>
                  <a:gd name="T1" fmla="*/ 257175 h 168"/>
                  <a:gd name="T2" fmla="*/ 73025 w 268"/>
                  <a:gd name="T3" fmla="*/ 263525 h 168"/>
                  <a:gd name="T4" fmla="*/ 57150 w 268"/>
                  <a:gd name="T5" fmla="*/ 263525 h 168"/>
                  <a:gd name="T6" fmla="*/ 53975 w 268"/>
                  <a:gd name="T7" fmla="*/ 266700 h 168"/>
                  <a:gd name="T8" fmla="*/ 47625 w 268"/>
                  <a:gd name="T9" fmla="*/ 263525 h 168"/>
                  <a:gd name="T10" fmla="*/ 44450 w 268"/>
                  <a:gd name="T11" fmla="*/ 254000 h 168"/>
                  <a:gd name="T12" fmla="*/ 44450 w 268"/>
                  <a:gd name="T13" fmla="*/ 241300 h 168"/>
                  <a:gd name="T14" fmla="*/ 41275 w 268"/>
                  <a:gd name="T15" fmla="*/ 234950 h 168"/>
                  <a:gd name="T16" fmla="*/ 34925 w 268"/>
                  <a:gd name="T17" fmla="*/ 231775 h 168"/>
                  <a:gd name="T18" fmla="*/ 31750 w 268"/>
                  <a:gd name="T19" fmla="*/ 225425 h 168"/>
                  <a:gd name="T20" fmla="*/ 25400 w 268"/>
                  <a:gd name="T21" fmla="*/ 219075 h 168"/>
                  <a:gd name="T22" fmla="*/ 25400 w 268"/>
                  <a:gd name="T23" fmla="*/ 209550 h 168"/>
                  <a:gd name="T24" fmla="*/ 28575 w 268"/>
                  <a:gd name="T25" fmla="*/ 200025 h 168"/>
                  <a:gd name="T26" fmla="*/ 38100 w 268"/>
                  <a:gd name="T27" fmla="*/ 196850 h 168"/>
                  <a:gd name="T28" fmla="*/ 25400 w 268"/>
                  <a:gd name="T29" fmla="*/ 190500 h 168"/>
                  <a:gd name="T30" fmla="*/ 12700 w 268"/>
                  <a:gd name="T31" fmla="*/ 184150 h 168"/>
                  <a:gd name="T32" fmla="*/ 3175 w 268"/>
                  <a:gd name="T33" fmla="*/ 180975 h 168"/>
                  <a:gd name="T34" fmla="*/ 0 w 268"/>
                  <a:gd name="T35" fmla="*/ 174625 h 168"/>
                  <a:gd name="T36" fmla="*/ 0 w 268"/>
                  <a:gd name="T37" fmla="*/ 161925 h 168"/>
                  <a:gd name="T38" fmla="*/ 3175 w 268"/>
                  <a:gd name="T39" fmla="*/ 149225 h 168"/>
                  <a:gd name="T40" fmla="*/ 3175 w 268"/>
                  <a:gd name="T41" fmla="*/ 142875 h 168"/>
                  <a:gd name="T42" fmla="*/ 3175 w 268"/>
                  <a:gd name="T43" fmla="*/ 133350 h 168"/>
                  <a:gd name="T44" fmla="*/ 0 w 268"/>
                  <a:gd name="T45" fmla="*/ 139700 h 168"/>
                  <a:gd name="T46" fmla="*/ 3175 w 268"/>
                  <a:gd name="T47" fmla="*/ 133350 h 168"/>
                  <a:gd name="T48" fmla="*/ 12700 w 268"/>
                  <a:gd name="T49" fmla="*/ 92075 h 168"/>
                  <a:gd name="T50" fmla="*/ 25400 w 268"/>
                  <a:gd name="T51" fmla="*/ 57150 h 168"/>
                  <a:gd name="T52" fmla="*/ 79375 w 268"/>
                  <a:gd name="T53" fmla="*/ 0 h 168"/>
                  <a:gd name="T54" fmla="*/ 168275 w 268"/>
                  <a:gd name="T55" fmla="*/ 0 h 168"/>
                  <a:gd name="T56" fmla="*/ 215900 w 268"/>
                  <a:gd name="T57" fmla="*/ 28575 h 168"/>
                  <a:gd name="T58" fmla="*/ 295275 w 268"/>
                  <a:gd name="T59" fmla="*/ 22225 h 168"/>
                  <a:gd name="T60" fmla="*/ 365125 w 268"/>
                  <a:gd name="T61" fmla="*/ 22225 h 168"/>
                  <a:gd name="T62" fmla="*/ 409575 w 268"/>
                  <a:gd name="T63" fmla="*/ 19050 h 168"/>
                  <a:gd name="T64" fmla="*/ 419100 w 268"/>
                  <a:gd name="T65" fmla="*/ 15875 h 168"/>
                  <a:gd name="T66" fmla="*/ 422275 w 268"/>
                  <a:gd name="T67" fmla="*/ 22225 h 168"/>
                  <a:gd name="T68" fmla="*/ 422275 w 268"/>
                  <a:gd name="T69" fmla="*/ 69850 h 168"/>
                  <a:gd name="T70" fmla="*/ 371475 w 268"/>
                  <a:gd name="T71" fmla="*/ 127000 h 168"/>
                  <a:gd name="T72" fmla="*/ 317500 w 268"/>
                  <a:gd name="T73" fmla="*/ 168275 h 168"/>
                  <a:gd name="T74" fmla="*/ 298450 w 268"/>
                  <a:gd name="T75" fmla="*/ 219075 h 168"/>
                  <a:gd name="T76" fmla="*/ 276225 w 268"/>
                  <a:gd name="T77" fmla="*/ 231775 h 168"/>
                  <a:gd name="T78" fmla="*/ 254000 w 268"/>
                  <a:gd name="T79" fmla="*/ 238125 h 168"/>
                  <a:gd name="T80" fmla="*/ 250825 w 268"/>
                  <a:gd name="T81" fmla="*/ 234950 h 168"/>
                  <a:gd name="T82" fmla="*/ 247650 w 268"/>
                  <a:gd name="T83" fmla="*/ 219075 h 168"/>
                  <a:gd name="T84" fmla="*/ 238125 w 268"/>
                  <a:gd name="T85" fmla="*/ 215900 h 168"/>
                  <a:gd name="T86" fmla="*/ 228600 w 268"/>
                  <a:gd name="T87" fmla="*/ 215900 h 168"/>
                  <a:gd name="T88" fmla="*/ 209550 w 268"/>
                  <a:gd name="T89" fmla="*/ 219075 h 168"/>
                  <a:gd name="T90" fmla="*/ 158750 w 268"/>
                  <a:gd name="T91" fmla="*/ 234950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168"/>
                  <a:gd name="T140" fmla="*/ 268 w 268"/>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168">
                    <a:moveTo>
                      <a:pt x="84" y="160"/>
                    </a:moveTo>
                    <a:lnTo>
                      <a:pt x="52" y="162"/>
                    </a:lnTo>
                    <a:lnTo>
                      <a:pt x="46" y="166"/>
                    </a:lnTo>
                    <a:lnTo>
                      <a:pt x="42" y="166"/>
                    </a:lnTo>
                    <a:lnTo>
                      <a:pt x="36" y="166"/>
                    </a:lnTo>
                    <a:lnTo>
                      <a:pt x="34" y="168"/>
                    </a:lnTo>
                    <a:lnTo>
                      <a:pt x="30" y="166"/>
                    </a:lnTo>
                    <a:lnTo>
                      <a:pt x="28" y="160"/>
                    </a:lnTo>
                    <a:lnTo>
                      <a:pt x="28" y="156"/>
                    </a:lnTo>
                    <a:lnTo>
                      <a:pt x="28" y="152"/>
                    </a:lnTo>
                    <a:lnTo>
                      <a:pt x="26" y="148"/>
                    </a:lnTo>
                    <a:lnTo>
                      <a:pt x="22" y="146"/>
                    </a:lnTo>
                    <a:lnTo>
                      <a:pt x="20" y="142"/>
                    </a:lnTo>
                    <a:lnTo>
                      <a:pt x="18" y="138"/>
                    </a:lnTo>
                    <a:lnTo>
                      <a:pt x="16" y="138"/>
                    </a:lnTo>
                    <a:lnTo>
                      <a:pt x="16" y="132"/>
                    </a:lnTo>
                    <a:lnTo>
                      <a:pt x="16" y="128"/>
                    </a:lnTo>
                    <a:lnTo>
                      <a:pt x="18" y="126"/>
                    </a:lnTo>
                    <a:lnTo>
                      <a:pt x="22" y="124"/>
                    </a:lnTo>
                    <a:lnTo>
                      <a:pt x="24" y="124"/>
                    </a:lnTo>
                    <a:lnTo>
                      <a:pt x="22" y="124"/>
                    </a:lnTo>
                    <a:lnTo>
                      <a:pt x="16" y="120"/>
                    </a:lnTo>
                    <a:lnTo>
                      <a:pt x="8" y="116"/>
                    </a:lnTo>
                    <a:lnTo>
                      <a:pt x="4" y="116"/>
                    </a:lnTo>
                    <a:lnTo>
                      <a:pt x="2" y="114"/>
                    </a:lnTo>
                    <a:lnTo>
                      <a:pt x="0" y="110"/>
                    </a:lnTo>
                    <a:lnTo>
                      <a:pt x="0" y="106"/>
                    </a:lnTo>
                    <a:lnTo>
                      <a:pt x="0" y="102"/>
                    </a:lnTo>
                    <a:lnTo>
                      <a:pt x="2" y="98"/>
                    </a:lnTo>
                    <a:lnTo>
                      <a:pt x="2" y="94"/>
                    </a:lnTo>
                    <a:lnTo>
                      <a:pt x="2" y="90"/>
                    </a:lnTo>
                    <a:lnTo>
                      <a:pt x="2" y="84"/>
                    </a:lnTo>
                    <a:lnTo>
                      <a:pt x="2" y="82"/>
                    </a:lnTo>
                    <a:lnTo>
                      <a:pt x="0" y="88"/>
                    </a:lnTo>
                    <a:lnTo>
                      <a:pt x="0" y="92"/>
                    </a:lnTo>
                    <a:lnTo>
                      <a:pt x="2" y="84"/>
                    </a:lnTo>
                    <a:lnTo>
                      <a:pt x="8" y="58"/>
                    </a:lnTo>
                    <a:lnTo>
                      <a:pt x="10" y="50"/>
                    </a:lnTo>
                    <a:lnTo>
                      <a:pt x="16" y="36"/>
                    </a:lnTo>
                    <a:lnTo>
                      <a:pt x="24" y="20"/>
                    </a:lnTo>
                    <a:lnTo>
                      <a:pt x="50" y="0"/>
                    </a:lnTo>
                    <a:lnTo>
                      <a:pt x="80" y="2"/>
                    </a:lnTo>
                    <a:lnTo>
                      <a:pt x="106" y="0"/>
                    </a:lnTo>
                    <a:lnTo>
                      <a:pt x="132" y="14"/>
                    </a:lnTo>
                    <a:lnTo>
                      <a:pt x="136" y="18"/>
                    </a:lnTo>
                    <a:lnTo>
                      <a:pt x="152" y="12"/>
                    </a:lnTo>
                    <a:lnTo>
                      <a:pt x="186" y="14"/>
                    </a:lnTo>
                    <a:lnTo>
                      <a:pt x="202" y="14"/>
                    </a:lnTo>
                    <a:lnTo>
                      <a:pt x="230" y="14"/>
                    </a:lnTo>
                    <a:lnTo>
                      <a:pt x="258" y="12"/>
                    </a:lnTo>
                    <a:lnTo>
                      <a:pt x="262" y="10"/>
                    </a:lnTo>
                    <a:lnTo>
                      <a:pt x="264" y="10"/>
                    </a:lnTo>
                    <a:lnTo>
                      <a:pt x="266" y="14"/>
                    </a:lnTo>
                    <a:lnTo>
                      <a:pt x="268" y="32"/>
                    </a:lnTo>
                    <a:lnTo>
                      <a:pt x="266" y="44"/>
                    </a:lnTo>
                    <a:lnTo>
                      <a:pt x="260" y="62"/>
                    </a:lnTo>
                    <a:lnTo>
                      <a:pt x="234" y="80"/>
                    </a:lnTo>
                    <a:lnTo>
                      <a:pt x="208" y="90"/>
                    </a:lnTo>
                    <a:lnTo>
                      <a:pt x="200" y="106"/>
                    </a:lnTo>
                    <a:lnTo>
                      <a:pt x="198" y="124"/>
                    </a:lnTo>
                    <a:lnTo>
                      <a:pt x="188" y="138"/>
                    </a:lnTo>
                    <a:lnTo>
                      <a:pt x="174" y="146"/>
                    </a:lnTo>
                    <a:lnTo>
                      <a:pt x="166" y="148"/>
                    </a:lnTo>
                    <a:lnTo>
                      <a:pt x="160" y="150"/>
                    </a:lnTo>
                    <a:lnTo>
                      <a:pt x="158" y="148"/>
                    </a:lnTo>
                    <a:lnTo>
                      <a:pt x="156" y="142"/>
                    </a:lnTo>
                    <a:lnTo>
                      <a:pt x="156" y="138"/>
                    </a:lnTo>
                    <a:lnTo>
                      <a:pt x="156" y="136"/>
                    </a:lnTo>
                    <a:lnTo>
                      <a:pt x="150" y="136"/>
                    </a:lnTo>
                    <a:lnTo>
                      <a:pt x="144" y="136"/>
                    </a:lnTo>
                    <a:lnTo>
                      <a:pt x="138" y="136"/>
                    </a:lnTo>
                    <a:lnTo>
                      <a:pt x="132" y="138"/>
                    </a:lnTo>
                    <a:lnTo>
                      <a:pt x="122" y="142"/>
                    </a:lnTo>
                    <a:lnTo>
                      <a:pt x="100" y="148"/>
                    </a:lnTo>
                    <a:lnTo>
                      <a:pt x="84" y="160"/>
                    </a:lnTo>
                    <a:close/>
                  </a:path>
                </a:pathLst>
              </a:custGeom>
              <a:grpFill/>
              <a:ln w="3175">
                <a:solidFill>
                  <a:schemeClr val="tx1"/>
                </a:solidFill>
                <a:round/>
                <a:headEnd/>
                <a:tailEnd/>
              </a:ln>
            </p:spPr>
            <p:txBody>
              <a:bodyPr/>
              <a:lstStyle/>
              <a:p>
                <a:endParaRPr lang="en-US"/>
              </a:p>
            </p:txBody>
          </p:sp>
          <p:sp>
            <p:nvSpPr>
              <p:cNvPr id="208" name="Freeform 117"/>
              <p:cNvSpPr>
                <a:spLocks/>
              </p:cNvSpPr>
              <p:nvPr/>
            </p:nvSpPr>
            <p:spPr bwMode="auto">
              <a:xfrm>
                <a:off x="259558" y="3131748"/>
                <a:ext cx="608805" cy="341312"/>
              </a:xfrm>
              <a:custGeom>
                <a:avLst/>
                <a:gdLst>
                  <a:gd name="T0" fmla="*/ 0 w 388"/>
                  <a:gd name="T1" fmla="*/ 330200 h 216"/>
                  <a:gd name="T2" fmla="*/ 314325 w 388"/>
                  <a:gd name="T3" fmla="*/ 342900 h 216"/>
                  <a:gd name="T4" fmla="*/ 339725 w 388"/>
                  <a:gd name="T5" fmla="*/ 304800 h 216"/>
                  <a:gd name="T6" fmla="*/ 339725 w 388"/>
                  <a:gd name="T7" fmla="*/ 304800 h 216"/>
                  <a:gd name="T8" fmla="*/ 355600 w 388"/>
                  <a:gd name="T9" fmla="*/ 282575 h 216"/>
                  <a:gd name="T10" fmla="*/ 365125 w 388"/>
                  <a:gd name="T11" fmla="*/ 276225 h 216"/>
                  <a:gd name="T12" fmla="*/ 365125 w 388"/>
                  <a:gd name="T13" fmla="*/ 276225 h 216"/>
                  <a:gd name="T14" fmla="*/ 384175 w 388"/>
                  <a:gd name="T15" fmla="*/ 263525 h 216"/>
                  <a:gd name="T16" fmla="*/ 422275 w 388"/>
                  <a:gd name="T17" fmla="*/ 250825 h 216"/>
                  <a:gd name="T18" fmla="*/ 434975 w 388"/>
                  <a:gd name="T19" fmla="*/ 219075 h 216"/>
                  <a:gd name="T20" fmla="*/ 444500 w 388"/>
                  <a:gd name="T21" fmla="*/ 203200 h 216"/>
                  <a:gd name="T22" fmla="*/ 488950 w 388"/>
                  <a:gd name="T23" fmla="*/ 190500 h 216"/>
                  <a:gd name="T24" fmla="*/ 533400 w 388"/>
                  <a:gd name="T25" fmla="*/ 180975 h 216"/>
                  <a:gd name="T26" fmla="*/ 571500 w 388"/>
                  <a:gd name="T27" fmla="*/ 177800 h 216"/>
                  <a:gd name="T28" fmla="*/ 593725 w 388"/>
                  <a:gd name="T29" fmla="*/ 142875 h 216"/>
                  <a:gd name="T30" fmla="*/ 587375 w 388"/>
                  <a:gd name="T31" fmla="*/ 107950 h 216"/>
                  <a:gd name="T32" fmla="*/ 590550 w 388"/>
                  <a:gd name="T33" fmla="*/ 88900 h 216"/>
                  <a:gd name="T34" fmla="*/ 615950 w 388"/>
                  <a:gd name="T35" fmla="*/ 66675 h 216"/>
                  <a:gd name="T36" fmla="*/ 593725 w 388"/>
                  <a:gd name="T37" fmla="*/ 44450 h 216"/>
                  <a:gd name="T38" fmla="*/ 571500 w 388"/>
                  <a:gd name="T39" fmla="*/ 57150 h 216"/>
                  <a:gd name="T40" fmla="*/ 546100 w 388"/>
                  <a:gd name="T41" fmla="*/ 60325 h 216"/>
                  <a:gd name="T42" fmla="*/ 533400 w 388"/>
                  <a:gd name="T43" fmla="*/ 41275 h 216"/>
                  <a:gd name="T44" fmla="*/ 504825 w 388"/>
                  <a:gd name="T45" fmla="*/ 44450 h 216"/>
                  <a:gd name="T46" fmla="*/ 454025 w 388"/>
                  <a:gd name="T47" fmla="*/ 60325 h 216"/>
                  <a:gd name="T48" fmla="*/ 428625 w 388"/>
                  <a:gd name="T49" fmla="*/ 79375 h 216"/>
                  <a:gd name="T50" fmla="*/ 403225 w 388"/>
                  <a:gd name="T51" fmla="*/ 82550 h 216"/>
                  <a:gd name="T52" fmla="*/ 377825 w 388"/>
                  <a:gd name="T53" fmla="*/ 82550 h 216"/>
                  <a:gd name="T54" fmla="*/ 352425 w 388"/>
                  <a:gd name="T55" fmla="*/ 88900 h 216"/>
                  <a:gd name="T56" fmla="*/ 342900 w 388"/>
                  <a:gd name="T57" fmla="*/ 88900 h 216"/>
                  <a:gd name="T58" fmla="*/ 336550 w 388"/>
                  <a:gd name="T59" fmla="*/ 60325 h 216"/>
                  <a:gd name="T60" fmla="*/ 327025 w 388"/>
                  <a:gd name="T61" fmla="*/ 50800 h 216"/>
                  <a:gd name="T62" fmla="*/ 330200 w 388"/>
                  <a:gd name="T63" fmla="*/ 22225 h 216"/>
                  <a:gd name="T64" fmla="*/ 295275 w 388"/>
                  <a:gd name="T65" fmla="*/ 0 h 216"/>
                  <a:gd name="T66" fmla="*/ 301625 w 388"/>
                  <a:gd name="T67" fmla="*/ 38100 h 216"/>
                  <a:gd name="T68" fmla="*/ 295275 w 388"/>
                  <a:gd name="T69" fmla="*/ 50800 h 216"/>
                  <a:gd name="T70" fmla="*/ 295275 w 388"/>
                  <a:gd name="T71" fmla="*/ 50800 h 216"/>
                  <a:gd name="T72" fmla="*/ 288925 w 388"/>
                  <a:gd name="T73" fmla="*/ 53975 h 216"/>
                  <a:gd name="T74" fmla="*/ 276225 w 388"/>
                  <a:gd name="T75" fmla="*/ 57150 h 216"/>
                  <a:gd name="T76" fmla="*/ 231775 w 388"/>
                  <a:gd name="T77" fmla="*/ 53975 h 216"/>
                  <a:gd name="T78" fmla="*/ 212725 w 388"/>
                  <a:gd name="T79" fmla="*/ 44450 h 216"/>
                  <a:gd name="T80" fmla="*/ 193675 w 388"/>
                  <a:gd name="T81" fmla="*/ 34925 h 216"/>
                  <a:gd name="T82" fmla="*/ 193675 w 388"/>
                  <a:gd name="T83" fmla="*/ 34925 h 216"/>
                  <a:gd name="T84" fmla="*/ 168275 w 388"/>
                  <a:gd name="T85" fmla="*/ 31750 h 216"/>
                  <a:gd name="T86" fmla="*/ 168275 w 388"/>
                  <a:gd name="T87" fmla="*/ 31750 h 216"/>
                  <a:gd name="T88" fmla="*/ 149225 w 388"/>
                  <a:gd name="T89" fmla="*/ 25400 h 216"/>
                  <a:gd name="T90" fmla="*/ 149225 w 388"/>
                  <a:gd name="T91" fmla="*/ 25400 h 216"/>
                  <a:gd name="T92" fmla="*/ 123825 w 388"/>
                  <a:gd name="T93" fmla="*/ 12700 h 216"/>
                  <a:gd name="T94" fmla="*/ 123825 w 388"/>
                  <a:gd name="T95" fmla="*/ 12700 h 216"/>
                  <a:gd name="T96" fmla="*/ 111125 w 388"/>
                  <a:gd name="T97" fmla="*/ 9525 h 216"/>
                  <a:gd name="T98" fmla="*/ 104775 w 388"/>
                  <a:gd name="T99" fmla="*/ 9525 h 216"/>
                  <a:gd name="T100" fmla="*/ 104775 w 388"/>
                  <a:gd name="T101" fmla="*/ 9525 h 216"/>
                  <a:gd name="T102" fmla="*/ 53975 w 388"/>
                  <a:gd name="T103" fmla="*/ 38100 h 216"/>
                  <a:gd name="T104" fmla="*/ 38100 w 388"/>
                  <a:gd name="T105" fmla="*/ 53975 h 216"/>
                  <a:gd name="T106" fmla="*/ 9525 w 388"/>
                  <a:gd name="T107" fmla="*/ 76200 h 216"/>
                  <a:gd name="T108" fmla="*/ 0 w 388"/>
                  <a:gd name="T109" fmla="*/ 330200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8"/>
                  <a:gd name="T166" fmla="*/ 0 h 216"/>
                  <a:gd name="T167" fmla="*/ 388 w 388"/>
                  <a:gd name="T168" fmla="*/ 216 h 216"/>
                  <a:gd name="connsiteX0" fmla="*/ 0 w 9884"/>
                  <a:gd name="connsiteY0" fmla="*/ 9839 h 10000"/>
                  <a:gd name="connsiteX1" fmla="*/ 4987 w 9884"/>
                  <a:gd name="connsiteY1" fmla="*/ 10000 h 10000"/>
                  <a:gd name="connsiteX2" fmla="*/ 5399 w 9884"/>
                  <a:gd name="connsiteY2" fmla="*/ 8889 h 10000"/>
                  <a:gd name="connsiteX3" fmla="*/ 5657 w 9884"/>
                  <a:gd name="connsiteY3" fmla="*/ 8241 h 10000"/>
                  <a:gd name="connsiteX4" fmla="*/ 5812 w 9884"/>
                  <a:gd name="connsiteY4" fmla="*/ 8056 h 10000"/>
                  <a:gd name="connsiteX5" fmla="*/ 6121 w 9884"/>
                  <a:gd name="connsiteY5" fmla="*/ 7685 h 10000"/>
                  <a:gd name="connsiteX6" fmla="*/ 6740 w 9884"/>
                  <a:gd name="connsiteY6" fmla="*/ 7315 h 10000"/>
                  <a:gd name="connsiteX7" fmla="*/ 6946 w 9884"/>
                  <a:gd name="connsiteY7" fmla="*/ 6389 h 10000"/>
                  <a:gd name="connsiteX8" fmla="*/ 7100 w 9884"/>
                  <a:gd name="connsiteY8" fmla="*/ 5926 h 10000"/>
                  <a:gd name="connsiteX9" fmla="*/ 7822 w 9884"/>
                  <a:gd name="connsiteY9" fmla="*/ 5556 h 10000"/>
                  <a:gd name="connsiteX10" fmla="*/ 8544 w 9884"/>
                  <a:gd name="connsiteY10" fmla="*/ 5278 h 10000"/>
                  <a:gd name="connsiteX11" fmla="*/ 9162 w 9884"/>
                  <a:gd name="connsiteY11" fmla="*/ 5185 h 10000"/>
                  <a:gd name="connsiteX12" fmla="*/ 9523 w 9884"/>
                  <a:gd name="connsiteY12" fmla="*/ 4167 h 10000"/>
                  <a:gd name="connsiteX13" fmla="*/ 9420 w 9884"/>
                  <a:gd name="connsiteY13" fmla="*/ 3148 h 10000"/>
                  <a:gd name="connsiteX14" fmla="*/ 9472 w 9884"/>
                  <a:gd name="connsiteY14" fmla="*/ 2593 h 10000"/>
                  <a:gd name="connsiteX15" fmla="*/ 9884 w 9884"/>
                  <a:gd name="connsiteY15" fmla="*/ 1944 h 10000"/>
                  <a:gd name="connsiteX16" fmla="*/ 9523 w 9884"/>
                  <a:gd name="connsiteY16" fmla="*/ 1296 h 10000"/>
                  <a:gd name="connsiteX17" fmla="*/ 9162 w 9884"/>
                  <a:gd name="connsiteY17" fmla="*/ 1667 h 10000"/>
                  <a:gd name="connsiteX18" fmla="*/ 8750 w 9884"/>
                  <a:gd name="connsiteY18" fmla="*/ 1759 h 10000"/>
                  <a:gd name="connsiteX19" fmla="*/ 8544 w 9884"/>
                  <a:gd name="connsiteY19" fmla="*/ 1204 h 10000"/>
                  <a:gd name="connsiteX20" fmla="*/ 8080 w 9884"/>
                  <a:gd name="connsiteY20" fmla="*/ 1296 h 10000"/>
                  <a:gd name="connsiteX21" fmla="*/ 7255 w 9884"/>
                  <a:gd name="connsiteY21" fmla="*/ 1759 h 10000"/>
                  <a:gd name="connsiteX22" fmla="*/ 6843 w 9884"/>
                  <a:gd name="connsiteY22" fmla="*/ 2315 h 10000"/>
                  <a:gd name="connsiteX23" fmla="*/ 6430 w 9884"/>
                  <a:gd name="connsiteY23" fmla="*/ 2407 h 10000"/>
                  <a:gd name="connsiteX24" fmla="*/ 6018 w 9884"/>
                  <a:gd name="connsiteY24" fmla="*/ 2407 h 10000"/>
                  <a:gd name="connsiteX25" fmla="*/ 5606 w 9884"/>
                  <a:gd name="connsiteY25" fmla="*/ 2593 h 10000"/>
                  <a:gd name="connsiteX26" fmla="*/ 5451 w 9884"/>
                  <a:gd name="connsiteY26" fmla="*/ 2593 h 10000"/>
                  <a:gd name="connsiteX27" fmla="*/ 5348 w 9884"/>
                  <a:gd name="connsiteY27" fmla="*/ 1759 h 10000"/>
                  <a:gd name="connsiteX28" fmla="*/ 5193 w 9884"/>
                  <a:gd name="connsiteY28" fmla="*/ 1481 h 10000"/>
                  <a:gd name="connsiteX29" fmla="*/ 5245 w 9884"/>
                  <a:gd name="connsiteY29" fmla="*/ 648 h 10000"/>
                  <a:gd name="connsiteX30" fmla="*/ 4678 w 9884"/>
                  <a:gd name="connsiteY30" fmla="*/ 0 h 10000"/>
                  <a:gd name="connsiteX31" fmla="*/ 4781 w 9884"/>
                  <a:gd name="connsiteY31" fmla="*/ 1111 h 10000"/>
                  <a:gd name="connsiteX32" fmla="*/ 4678 w 9884"/>
                  <a:gd name="connsiteY32" fmla="*/ 1481 h 10000"/>
                  <a:gd name="connsiteX33" fmla="*/ 4575 w 9884"/>
                  <a:gd name="connsiteY33" fmla="*/ 1574 h 10000"/>
                  <a:gd name="connsiteX34" fmla="*/ 4369 w 9884"/>
                  <a:gd name="connsiteY34" fmla="*/ 1667 h 10000"/>
                  <a:gd name="connsiteX35" fmla="*/ 3647 w 9884"/>
                  <a:gd name="connsiteY35" fmla="*/ 1574 h 10000"/>
                  <a:gd name="connsiteX36" fmla="*/ 3338 w 9884"/>
                  <a:gd name="connsiteY36" fmla="*/ 1296 h 10000"/>
                  <a:gd name="connsiteX37" fmla="*/ 3028 w 9884"/>
                  <a:gd name="connsiteY37" fmla="*/ 1019 h 10000"/>
                  <a:gd name="connsiteX38" fmla="*/ 2616 w 9884"/>
                  <a:gd name="connsiteY38" fmla="*/ 926 h 10000"/>
                  <a:gd name="connsiteX39" fmla="*/ 2307 w 9884"/>
                  <a:gd name="connsiteY39" fmla="*/ 741 h 10000"/>
                  <a:gd name="connsiteX40" fmla="*/ 1894 w 9884"/>
                  <a:gd name="connsiteY40" fmla="*/ 370 h 10000"/>
                  <a:gd name="connsiteX41" fmla="*/ 1688 w 9884"/>
                  <a:gd name="connsiteY41" fmla="*/ 278 h 10000"/>
                  <a:gd name="connsiteX42" fmla="*/ 1585 w 9884"/>
                  <a:gd name="connsiteY42" fmla="*/ 278 h 10000"/>
                  <a:gd name="connsiteX43" fmla="*/ 760 w 9884"/>
                  <a:gd name="connsiteY43" fmla="*/ 1111 h 10000"/>
                  <a:gd name="connsiteX44" fmla="*/ 503 w 9884"/>
                  <a:gd name="connsiteY44" fmla="*/ 1574 h 10000"/>
                  <a:gd name="connsiteX45" fmla="*/ 39 w 9884"/>
                  <a:gd name="connsiteY45" fmla="*/ 2222 h 10000"/>
                  <a:gd name="connsiteX46" fmla="*/ 0 w 9884"/>
                  <a:gd name="connsiteY46" fmla="*/ 983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84" h="10000">
                    <a:moveTo>
                      <a:pt x="0" y="9839"/>
                    </a:moveTo>
                    <a:lnTo>
                      <a:pt x="4987" y="10000"/>
                    </a:lnTo>
                    <a:lnTo>
                      <a:pt x="5399" y="8889"/>
                    </a:lnTo>
                    <a:lnTo>
                      <a:pt x="5657" y="8241"/>
                    </a:lnTo>
                    <a:lnTo>
                      <a:pt x="5812" y="8056"/>
                    </a:lnTo>
                    <a:lnTo>
                      <a:pt x="6121" y="7685"/>
                    </a:lnTo>
                    <a:lnTo>
                      <a:pt x="6740" y="7315"/>
                    </a:lnTo>
                    <a:cubicBezTo>
                      <a:pt x="6809" y="7006"/>
                      <a:pt x="6877" y="6698"/>
                      <a:pt x="6946" y="6389"/>
                    </a:cubicBezTo>
                    <a:cubicBezTo>
                      <a:pt x="6997" y="6235"/>
                      <a:pt x="7049" y="6080"/>
                      <a:pt x="7100" y="5926"/>
                    </a:cubicBezTo>
                    <a:lnTo>
                      <a:pt x="7822" y="5556"/>
                    </a:lnTo>
                    <a:lnTo>
                      <a:pt x="8544" y="5278"/>
                    </a:lnTo>
                    <a:lnTo>
                      <a:pt x="9162" y="5185"/>
                    </a:lnTo>
                    <a:lnTo>
                      <a:pt x="9523" y="4167"/>
                    </a:lnTo>
                    <a:cubicBezTo>
                      <a:pt x="9489" y="3827"/>
                      <a:pt x="9454" y="3488"/>
                      <a:pt x="9420" y="3148"/>
                    </a:cubicBezTo>
                    <a:cubicBezTo>
                      <a:pt x="9437" y="2963"/>
                      <a:pt x="9455" y="2778"/>
                      <a:pt x="9472" y="2593"/>
                    </a:cubicBezTo>
                    <a:lnTo>
                      <a:pt x="9884" y="1944"/>
                    </a:lnTo>
                    <a:lnTo>
                      <a:pt x="9523" y="1296"/>
                    </a:lnTo>
                    <a:lnTo>
                      <a:pt x="9162" y="1667"/>
                    </a:lnTo>
                    <a:lnTo>
                      <a:pt x="8750" y="1759"/>
                    </a:lnTo>
                    <a:cubicBezTo>
                      <a:pt x="8681" y="1574"/>
                      <a:pt x="8613" y="1389"/>
                      <a:pt x="8544" y="1204"/>
                    </a:cubicBezTo>
                    <a:lnTo>
                      <a:pt x="8080" y="1296"/>
                    </a:lnTo>
                    <a:lnTo>
                      <a:pt x="7255" y="1759"/>
                    </a:lnTo>
                    <a:lnTo>
                      <a:pt x="6843" y="2315"/>
                    </a:lnTo>
                    <a:lnTo>
                      <a:pt x="6430" y="2407"/>
                    </a:lnTo>
                    <a:lnTo>
                      <a:pt x="6018" y="2407"/>
                    </a:lnTo>
                    <a:lnTo>
                      <a:pt x="5606" y="2593"/>
                    </a:lnTo>
                    <a:lnTo>
                      <a:pt x="5451" y="2593"/>
                    </a:lnTo>
                    <a:cubicBezTo>
                      <a:pt x="5417" y="2315"/>
                      <a:pt x="5382" y="2037"/>
                      <a:pt x="5348" y="1759"/>
                    </a:cubicBezTo>
                    <a:lnTo>
                      <a:pt x="5193" y="1481"/>
                    </a:lnTo>
                    <a:cubicBezTo>
                      <a:pt x="5210" y="1203"/>
                      <a:pt x="5228" y="926"/>
                      <a:pt x="5245" y="648"/>
                    </a:cubicBezTo>
                    <a:lnTo>
                      <a:pt x="4678" y="0"/>
                    </a:lnTo>
                    <a:cubicBezTo>
                      <a:pt x="4712" y="370"/>
                      <a:pt x="4747" y="741"/>
                      <a:pt x="4781" y="1111"/>
                    </a:cubicBezTo>
                    <a:cubicBezTo>
                      <a:pt x="4747" y="1234"/>
                      <a:pt x="4712" y="1358"/>
                      <a:pt x="4678" y="1481"/>
                    </a:cubicBezTo>
                    <a:lnTo>
                      <a:pt x="4575" y="1574"/>
                    </a:lnTo>
                    <a:lnTo>
                      <a:pt x="4369" y="1667"/>
                    </a:lnTo>
                    <a:lnTo>
                      <a:pt x="3647" y="1574"/>
                    </a:lnTo>
                    <a:lnTo>
                      <a:pt x="3338" y="1296"/>
                    </a:lnTo>
                    <a:lnTo>
                      <a:pt x="3028" y="1019"/>
                    </a:lnTo>
                    <a:lnTo>
                      <a:pt x="2616" y="926"/>
                    </a:lnTo>
                    <a:lnTo>
                      <a:pt x="2307" y="741"/>
                    </a:lnTo>
                    <a:lnTo>
                      <a:pt x="1894" y="370"/>
                    </a:lnTo>
                    <a:lnTo>
                      <a:pt x="1688" y="278"/>
                    </a:lnTo>
                    <a:lnTo>
                      <a:pt x="1585" y="278"/>
                    </a:lnTo>
                    <a:lnTo>
                      <a:pt x="760" y="1111"/>
                    </a:lnTo>
                    <a:cubicBezTo>
                      <a:pt x="674" y="1265"/>
                      <a:pt x="589" y="1420"/>
                      <a:pt x="503" y="1574"/>
                    </a:cubicBezTo>
                    <a:lnTo>
                      <a:pt x="39" y="2222"/>
                    </a:lnTo>
                    <a:lnTo>
                      <a:pt x="0" y="9839"/>
                    </a:lnTo>
                    <a:close/>
                  </a:path>
                </a:pathLst>
              </a:custGeom>
              <a:grpFill/>
              <a:ln w="3175">
                <a:solidFill>
                  <a:schemeClr val="tx1"/>
                </a:solidFill>
                <a:round/>
                <a:headEnd/>
                <a:tailEnd/>
              </a:ln>
            </p:spPr>
            <p:txBody>
              <a:bodyPr/>
              <a:lstStyle/>
              <a:p>
                <a:endParaRPr lang="en-US"/>
              </a:p>
            </p:txBody>
          </p:sp>
          <p:sp>
            <p:nvSpPr>
              <p:cNvPr id="209" name="Line 118"/>
              <p:cNvSpPr>
                <a:spLocks noChangeShapeType="1"/>
              </p:cNvSpPr>
              <p:nvPr/>
            </p:nvSpPr>
            <p:spPr bwMode="auto">
              <a:xfrm>
                <a:off x="2308226" y="2280392"/>
                <a:ext cx="0" cy="0"/>
              </a:xfrm>
              <a:prstGeom prst="line">
                <a:avLst/>
              </a:prstGeom>
              <a:grpFill/>
              <a:ln w="3175">
                <a:solidFill>
                  <a:srgbClr val="000000"/>
                </a:solidFill>
                <a:round/>
                <a:headEnd/>
                <a:tailEnd/>
              </a:ln>
              <a:extLst/>
            </p:spPr>
            <p:txBody>
              <a:bodyPr/>
              <a:lstStyle/>
              <a:p>
                <a:endParaRPr lang="en-US"/>
              </a:p>
            </p:txBody>
          </p:sp>
          <p:sp>
            <p:nvSpPr>
              <p:cNvPr id="210" name="Line 119"/>
              <p:cNvSpPr>
                <a:spLocks noChangeShapeType="1"/>
              </p:cNvSpPr>
              <p:nvPr/>
            </p:nvSpPr>
            <p:spPr bwMode="auto">
              <a:xfrm>
                <a:off x="2308226" y="2280392"/>
                <a:ext cx="0" cy="0"/>
              </a:xfrm>
              <a:prstGeom prst="line">
                <a:avLst/>
              </a:prstGeom>
              <a:grpFill/>
              <a:ln w="3175">
                <a:solidFill>
                  <a:srgbClr val="000000"/>
                </a:solidFill>
                <a:round/>
                <a:headEnd/>
                <a:tailEnd/>
              </a:ln>
              <a:extLst/>
            </p:spPr>
            <p:txBody>
              <a:bodyPr/>
              <a:lstStyle/>
              <a:p>
                <a:endParaRPr lang="en-US"/>
              </a:p>
            </p:txBody>
          </p:sp>
          <p:sp>
            <p:nvSpPr>
              <p:cNvPr id="211" name="Freeform 120"/>
              <p:cNvSpPr>
                <a:spLocks/>
              </p:cNvSpPr>
              <p:nvPr/>
            </p:nvSpPr>
            <p:spPr bwMode="auto">
              <a:xfrm>
                <a:off x="520701" y="3308490"/>
                <a:ext cx="508000" cy="180869"/>
              </a:xfrm>
              <a:custGeom>
                <a:avLst/>
                <a:gdLst>
                  <a:gd name="T0" fmla="*/ 0 w 320"/>
                  <a:gd name="T1" fmla="*/ 2147483647 h 114"/>
                  <a:gd name="T2" fmla="*/ 2147483647 w 320"/>
                  <a:gd name="T3" fmla="*/ 2147483647 h 114"/>
                  <a:gd name="T4" fmla="*/ 2147483647 w 320"/>
                  <a:gd name="T5" fmla="*/ 2147483647 h 114"/>
                  <a:gd name="T6" fmla="*/ 2147483647 w 320"/>
                  <a:gd name="T7" fmla="*/ 2147483647 h 114"/>
                  <a:gd name="T8" fmla="*/ 2147483647 w 320"/>
                  <a:gd name="T9" fmla="*/ 2147483647 h 114"/>
                  <a:gd name="T10" fmla="*/ 2147483647 w 320"/>
                  <a:gd name="T11" fmla="*/ 2147483647 h 114"/>
                  <a:gd name="T12" fmla="*/ 2147483647 w 320"/>
                  <a:gd name="T13" fmla="*/ 2147483647 h 114"/>
                  <a:gd name="T14" fmla="*/ 2147483647 w 320"/>
                  <a:gd name="T15" fmla="*/ 2147483647 h 114"/>
                  <a:gd name="T16" fmla="*/ 2147483647 w 320"/>
                  <a:gd name="T17" fmla="*/ 2147483647 h 114"/>
                  <a:gd name="T18" fmla="*/ 2147483647 w 320"/>
                  <a:gd name="T19" fmla="*/ 2147483647 h 114"/>
                  <a:gd name="T20" fmla="*/ 2147483647 w 320"/>
                  <a:gd name="T21" fmla="*/ 2147483647 h 114"/>
                  <a:gd name="T22" fmla="*/ 2147483647 w 320"/>
                  <a:gd name="T23" fmla="*/ 2147483647 h 114"/>
                  <a:gd name="T24" fmla="*/ 2147483647 w 320"/>
                  <a:gd name="T25" fmla="*/ 2147483647 h 114"/>
                  <a:gd name="T26" fmla="*/ 2147483647 w 320"/>
                  <a:gd name="T27" fmla="*/ 2147483647 h 114"/>
                  <a:gd name="T28" fmla="*/ 2147483647 w 320"/>
                  <a:gd name="T29" fmla="*/ 2147483647 h 114"/>
                  <a:gd name="T30" fmla="*/ 2147483647 w 320"/>
                  <a:gd name="T31" fmla="*/ 2147483647 h 114"/>
                  <a:gd name="T32" fmla="*/ 2147483647 w 320"/>
                  <a:gd name="T33" fmla="*/ 2147483647 h 114"/>
                  <a:gd name="T34" fmla="*/ 2147483647 w 320"/>
                  <a:gd name="T35" fmla="*/ 2147483647 h 114"/>
                  <a:gd name="T36" fmla="*/ 2147483647 w 320"/>
                  <a:gd name="T37" fmla="*/ 2147483647 h 114"/>
                  <a:gd name="T38" fmla="*/ 2147483647 w 320"/>
                  <a:gd name="T39" fmla="*/ 2147483647 h 114"/>
                  <a:gd name="T40" fmla="*/ 2147483647 w 320"/>
                  <a:gd name="T41" fmla="*/ 2147483647 h 114"/>
                  <a:gd name="T42" fmla="*/ 2147483647 w 320"/>
                  <a:gd name="T43" fmla="*/ 2147483647 h 114"/>
                  <a:gd name="T44" fmla="*/ 2147483647 w 320"/>
                  <a:gd name="T45" fmla="*/ 2147483647 h 114"/>
                  <a:gd name="T46" fmla="*/ 2147483647 w 320"/>
                  <a:gd name="T47" fmla="*/ 2147483647 h 114"/>
                  <a:gd name="T48" fmla="*/ 2147483647 w 320"/>
                  <a:gd name="T49" fmla="*/ 2147483647 h 114"/>
                  <a:gd name="T50" fmla="*/ 2147483647 w 320"/>
                  <a:gd name="T51" fmla="*/ 2147483647 h 114"/>
                  <a:gd name="T52" fmla="*/ 2147483647 w 320"/>
                  <a:gd name="T53" fmla="*/ 2147483647 h 114"/>
                  <a:gd name="T54" fmla="*/ 2147483647 w 320"/>
                  <a:gd name="T55" fmla="*/ 2147483647 h 114"/>
                  <a:gd name="T56" fmla="*/ 2147483647 w 320"/>
                  <a:gd name="T57" fmla="*/ 0 h 114"/>
                  <a:gd name="T58" fmla="*/ 2147483647 w 320"/>
                  <a:gd name="T59" fmla="*/ 0 h 114"/>
                  <a:gd name="T60" fmla="*/ 2147483647 w 320"/>
                  <a:gd name="T61" fmla="*/ 0 h 114"/>
                  <a:gd name="T62" fmla="*/ 2147483647 w 320"/>
                  <a:gd name="T63" fmla="*/ 0 h 114"/>
                  <a:gd name="T64" fmla="*/ 2147483647 w 320"/>
                  <a:gd name="T65" fmla="*/ 0 h 114"/>
                  <a:gd name="T66" fmla="*/ 2147483647 w 320"/>
                  <a:gd name="T67" fmla="*/ 0 h 114"/>
                  <a:gd name="T68" fmla="*/ 2147483647 w 320"/>
                  <a:gd name="T69" fmla="*/ 2147483647 h 114"/>
                  <a:gd name="T70" fmla="*/ 2147483647 w 320"/>
                  <a:gd name="T71" fmla="*/ 2147483647 h 114"/>
                  <a:gd name="T72" fmla="*/ 2147483647 w 320"/>
                  <a:gd name="T73" fmla="*/ 2147483647 h 114"/>
                  <a:gd name="T74" fmla="*/ 2147483647 w 320"/>
                  <a:gd name="T75" fmla="*/ 2147483647 h 114"/>
                  <a:gd name="T76" fmla="*/ 2147483647 w 320"/>
                  <a:gd name="T77" fmla="*/ 2147483647 h 114"/>
                  <a:gd name="T78" fmla="*/ 2147483647 w 320"/>
                  <a:gd name="T79" fmla="*/ 2147483647 h 114"/>
                  <a:gd name="T80" fmla="*/ 2147483647 w 320"/>
                  <a:gd name="T81" fmla="*/ 2147483647 h 114"/>
                  <a:gd name="T82" fmla="*/ 2147483647 w 320"/>
                  <a:gd name="T83" fmla="*/ 2147483647 h 114"/>
                  <a:gd name="T84" fmla="*/ 2147483647 w 320"/>
                  <a:gd name="T85" fmla="*/ 2147483647 h 114"/>
                  <a:gd name="T86" fmla="*/ 2147483647 w 320"/>
                  <a:gd name="T87" fmla="*/ 2147483647 h 114"/>
                  <a:gd name="T88" fmla="*/ 2147483647 w 320"/>
                  <a:gd name="T89" fmla="*/ 2147483647 h 114"/>
                  <a:gd name="T90" fmla="*/ 2147483647 w 320"/>
                  <a:gd name="T91" fmla="*/ 2147483647 h 114"/>
                  <a:gd name="T92" fmla="*/ 2147483647 w 320"/>
                  <a:gd name="T93" fmla="*/ 2147483647 h 114"/>
                  <a:gd name="T94" fmla="*/ 2147483647 w 320"/>
                  <a:gd name="T95" fmla="*/ 2147483647 h 114"/>
                  <a:gd name="T96" fmla="*/ 2147483647 w 320"/>
                  <a:gd name="T97" fmla="*/ 2147483647 h 114"/>
                  <a:gd name="T98" fmla="*/ 2147483647 w 320"/>
                  <a:gd name="T99" fmla="*/ 2147483647 h 114"/>
                  <a:gd name="T100" fmla="*/ 2147483647 w 320"/>
                  <a:gd name="T101" fmla="*/ 2147483647 h 114"/>
                  <a:gd name="T102" fmla="*/ 2147483647 w 320"/>
                  <a:gd name="T103" fmla="*/ 2147483647 h 114"/>
                  <a:gd name="T104" fmla="*/ 2147483647 w 320"/>
                  <a:gd name="T105" fmla="*/ 2147483647 h 114"/>
                  <a:gd name="T106" fmla="*/ 2147483647 w 320"/>
                  <a:gd name="T107" fmla="*/ 2147483647 h 114"/>
                  <a:gd name="T108" fmla="*/ 2147483647 w 320"/>
                  <a:gd name="T109" fmla="*/ 2147483647 h 114"/>
                  <a:gd name="T110" fmla="*/ 2147483647 w 320"/>
                  <a:gd name="T111" fmla="*/ 2147483647 h 114"/>
                  <a:gd name="T112" fmla="*/ 2147483647 w 320"/>
                  <a:gd name="T113" fmla="*/ 2147483647 h 114"/>
                  <a:gd name="T114" fmla="*/ 2147483647 w 320"/>
                  <a:gd name="T115" fmla="*/ 2147483647 h 114"/>
                  <a:gd name="T116" fmla="*/ 0 w 320"/>
                  <a:gd name="T117" fmla="*/ 2147483647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114"/>
                  <a:gd name="T179" fmla="*/ 320 w 320"/>
                  <a:gd name="T180" fmla="*/ 114 h 1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114">
                    <a:moveTo>
                      <a:pt x="0" y="104"/>
                    </a:moveTo>
                    <a:lnTo>
                      <a:pt x="12" y="86"/>
                    </a:lnTo>
                    <a:lnTo>
                      <a:pt x="22" y="74"/>
                    </a:lnTo>
                    <a:lnTo>
                      <a:pt x="30" y="66"/>
                    </a:lnTo>
                    <a:lnTo>
                      <a:pt x="38" y="60"/>
                    </a:lnTo>
                    <a:lnTo>
                      <a:pt x="46" y="56"/>
                    </a:lnTo>
                    <a:lnTo>
                      <a:pt x="58" y="50"/>
                    </a:lnTo>
                    <a:lnTo>
                      <a:pt x="64" y="48"/>
                    </a:lnTo>
                    <a:lnTo>
                      <a:pt x="70" y="46"/>
                    </a:lnTo>
                    <a:lnTo>
                      <a:pt x="72" y="46"/>
                    </a:lnTo>
                    <a:lnTo>
                      <a:pt x="74" y="36"/>
                    </a:lnTo>
                    <a:lnTo>
                      <a:pt x="74" y="34"/>
                    </a:lnTo>
                    <a:lnTo>
                      <a:pt x="80" y="24"/>
                    </a:lnTo>
                    <a:lnTo>
                      <a:pt x="84" y="16"/>
                    </a:lnTo>
                    <a:lnTo>
                      <a:pt x="96" y="12"/>
                    </a:lnTo>
                    <a:lnTo>
                      <a:pt x="104" y="10"/>
                    </a:lnTo>
                    <a:lnTo>
                      <a:pt x="114" y="8"/>
                    </a:lnTo>
                    <a:lnTo>
                      <a:pt x="116" y="6"/>
                    </a:lnTo>
                    <a:lnTo>
                      <a:pt x="140" y="2"/>
                    </a:lnTo>
                    <a:lnTo>
                      <a:pt x="164" y="0"/>
                    </a:lnTo>
                    <a:lnTo>
                      <a:pt x="172" y="0"/>
                    </a:lnTo>
                    <a:lnTo>
                      <a:pt x="188" y="0"/>
                    </a:lnTo>
                    <a:lnTo>
                      <a:pt x="204" y="2"/>
                    </a:lnTo>
                    <a:lnTo>
                      <a:pt x="218" y="4"/>
                    </a:lnTo>
                    <a:lnTo>
                      <a:pt x="226" y="8"/>
                    </a:lnTo>
                    <a:lnTo>
                      <a:pt x="230" y="10"/>
                    </a:lnTo>
                    <a:lnTo>
                      <a:pt x="230" y="12"/>
                    </a:lnTo>
                    <a:lnTo>
                      <a:pt x="234" y="18"/>
                    </a:lnTo>
                    <a:lnTo>
                      <a:pt x="246" y="28"/>
                    </a:lnTo>
                    <a:lnTo>
                      <a:pt x="262" y="40"/>
                    </a:lnTo>
                    <a:lnTo>
                      <a:pt x="266" y="48"/>
                    </a:lnTo>
                    <a:lnTo>
                      <a:pt x="270" y="52"/>
                    </a:lnTo>
                    <a:lnTo>
                      <a:pt x="270" y="56"/>
                    </a:lnTo>
                    <a:lnTo>
                      <a:pt x="274" y="62"/>
                    </a:lnTo>
                    <a:lnTo>
                      <a:pt x="286" y="76"/>
                    </a:lnTo>
                    <a:lnTo>
                      <a:pt x="310" y="102"/>
                    </a:lnTo>
                    <a:lnTo>
                      <a:pt x="320" y="114"/>
                    </a:lnTo>
                    <a:lnTo>
                      <a:pt x="0" y="104"/>
                    </a:lnTo>
                    <a:close/>
                  </a:path>
                </a:pathLst>
              </a:custGeom>
              <a:grpFill/>
              <a:ln w="3175">
                <a:solidFill>
                  <a:schemeClr val="tx1"/>
                </a:solidFill>
                <a:round/>
                <a:headEnd/>
                <a:tailEnd/>
              </a:ln>
              <a:extLst/>
            </p:spPr>
            <p:txBody>
              <a:bodyPr/>
              <a:lstStyle/>
              <a:p>
                <a:endParaRPr lang="en-US"/>
              </a:p>
            </p:txBody>
          </p:sp>
          <p:sp>
            <p:nvSpPr>
              <p:cNvPr id="212" name="Freeform 122"/>
              <p:cNvSpPr>
                <a:spLocks/>
              </p:cNvSpPr>
              <p:nvPr/>
            </p:nvSpPr>
            <p:spPr bwMode="auto">
              <a:xfrm>
                <a:off x="8356601" y="1772688"/>
                <a:ext cx="139700" cy="406162"/>
              </a:xfrm>
              <a:custGeom>
                <a:avLst/>
                <a:gdLst>
                  <a:gd name="T0" fmla="*/ 2147483647 w 88"/>
                  <a:gd name="T1" fmla="*/ 2147483647 h 256"/>
                  <a:gd name="T2" fmla="*/ 2147483647 w 88"/>
                  <a:gd name="T3" fmla="*/ 2147483647 h 256"/>
                  <a:gd name="T4" fmla="*/ 2147483647 w 88"/>
                  <a:gd name="T5" fmla="*/ 2147483647 h 256"/>
                  <a:gd name="T6" fmla="*/ 2147483647 w 88"/>
                  <a:gd name="T7" fmla="*/ 2147483647 h 256"/>
                  <a:gd name="T8" fmla="*/ 2147483647 w 88"/>
                  <a:gd name="T9" fmla="*/ 2147483647 h 256"/>
                  <a:gd name="T10" fmla="*/ 2147483647 w 88"/>
                  <a:gd name="T11" fmla="*/ 2147483647 h 256"/>
                  <a:gd name="T12" fmla="*/ 2147483647 w 88"/>
                  <a:gd name="T13" fmla="*/ 2147483647 h 256"/>
                  <a:gd name="T14" fmla="*/ 2147483647 w 88"/>
                  <a:gd name="T15" fmla="*/ 2147483647 h 256"/>
                  <a:gd name="T16" fmla="*/ 2147483647 w 88"/>
                  <a:gd name="T17" fmla="*/ 2147483647 h 256"/>
                  <a:gd name="T18" fmla="*/ 2147483647 w 88"/>
                  <a:gd name="T19" fmla="*/ 2147483647 h 256"/>
                  <a:gd name="T20" fmla="*/ 2147483647 w 88"/>
                  <a:gd name="T21" fmla="*/ 2147483647 h 256"/>
                  <a:gd name="T22" fmla="*/ 2147483647 w 88"/>
                  <a:gd name="T23" fmla="*/ 2147483647 h 256"/>
                  <a:gd name="T24" fmla="*/ 2147483647 w 88"/>
                  <a:gd name="T25" fmla="*/ 2147483647 h 256"/>
                  <a:gd name="T26" fmla="*/ 2147483647 w 88"/>
                  <a:gd name="T27" fmla="*/ 2147483647 h 256"/>
                  <a:gd name="T28" fmla="*/ 2147483647 w 88"/>
                  <a:gd name="T29" fmla="*/ 0 h 256"/>
                  <a:gd name="T30" fmla="*/ 2147483647 w 88"/>
                  <a:gd name="T31" fmla="*/ 0 h 256"/>
                  <a:gd name="T32" fmla="*/ 2147483647 w 88"/>
                  <a:gd name="T33" fmla="*/ 0 h 256"/>
                  <a:gd name="T34" fmla="*/ 2147483647 w 88"/>
                  <a:gd name="T35" fmla="*/ 2147483647 h 256"/>
                  <a:gd name="T36" fmla="*/ 2147483647 w 88"/>
                  <a:gd name="T37" fmla="*/ 2147483647 h 256"/>
                  <a:gd name="T38" fmla="*/ 0 w 88"/>
                  <a:gd name="T39" fmla="*/ 2147483647 h 256"/>
                  <a:gd name="T40" fmla="*/ 2147483647 w 88"/>
                  <a:gd name="T41" fmla="*/ 2147483647 h 256"/>
                  <a:gd name="T42" fmla="*/ 2147483647 w 88"/>
                  <a:gd name="T43" fmla="*/ 2147483647 h 256"/>
                  <a:gd name="T44" fmla="*/ 2147483647 w 88"/>
                  <a:gd name="T45" fmla="*/ 2147483647 h 256"/>
                  <a:gd name="T46" fmla="*/ 2147483647 w 88"/>
                  <a:gd name="T47" fmla="*/ 2147483647 h 256"/>
                  <a:gd name="T48" fmla="*/ 2147483647 w 88"/>
                  <a:gd name="T49" fmla="*/ 2147483647 h 256"/>
                  <a:gd name="T50" fmla="*/ 2147483647 w 88"/>
                  <a:gd name="T51" fmla="*/ 2147483647 h 256"/>
                  <a:gd name="T52" fmla="*/ 2147483647 w 88"/>
                  <a:gd name="T53" fmla="*/ 2147483647 h 256"/>
                  <a:gd name="T54" fmla="*/ 2147483647 w 88"/>
                  <a:gd name="T55" fmla="*/ 2147483647 h 256"/>
                  <a:gd name="T56" fmla="*/ 2147483647 w 88"/>
                  <a:gd name="T57" fmla="*/ 2147483647 h 256"/>
                  <a:gd name="T58" fmla="*/ 2147483647 w 88"/>
                  <a:gd name="T59" fmla="*/ 2147483647 h 256"/>
                  <a:gd name="T60" fmla="*/ 2147483647 w 88"/>
                  <a:gd name="T61" fmla="*/ 2147483647 h 256"/>
                  <a:gd name="T62" fmla="*/ 2147483647 w 88"/>
                  <a:gd name="T63" fmla="*/ 2147483647 h 256"/>
                  <a:gd name="T64" fmla="*/ 2147483647 w 88"/>
                  <a:gd name="T65" fmla="*/ 2147483647 h 256"/>
                  <a:gd name="T66" fmla="*/ 2147483647 w 88"/>
                  <a:gd name="T67" fmla="*/ 2147483647 h 256"/>
                  <a:gd name="T68" fmla="*/ 2147483647 w 88"/>
                  <a:gd name="T69" fmla="*/ 2147483647 h 256"/>
                  <a:gd name="T70" fmla="*/ 2147483647 w 88"/>
                  <a:gd name="T71" fmla="*/ 2147483647 h 256"/>
                  <a:gd name="T72" fmla="*/ 2147483647 w 88"/>
                  <a:gd name="T73" fmla="*/ 2147483647 h 256"/>
                  <a:gd name="T74" fmla="*/ 2147483647 w 8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256"/>
                  <a:gd name="T116" fmla="*/ 88 w 8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256">
                    <a:moveTo>
                      <a:pt x="74" y="224"/>
                    </a:moveTo>
                    <a:lnTo>
                      <a:pt x="58" y="184"/>
                    </a:lnTo>
                    <a:lnTo>
                      <a:pt x="48" y="168"/>
                    </a:lnTo>
                    <a:lnTo>
                      <a:pt x="46" y="142"/>
                    </a:lnTo>
                    <a:lnTo>
                      <a:pt x="40" y="116"/>
                    </a:lnTo>
                    <a:lnTo>
                      <a:pt x="32" y="98"/>
                    </a:lnTo>
                    <a:lnTo>
                      <a:pt x="30" y="82"/>
                    </a:lnTo>
                    <a:lnTo>
                      <a:pt x="26" y="66"/>
                    </a:lnTo>
                    <a:lnTo>
                      <a:pt x="24" y="36"/>
                    </a:lnTo>
                    <a:lnTo>
                      <a:pt x="20" y="8"/>
                    </a:lnTo>
                    <a:lnTo>
                      <a:pt x="16" y="0"/>
                    </a:lnTo>
                    <a:lnTo>
                      <a:pt x="10" y="0"/>
                    </a:lnTo>
                    <a:lnTo>
                      <a:pt x="6" y="2"/>
                    </a:lnTo>
                    <a:lnTo>
                      <a:pt x="4" y="4"/>
                    </a:lnTo>
                    <a:lnTo>
                      <a:pt x="0" y="36"/>
                    </a:lnTo>
                    <a:lnTo>
                      <a:pt x="2" y="64"/>
                    </a:lnTo>
                    <a:lnTo>
                      <a:pt x="6" y="76"/>
                    </a:lnTo>
                    <a:lnTo>
                      <a:pt x="10" y="84"/>
                    </a:lnTo>
                    <a:lnTo>
                      <a:pt x="10" y="88"/>
                    </a:lnTo>
                    <a:lnTo>
                      <a:pt x="8" y="88"/>
                    </a:lnTo>
                    <a:lnTo>
                      <a:pt x="8" y="90"/>
                    </a:lnTo>
                    <a:lnTo>
                      <a:pt x="8" y="94"/>
                    </a:lnTo>
                    <a:lnTo>
                      <a:pt x="10" y="102"/>
                    </a:lnTo>
                    <a:lnTo>
                      <a:pt x="16" y="114"/>
                    </a:lnTo>
                    <a:lnTo>
                      <a:pt x="30" y="144"/>
                    </a:lnTo>
                    <a:lnTo>
                      <a:pt x="36" y="172"/>
                    </a:lnTo>
                    <a:lnTo>
                      <a:pt x="38" y="200"/>
                    </a:lnTo>
                    <a:lnTo>
                      <a:pt x="38" y="224"/>
                    </a:lnTo>
                    <a:lnTo>
                      <a:pt x="64" y="256"/>
                    </a:lnTo>
                    <a:lnTo>
                      <a:pt x="88" y="256"/>
                    </a:lnTo>
                    <a:lnTo>
                      <a:pt x="74" y="224"/>
                    </a:lnTo>
                    <a:close/>
                  </a:path>
                </a:pathLst>
              </a:custGeom>
              <a:grpFill/>
              <a:ln w="3175">
                <a:solidFill>
                  <a:schemeClr val="tx1"/>
                </a:solidFill>
                <a:round/>
                <a:headEnd/>
                <a:tailEnd/>
              </a:ln>
            </p:spPr>
            <p:txBody>
              <a:bodyPr/>
              <a:lstStyle/>
              <a:p>
                <a:endParaRPr lang="en-US"/>
              </a:p>
            </p:txBody>
          </p:sp>
          <p:sp>
            <p:nvSpPr>
              <p:cNvPr id="213" name="Freeform 123"/>
              <p:cNvSpPr>
                <a:spLocks/>
              </p:cNvSpPr>
              <p:nvPr/>
            </p:nvSpPr>
            <p:spPr bwMode="auto">
              <a:xfrm>
                <a:off x="8458201" y="2178851"/>
                <a:ext cx="260350" cy="450586"/>
              </a:xfrm>
              <a:custGeom>
                <a:avLst/>
                <a:gdLst>
                  <a:gd name="T0" fmla="*/ 2147483647 w 164"/>
                  <a:gd name="T1" fmla="*/ 2147483647 h 284"/>
                  <a:gd name="T2" fmla="*/ 2147483647 w 164"/>
                  <a:gd name="T3" fmla="*/ 2147483647 h 284"/>
                  <a:gd name="T4" fmla="*/ 2147483647 w 164"/>
                  <a:gd name="T5" fmla="*/ 2147483647 h 284"/>
                  <a:gd name="T6" fmla="*/ 2147483647 w 164"/>
                  <a:gd name="T7" fmla="*/ 2147483647 h 284"/>
                  <a:gd name="T8" fmla="*/ 2147483647 w 164"/>
                  <a:gd name="T9" fmla="*/ 2147483647 h 284"/>
                  <a:gd name="T10" fmla="*/ 2147483647 w 164"/>
                  <a:gd name="T11" fmla="*/ 2147483647 h 284"/>
                  <a:gd name="T12" fmla="*/ 2147483647 w 164"/>
                  <a:gd name="T13" fmla="*/ 2147483647 h 284"/>
                  <a:gd name="T14" fmla="*/ 2147483647 w 164"/>
                  <a:gd name="T15" fmla="*/ 2147483647 h 284"/>
                  <a:gd name="T16" fmla="*/ 2147483647 w 164"/>
                  <a:gd name="T17" fmla="*/ 2147483647 h 284"/>
                  <a:gd name="T18" fmla="*/ 2147483647 w 164"/>
                  <a:gd name="T19" fmla="*/ 2147483647 h 284"/>
                  <a:gd name="T20" fmla="*/ 2147483647 w 164"/>
                  <a:gd name="T21" fmla="*/ 2147483647 h 284"/>
                  <a:gd name="T22" fmla="*/ 2147483647 w 164"/>
                  <a:gd name="T23" fmla="*/ 0 h 284"/>
                  <a:gd name="T24" fmla="*/ 0 w 164"/>
                  <a:gd name="T25" fmla="*/ 0 h 284"/>
                  <a:gd name="T26" fmla="*/ 2147483647 w 164"/>
                  <a:gd name="T27" fmla="*/ 2147483647 h 284"/>
                  <a:gd name="T28" fmla="*/ 2147483647 w 164"/>
                  <a:gd name="T29" fmla="*/ 2147483647 h 284"/>
                  <a:gd name="T30" fmla="*/ 2147483647 w 164"/>
                  <a:gd name="T31" fmla="*/ 2147483647 h 284"/>
                  <a:gd name="T32" fmla="*/ 2147483647 w 164"/>
                  <a:gd name="T33" fmla="*/ 2147483647 h 284"/>
                  <a:gd name="T34" fmla="*/ 2147483647 w 164"/>
                  <a:gd name="T35" fmla="*/ 2147483647 h 284"/>
                  <a:gd name="T36" fmla="*/ 2147483647 w 164"/>
                  <a:gd name="T37" fmla="*/ 2147483647 h 284"/>
                  <a:gd name="T38" fmla="*/ 2147483647 w 164"/>
                  <a:gd name="T39" fmla="*/ 2147483647 h 284"/>
                  <a:gd name="T40" fmla="*/ 2147483647 w 164"/>
                  <a:gd name="T41" fmla="*/ 2147483647 h 284"/>
                  <a:gd name="T42" fmla="*/ 2147483647 w 164"/>
                  <a:gd name="T43" fmla="*/ 2147483647 h 284"/>
                  <a:gd name="T44" fmla="*/ 2147483647 w 164"/>
                  <a:gd name="T45" fmla="*/ 2147483647 h 284"/>
                  <a:gd name="T46" fmla="*/ 2147483647 w 164"/>
                  <a:gd name="T47" fmla="*/ 2147483647 h 284"/>
                  <a:gd name="T48" fmla="*/ 2147483647 w 164"/>
                  <a:gd name="T49" fmla="*/ 2147483647 h 284"/>
                  <a:gd name="T50" fmla="*/ 2147483647 w 164"/>
                  <a:gd name="T51" fmla="*/ 2147483647 h 284"/>
                  <a:gd name="T52" fmla="*/ 2147483647 w 164"/>
                  <a:gd name="T53" fmla="*/ 2147483647 h 284"/>
                  <a:gd name="T54" fmla="*/ 2147483647 w 164"/>
                  <a:gd name="T55" fmla="*/ 2147483647 h 284"/>
                  <a:gd name="T56" fmla="*/ 2147483647 w 164"/>
                  <a:gd name="T57" fmla="*/ 2147483647 h 284"/>
                  <a:gd name="T58" fmla="*/ 2147483647 w 164"/>
                  <a:gd name="T59" fmla="*/ 2147483647 h 284"/>
                  <a:gd name="T60" fmla="*/ 2147483647 w 164"/>
                  <a:gd name="T61" fmla="*/ 2147483647 h 284"/>
                  <a:gd name="T62" fmla="*/ 2147483647 w 164"/>
                  <a:gd name="T63" fmla="*/ 2147483647 h 284"/>
                  <a:gd name="T64" fmla="*/ 2147483647 w 164"/>
                  <a:gd name="T65" fmla="*/ 2147483647 h 284"/>
                  <a:gd name="T66" fmla="*/ 2147483647 w 164"/>
                  <a:gd name="T67" fmla="*/ 2147483647 h 284"/>
                  <a:gd name="T68" fmla="*/ 2147483647 w 164"/>
                  <a:gd name="T69" fmla="*/ 2147483647 h 284"/>
                  <a:gd name="T70" fmla="*/ 2147483647 w 164"/>
                  <a:gd name="T71" fmla="*/ 2147483647 h 284"/>
                  <a:gd name="T72" fmla="*/ 2147483647 w 164"/>
                  <a:gd name="T73" fmla="*/ 2147483647 h 284"/>
                  <a:gd name="T74" fmla="*/ 2147483647 w 164"/>
                  <a:gd name="T75" fmla="*/ 2147483647 h 2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4"/>
                  <a:gd name="T115" fmla="*/ 0 h 284"/>
                  <a:gd name="T116" fmla="*/ 164 w 164"/>
                  <a:gd name="T117" fmla="*/ 284 h 2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4" h="284">
                    <a:moveTo>
                      <a:pt x="158" y="250"/>
                    </a:moveTo>
                    <a:lnTo>
                      <a:pt x="144" y="228"/>
                    </a:lnTo>
                    <a:lnTo>
                      <a:pt x="128" y="210"/>
                    </a:lnTo>
                    <a:lnTo>
                      <a:pt x="120" y="200"/>
                    </a:lnTo>
                    <a:lnTo>
                      <a:pt x="108" y="186"/>
                    </a:lnTo>
                    <a:lnTo>
                      <a:pt x="100" y="166"/>
                    </a:lnTo>
                    <a:lnTo>
                      <a:pt x="96" y="150"/>
                    </a:lnTo>
                    <a:lnTo>
                      <a:pt x="90" y="134"/>
                    </a:lnTo>
                    <a:lnTo>
                      <a:pt x="68" y="96"/>
                    </a:lnTo>
                    <a:lnTo>
                      <a:pt x="48" y="52"/>
                    </a:lnTo>
                    <a:lnTo>
                      <a:pt x="30" y="14"/>
                    </a:lnTo>
                    <a:lnTo>
                      <a:pt x="24" y="0"/>
                    </a:lnTo>
                    <a:lnTo>
                      <a:pt x="0" y="0"/>
                    </a:lnTo>
                    <a:lnTo>
                      <a:pt x="14" y="16"/>
                    </a:lnTo>
                    <a:lnTo>
                      <a:pt x="20" y="38"/>
                    </a:lnTo>
                    <a:lnTo>
                      <a:pt x="22" y="64"/>
                    </a:lnTo>
                    <a:lnTo>
                      <a:pt x="30" y="102"/>
                    </a:lnTo>
                    <a:lnTo>
                      <a:pt x="40" y="118"/>
                    </a:lnTo>
                    <a:lnTo>
                      <a:pt x="58" y="126"/>
                    </a:lnTo>
                    <a:lnTo>
                      <a:pt x="66" y="144"/>
                    </a:lnTo>
                    <a:lnTo>
                      <a:pt x="76" y="162"/>
                    </a:lnTo>
                    <a:lnTo>
                      <a:pt x="96" y="182"/>
                    </a:lnTo>
                    <a:lnTo>
                      <a:pt x="114" y="198"/>
                    </a:lnTo>
                    <a:lnTo>
                      <a:pt x="116" y="202"/>
                    </a:lnTo>
                    <a:lnTo>
                      <a:pt x="118" y="206"/>
                    </a:lnTo>
                    <a:lnTo>
                      <a:pt x="124" y="220"/>
                    </a:lnTo>
                    <a:lnTo>
                      <a:pt x="120" y="238"/>
                    </a:lnTo>
                    <a:lnTo>
                      <a:pt x="132" y="250"/>
                    </a:lnTo>
                    <a:lnTo>
                      <a:pt x="140" y="258"/>
                    </a:lnTo>
                    <a:lnTo>
                      <a:pt x="138" y="264"/>
                    </a:lnTo>
                    <a:lnTo>
                      <a:pt x="136" y="272"/>
                    </a:lnTo>
                    <a:lnTo>
                      <a:pt x="138" y="276"/>
                    </a:lnTo>
                    <a:lnTo>
                      <a:pt x="142" y="280"/>
                    </a:lnTo>
                    <a:lnTo>
                      <a:pt x="148" y="284"/>
                    </a:lnTo>
                    <a:lnTo>
                      <a:pt x="164" y="274"/>
                    </a:lnTo>
                    <a:lnTo>
                      <a:pt x="158" y="250"/>
                    </a:lnTo>
                    <a:close/>
                  </a:path>
                </a:pathLst>
              </a:custGeom>
              <a:grpFill/>
              <a:ln w="3175">
                <a:solidFill>
                  <a:schemeClr val="tx1"/>
                </a:solidFill>
                <a:round/>
                <a:headEnd/>
                <a:tailEnd/>
              </a:ln>
            </p:spPr>
            <p:txBody>
              <a:bodyPr/>
              <a:lstStyle/>
              <a:p>
                <a:endParaRPr lang="en-US"/>
              </a:p>
            </p:txBody>
          </p:sp>
        </p:grpSp>
        <p:cxnSp>
          <p:nvCxnSpPr>
            <p:cNvPr id="18" name="Straight Connector 17"/>
            <p:cNvCxnSpPr>
              <a:stCxn id="124" idx="1"/>
            </p:cNvCxnSpPr>
            <p:nvPr/>
          </p:nvCxnSpPr>
          <p:spPr bwMode="auto">
            <a:xfrm flipH="1" flipV="1">
              <a:off x="6299202" y="4673499"/>
              <a:ext cx="126293" cy="764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Text Labels_Phase 2"/>
            <p:cNvGrpSpPr/>
            <p:nvPr/>
          </p:nvGrpSpPr>
          <p:grpSpPr>
            <a:xfrm>
              <a:off x="688110" y="2410837"/>
              <a:ext cx="7502862" cy="2499837"/>
              <a:chOff x="292101" y="1729972"/>
              <a:chExt cx="8253148" cy="3024804"/>
            </a:xfrm>
          </p:grpSpPr>
          <p:sp>
            <p:nvSpPr>
              <p:cNvPr id="52" name="Text Box 124"/>
              <p:cNvSpPr txBox="1">
                <a:spLocks noChangeArrowheads="1"/>
              </p:cNvSpPr>
              <p:nvPr/>
            </p:nvSpPr>
            <p:spPr bwMode="auto">
              <a:xfrm>
                <a:off x="292101" y="3227453"/>
                <a:ext cx="42672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Cherokee</a:t>
                </a:r>
              </a:p>
            </p:txBody>
          </p:sp>
          <p:sp>
            <p:nvSpPr>
              <p:cNvPr id="53" name="Text Box 125"/>
              <p:cNvSpPr txBox="1">
                <a:spLocks noChangeArrowheads="1"/>
              </p:cNvSpPr>
              <p:nvPr/>
            </p:nvSpPr>
            <p:spPr bwMode="auto">
              <a:xfrm>
                <a:off x="675482" y="3336926"/>
                <a:ext cx="195727"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Clay</a:t>
                </a:r>
              </a:p>
            </p:txBody>
          </p:sp>
          <p:sp>
            <p:nvSpPr>
              <p:cNvPr id="54" name="Text Box 126"/>
              <p:cNvSpPr txBox="1">
                <a:spLocks noChangeArrowheads="1"/>
              </p:cNvSpPr>
              <p:nvPr/>
            </p:nvSpPr>
            <p:spPr bwMode="auto">
              <a:xfrm>
                <a:off x="584201" y="3004970"/>
                <a:ext cx="35795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Graham</a:t>
                </a:r>
              </a:p>
            </p:txBody>
          </p:sp>
          <p:sp>
            <p:nvSpPr>
              <p:cNvPr id="55" name="Text Box 127"/>
              <p:cNvSpPr txBox="1">
                <a:spLocks noChangeArrowheads="1"/>
              </p:cNvSpPr>
              <p:nvPr/>
            </p:nvSpPr>
            <p:spPr bwMode="auto">
              <a:xfrm>
                <a:off x="944849" y="3243318"/>
                <a:ext cx="296234"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Macon</a:t>
                </a:r>
              </a:p>
            </p:txBody>
          </p:sp>
          <p:sp>
            <p:nvSpPr>
              <p:cNvPr id="56" name="Text Box 128"/>
              <p:cNvSpPr txBox="1">
                <a:spLocks noChangeArrowheads="1"/>
              </p:cNvSpPr>
              <p:nvPr/>
            </p:nvSpPr>
            <p:spPr bwMode="auto">
              <a:xfrm>
                <a:off x="939047" y="2867415"/>
                <a:ext cx="26625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Swain</a:t>
                </a:r>
              </a:p>
            </p:txBody>
          </p:sp>
          <p:sp>
            <p:nvSpPr>
              <p:cNvPr id="57" name="Text Box 129"/>
              <p:cNvSpPr txBox="1">
                <a:spLocks noChangeArrowheads="1"/>
              </p:cNvSpPr>
              <p:nvPr/>
            </p:nvSpPr>
            <p:spPr bwMode="auto">
              <a:xfrm>
                <a:off x="1207292" y="3097354"/>
                <a:ext cx="36147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Jackson</a:t>
                </a:r>
              </a:p>
            </p:txBody>
          </p:sp>
          <p:sp>
            <p:nvSpPr>
              <p:cNvPr id="58" name="Text Box 130"/>
              <p:cNvSpPr txBox="1">
                <a:spLocks noChangeArrowheads="1"/>
              </p:cNvSpPr>
              <p:nvPr/>
            </p:nvSpPr>
            <p:spPr bwMode="auto">
              <a:xfrm>
                <a:off x="1346326" y="2837155"/>
                <a:ext cx="43730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 Haywood</a:t>
                </a:r>
              </a:p>
            </p:txBody>
          </p:sp>
          <p:sp>
            <p:nvSpPr>
              <p:cNvPr id="59" name="Text Box 131"/>
              <p:cNvSpPr txBox="1">
                <a:spLocks noChangeArrowheads="1"/>
              </p:cNvSpPr>
              <p:nvPr/>
            </p:nvSpPr>
            <p:spPr bwMode="auto">
              <a:xfrm>
                <a:off x="1641466" y="2491397"/>
                <a:ext cx="372057"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Madison</a:t>
                </a:r>
              </a:p>
            </p:txBody>
          </p:sp>
          <p:sp>
            <p:nvSpPr>
              <p:cNvPr id="60" name="Text Box 132"/>
              <p:cNvSpPr txBox="1">
                <a:spLocks noChangeArrowheads="1"/>
              </p:cNvSpPr>
              <p:nvPr/>
            </p:nvSpPr>
            <p:spPr bwMode="auto">
              <a:xfrm>
                <a:off x="1710113" y="2720544"/>
                <a:ext cx="49901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 Buncombe</a:t>
                </a:r>
              </a:p>
            </p:txBody>
          </p:sp>
          <p:sp>
            <p:nvSpPr>
              <p:cNvPr id="61" name="Text Box 133"/>
              <p:cNvSpPr txBox="1">
                <a:spLocks noChangeArrowheads="1"/>
              </p:cNvSpPr>
              <p:nvPr/>
            </p:nvSpPr>
            <p:spPr bwMode="auto">
              <a:xfrm>
                <a:off x="1798678" y="3017911"/>
                <a:ext cx="48138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Henderson</a:t>
                </a:r>
              </a:p>
            </p:txBody>
          </p:sp>
          <p:sp>
            <p:nvSpPr>
              <p:cNvPr id="62" name="Text Box 134"/>
              <p:cNvSpPr txBox="1">
                <a:spLocks noChangeArrowheads="1"/>
              </p:cNvSpPr>
              <p:nvPr/>
            </p:nvSpPr>
            <p:spPr bwMode="auto">
              <a:xfrm>
                <a:off x="1566923" y="3165456"/>
                <a:ext cx="354424"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 Tran-</a:t>
                </a:r>
              </a:p>
              <a:p>
                <a:pPr eaLnBrk="1" hangingPunct="1">
                  <a:spcBef>
                    <a:spcPct val="0"/>
                  </a:spcBef>
                  <a:buFontTx/>
                  <a:buNone/>
                </a:pPr>
                <a:r>
                  <a:rPr lang="en-US" altLang="en-US" sz="700" dirty="0">
                    <a:solidFill>
                      <a:schemeClr val="bg1"/>
                    </a:solidFill>
                  </a:rPr>
                  <a:t>sylvania</a:t>
                </a:r>
              </a:p>
            </p:txBody>
          </p:sp>
          <p:sp>
            <p:nvSpPr>
              <p:cNvPr id="63" name="Text Box 135"/>
              <p:cNvSpPr txBox="1">
                <a:spLocks noChangeArrowheads="1"/>
              </p:cNvSpPr>
              <p:nvPr/>
            </p:nvSpPr>
            <p:spPr bwMode="auto">
              <a:xfrm>
                <a:off x="2071842" y="2425447"/>
                <a:ext cx="32797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Yancey</a:t>
                </a:r>
              </a:p>
            </p:txBody>
          </p:sp>
          <p:sp>
            <p:nvSpPr>
              <p:cNvPr id="64" name="Text Box 136"/>
              <p:cNvSpPr txBox="1">
                <a:spLocks noChangeArrowheads="1"/>
              </p:cNvSpPr>
              <p:nvPr/>
            </p:nvSpPr>
            <p:spPr bwMode="auto">
              <a:xfrm rot="1940337">
                <a:off x="2191281" y="2309288"/>
                <a:ext cx="33326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Mitchell</a:t>
                </a:r>
              </a:p>
            </p:txBody>
          </p:sp>
          <p:sp>
            <p:nvSpPr>
              <p:cNvPr id="65" name="Text Box 139"/>
              <p:cNvSpPr txBox="1">
                <a:spLocks noChangeArrowheads="1"/>
              </p:cNvSpPr>
              <p:nvPr/>
            </p:nvSpPr>
            <p:spPr bwMode="auto">
              <a:xfrm>
                <a:off x="2325688" y="2977567"/>
                <a:ext cx="467276"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Rutherford</a:t>
                </a:r>
              </a:p>
            </p:txBody>
          </p:sp>
          <p:sp>
            <p:nvSpPr>
              <p:cNvPr id="66" name="Text Box 140"/>
              <p:cNvSpPr txBox="1">
                <a:spLocks noChangeArrowheads="1"/>
              </p:cNvSpPr>
              <p:nvPr/>
            </p:nvSpPr>
            <p:spPr bwMode="auto">
              <a:xfrm>
                <a:off x="2217738" y="3155264"/>
                <a:ext cx="190436" cy="130344"/>
              </a:xfrm>
              <a:prstGeom prst="rect">
                <a:avLst/>
              </a:prstGeom>
              <a:noFill/>
              <a:ln w="3175">
                <a:noFill/>
                <a:miter lim="800000"/>
                <a:headEnd/>
                <a:tailEnd/>
              </a:ln>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Polk</a:t>
                </a:r>
              </a:p>
            </p:txBody>
          </p:sp>
          <p:sp>
            <p:nvSpPr>
              <p:cNvPr id="67" name="Text Box 143"/>
              <p:cNvSpPr txBox="1">
                <a:spLocks noChangeArrowheads="1"/>
              </p:cNvSpPr>
              <p:nvPr/>
            </p:nvSpPr>
            <p:spPr bwMode="auto">
              <a:xfrm>
                <a:off x="2706688" y="2668980"/>
                <a:ext cx="25744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Burke</a:t>
                </a:r>
              </a:p>
            </p:txBody>
          </p:sp>
          <p:sp>
            <p:nvSpPr>
              <p:cNvPr id="68" name="Text Box 144"/>
              <p:cNvSpPr txBox="1">
                <a:spLocks noChangeArrowheads="1"/>
              </p:cNvSpPr>
              <p:nvPr/>
            </p:nvSpPr>
            <p:spPr bwMode="auto">
              <a:xfrm>
                <a:off x="2749278" y="3252838"/>
                <a:ext cx="435536"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Cleveland</a:t>
                </a:r>
              </a:p>
            </p:txBody>
          </p:sp>
          <p:sp>
            <p:nvSpPr>
              <p:cNvPr id="69" name="Text Box 148"/>
              <p:cNvSpPr txBox="1">
                <a:spLocks noChangeArrowheads="1"/>
              </p:cNvSpPr>
              <p:nvPr/>
            </p:nvSpPr>
            <p:spPr bwMode="auto">
              <a:xfrm>
                <a:off x="3198020" y="2357889"/>
                <a:ext cx="252153"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Alex-</a:t>
                </a:r>
              </a:p>
              <a:p>
                <a:pPr eaLnBrk="1" hangingPunct="1">
                  <a:spcBef>
                    <a:spcPct val="0"/>
                  </a:spcBef>
                  <a:buFontTx/>
                  <a:buNone/>
                </a:pPr>
                <a:r>
                  <a:rPr lang="en-US" altLang="en-US" sz="700">
                    <a:solidFill>
                      <a:schemeClr val="bg1"/>
                    </a:solidFill>
                  </a:rPr>
                  <a:t>ander</a:t>
                </a:r>
              </a:p>
            </p:txBody>
          </p:sp>
          <p:sp>
            <p:nvSpPr>
              <p:cNvPr id="70" name="Text Box 149"/>
              <p:cNvSpPr txBox="1">
                <a:spLocks noChangeArrowheads="1"/>
              </p:cNvSpPr>
              <p:nvPr/>
            </p:nvSpPr>
            <p:spPr bwMode="auto">
              <a:xfrm>
                <a:off x="3069991" y="2767233"/>
                <a:ext cx="387927"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Catawba</a:t>
                </a:r>
              </a:p>
            </p:txBody>
          </p:sp>
          <p:sp>
            <p:nvSpPr>
              <p:cNvPr id="71" name="Text Box 150"/>
              <p:cNvSpPr txBox="1">
                <a:spLocks noChangeArrowheads="1"/>
              </p:cNvSpPr>
              <p:nvPr/>
            </p:nvSpPr>
            <p:spPr bwMode="auto">
              <a:xfrm>
                <a:off x="3108326" y="2973698"/>
                <a:ext cx="31034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Lincoln</a:t>
                </a:r>
              </a:p>
            </p:txBody>
          </p:sp>
          <p:sp>
            <p:nvSpPr>
              <p:cNvPr id="72" name="Text Box 151"/>
              <p:cNvSpPr txBox="1">
                <a:spLocks noChangeArrowheads="1"/>
              </p:cNvSpPr>
              <p:nvPr/>
            </p:nvSpPr>
            <p:spPr bwMode="auto">
              <a:xfrm>
                <a:off x="3141185" y="3212380"/>
                <a:ext cx="31915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Gaston</a:t>
                </a:r>
              </a:p>
            </p:txBody>
          </p:sp>
          <p:sp>
            <p:nvSpPr>
              <p:cNvPr id="73" name="Text Box 154"/>
              <p:cNvSpPr txBox="1">
                <a:spLocks noChangeArrowheads="1"/>
              </p:cNvSpPr>
              <p:nvPr/>
            </p:nvSpPr>
            <p:spPr bwMode="auto">
              <a:xfrm>
                <a:off x="3436144" y="2596790"/>
                <a:ext cx="26802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Iredell</a:t>
                </a:r>
              </a:p>
            </p:txBody>
          </p:sp>
          <p:sp>
            <p:nvSpPr>
              <p:cNvPr id="74" name="Text Box 155"/>
              <p:cNvSpPr txBox="1">
                <a:spLocks noChangeArrowheads="1"/>
              </p:cNvSpPr>
              <p:nvPr/>
            </p:nvSpPr>
            <p:spPr bwMode="auto">
              <a:xfrm rot="18694869">
                <a:off x="3264709" y="3264898"/>
                <a:ext cx="620683"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Mecklenburg</a:t>
                </a:r>
              </a:p>
            </p:txBody>
          </p:sp>
          <p:sp>
            <p:nvSpPr>
              <p:cNvPr id="75" name="Text Box 159"/>
              <p:cNvSpPr txBox="1">
                <a:spLocks noChangeArrowheads="1"/>
              </p:cNvSpPr>
              <p:nvPr/>
            </p:nvSpPr>
            <p:spPr bwMode="auto">
              <a:xfrm>
                <a:off x="3702934" y="2802365"/>
                <a:ext cx="30505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Rowan</a:t>
                </a:r>
              </a:p>
            </p:txBody>
          </p:sp>
          <p:sp>
            <p:nvSpPr>
              <p:cNvPr id="76" name="Text Box 160"/>
              <p:cNvSpPr txBox="1">
                <a:spLocks noChangeArrowheads="1"/>
              </p:cNvSpPr>
              <p:nvPr/>
            </p:nvSpPr>
            <p:spPr bwMode="auto">
              <a:xfrm>
                <a:off x="3690743" y="3000047"/>
                <a:ext cx="40556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Cabarrus</a:t>
                </a:r>
              </a:p>
            </p:txBody>
          </p:sp>
          <p:sp>
            <p:nvSpPr>
              <p:cNvPr id="77" name="Text Box 161"/>
              <p:cNvSpPr txBox="1">
                <a:spLocks noChangeArrowheads="1"/>
              </p:cNvSpPr>
              <p:nvPr/>
            </p:nvSpPr>
            <p:spPr bwMode="auto">
              <a:xfrm>
                <a:off x="3763633" y="3530374"/>
                <a:ext cx="25568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Union</a:t>
                </a:r>
              </a:p>
            </p:txBody>
          </p:sp>
          <p:sp>
            <p:nvSpPr>
              <p:cNvPr id="78" name="Text Box 166"/>
              <p:cNvSpPr txBox="1">
                <a:spLocks noChangeArrowheads="1"/>
              </p:cNvSpPr>
              <p:nvPr/>
            </p:nvSpPr>
            <p:spPr bwMode="auto">
              <a:xfrm>
                <a:off x="4043235" y="3151183"/>
                <a:ext cx="27331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Stanly</a:t>
                </a:r>
              </a:p>
            </p:txBody>
          </p:sp>
          <p:sp>
            <p:nvSpPr>
              <p:cNvPr id="79" name="Text Box 167"/>
              <p:cNvSpPr txBox="1">
                <a:spLocks noChangeArrowheads="1"/>
              </p:cNvSpPr>
              <p:nvPr/>
            </p:nvSpPr>
            <p:spPr bwMode="auto">
              <a:xfrm>
                <a:off x="4149188" y="3558254"/>
                <a:ext cx="27860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Anson</a:t>
                </a:r>
              </a:p>
            </p:txBody>
          </p:sp>
          <p:sp>
            <p:nvSpPr>
              <p:cNvPr id="80" name="Text Box 168"/>
              <p:cNvSpPr txBox="1">
                <a:spLocks noChangeArrowheads="1"/>
              </p:cNvSpPr>
              <p:nvPr/>
            </p:nvSpPr>
            <p:spPr bwMode="auto">
              <a:xfrm>
                <a:off x="4377788" y="3089300"/>
                <a:ext cx="329738"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Mont-</a:t>
                </a:r>
              </a:p>
              <a:p>
                <a:pPr eaLnBrk="1" hangingPunct="1">
                  <a:spcBef>
                    <a:spcPct val="0"/>
                  </a:spcBef>
                  <a:buFontTx/>
                  <a:buNone/>
                </a:pPr>
                <a:r>
                  <a:rPr lang="en-US" altLang="en-US" sz="700">
                    <a:solidFill>
                      <a:schemeClr val="bg1"/>
                    </a:solidFill>
                  </a:rPr>
                  <a:t>gomery</a:t>
                </a:r>
              </a:p>
            </p:txBody>
          </p:sp>
          <p:sp>
            <p:nvSpPr>
              <p:cNvPr id="81" name="Text Box 169"/>
              <p:cNvSpPr txBox="1">
                <a:spLocks noChangeArrowheads="1"/>
              </p:cNvSpPr>
              <p:nvPr/>
            </p:nvSpPr>
            <p:spPr bwMode="auto">
              <a:xfrm>
                <a:off x="4758788" y="3177475"/>
                <a:ext cx="280366"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Moore</a:t>
                </a:r>
              </a:p>
            </p:txBody>
          </p:sp>
          <p:sp>
            <p:nvSpPr>
              <p:cNvPr id="82" name="Text Box 170"/>
              <p:cNvSpPr txBox="1">
                <a:spLocks noChangeArrowheads="1"/>
              </p:cNvSpPr>
              <p:nvPr/>
            </p:nvSpPr>
            <p:spPr bwMode="auto">
              <a:xfrm>
                <a:off x="4580988" y="3470077"/>
                <a:ext cx="246862"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Rich-</a:t>
                </a:r>
              </a:p>
              <a:p>
                <a:pPr eaLnBrk="1" hangingPunct="1">
                  <a:spcBef>
                    <a:spcPct val="0"/>
                  </a:spcBef>
                  <a:buFontTx/>
                  <a:buNone/>
                </a:pPr>
                <a:r>
                  <a:rPr lang="en-US" altLang="en-US" sz="700">
                    <a:solidFill>
                      <a:schemeClr val="bg1"/>
                    </a:solidFill>
                  </a:rPr>
                  <a:t>mond</a:t>
                </a:r>
              </a:p>
            </p:txBody>
          </p:sp>
          <p:sp>
            <p:nvSpPr>
              <p:cNvPr id="83" name="Text Box 184"/>
              <p:cNvSpPr txBox="1">
                <a:spLocks noChangeArrowheads="1"/>
              </p:cNvSpPr>
              <p:nvPr/>
            </p:nvSpPr>
            <p:spPr bwMode="auto">
              <a:xfrm>
                <a:off x="5063588" y="3482099"/>
                <a:ext cx="22922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Hoke</a:t>
                </a:r>
              </a:p>
            </p:txBody>
          </p:sp>
          <p:sp>
            <p:nvSpPr>
              <p:cNvPr id="84" name="Text Box 185"/>
              <p:cNvSpPr txBox="1">
                <a:spLocks noChangeArrowheads="1"/>
              </p:cNvSpPr>
              <p:nvPr/>
            </p:nvSpPr>
            <p:spPr bwMode="auto">
              <a:xfrm>
                <a:off x="4823876" y="3698545"/>
                <a:ext cx="230993"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Scot-</a:t>
                </a:r>
              </a:p>
              <a:p>
                <a:pPr eaLnBrk="1" hangingPunct="1">
                  <a:spcBef>
                    <a:spcPct val="0"/>
                  </a:spcBef>
                  <a:buFontTx/>
                  <a:buNone/>
                </a:pPr>
                <a:r>
                  <a:rPr lang="en-US" altLang="en-US" sz="700" dirty="0">
                    <a:solidFill>
                      <a:schemeClr val="bg1"/>
                    </a:solidFill>
                  </a:rPr>
                  <a:t>land</a:t>
                </a:r>
              </a:p>
            </p:txBody>
          </p:sp>
          <p:sp>
            <p:nvSpPr>
              <p:cNvPr id="85" name="Text Box 186"/>
              <p:cNvSpPr txBox="1">
                <a:spLocks noChangeArrowheads="1"/>
              </p:cNvSpPr>
              <p:nvPr/>
            </p:nvSpPr>
            <p:spPr bwMode="auto">
              <a:xfrm>
                <a:off x="5063588" y="3939031"/>
                <a:ext cx="393217"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Robeson</a:t>
                </a:r>
              </a:p>
            </p:txBody>
          </p:sp>
          <p:sp>
            <p:nvSpPr>
              <p:cNvPr id="86" name="Text Box 138"/>
              <p:cNvSpPr txBox="1">
                <a:spLocks noChangeArrowheads="1"/>
              </p:cNvSpPr>
              <p:nvPr/>
            </p:nvSpPr>
            <p:spPr bwMode="auto">
              <a:xfrm>
                <a:off x="2217738" y="2720544"/>
                <a:ext cx="424956"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McDowell</a:t>
                </a:r>
              </a:p>
            </p:txBody>
          </p:sp>
          <p:sp>
            <p:nvSpPr>
              <p:cNvPr id="87" name="Text Box 142"/>
              <p:cNvSpPr txBox="1">
                <a:spLocks noChangeArrowheads="1"/>
              </p:cNvSpPr>
              <p:nvPr/>
            </p:nvSpPr>
            <p:spPr bwMode="auto">
              <a:xfrm rot="860904">
                <a:off x="2753372" y="2394387"/>
                <a:ext cx="36853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Caldwell</a:t>
                </a:r>
              </a:p>
            </p:txBody>
          </p:sp>
          <p:sp>
            <p:nvSpPr>
              <p:cNvPr id="88" name="Text Box 137"/>
              <p:cNvSpPr txBox="1">
                <a:spLocks noChangeArrowheads="1"/>
              </p:cNvSpPr>
              <p:nvPr/>
            </p:nvSpPr>
            <p:spPr bwMode="auto">
              <a:xfrm>
                <a:off x="2440946" y="2218164"/>
                <a:ext cx="25215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Avery</a:t>
                </a:r>
              </a:p>
            </p:txBody>
          </p:sp>
          <p:sp>
            <p:nvSpPr>
              <p:cNvPr id="89" name="Text Box 209"/>
              <p:cNvSpPr txBox="1">
                <a:spLocks noChangeArrowheads="1"/>
              </p:cNvSpPr>
              <p:nvPr/>
            </p:nvSpPr>
            <p:spPr bwMode="auto">
              <a:xfrm>
                <a:off x="7209888" y="2285821"/>
                <a:ext cx="25744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Bertie</a:t>
                </a:r>
              </a:p>
            </p:txBody>
          </p:sp>
          <p:sp>
            <p:nvSpPr>
              <p:cNvPr id="90" name="Text Box 217"/>
              <p:cNvSpPr txBox="1">
                <a:spLocks noChangeArrowheads="1"/>
              </p:cNvSpPr>
              <p:nvPr/>
            </p:nvSpPr>
            <p:spPr bwMode="auto">
              <a:xfrm>
                <a:off x="7579776" y="2502268"/>
                <a:ext cx="285655"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Wash-</a:t>
                </a:r>
              </a:p>
              <a:p>
                <a:pPr eaLnBrk="1" hangingPunct="1">
                  <a:spcBef>
                    <a:spcPct val="0"/>
                  </a:spcBef>
                  <a:buFontTx/>
                  <a:buNone/>
                </a:pPr>
                <a:r>
                  <a:rPr lang="en-US" altLang="en-US" sz="700">
                    <a:solidFill>
                      <a:schemeClr val="bg1"/>
                    </a:solidFill>
                  </a:rPr>
                  <a:t>ington</a:t>
                </a:r>
              </a:p>
            </p:txBody>
          </p:sp>
          <p:sp>
            <p:nvSpPr>
              <p:cNvPr id="91" name="Text Box 218"/>
              <p:cNvSpPr txBox="1">
                <a:spLocks noChangeArrowheads="1"/>
              </p:cNvSpPr>
              <p:nvPr/>
            </p:nvSpPr>
            <p:spPr bwMode="auto">
              <a:xfrm>
                <a:off x="7174963" y="2614243"/>
                <a:ext cx="27507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Martin</a:t>
                </a:r>
              </a:p>
            </p:txBody>
          </p:sp>
          <p:sp>
            <p:nvSpPr>
              <p:cNvPr id="92" name="Text Box 219"/>
              <p:cNvSpPr txBox="1">
                <a:spLocks noChangeArrowheads="1"/>
              </p:cNvSpPr>
              <p:nvPr/>
            </p:nvSpPr>
            <p:spPr bwMode="auto">
              <a:xfrm>
                <a:off x="7273388" y="2872854"/>
                <a:ext cx="373821" cy="130344"/>
              </a:xfrm>
              <a:prstGeom prst="rect">
                <a:avLst/>
              </a:prstGeom>
              <a:noFill/>
              <a:ln w="3175">
                <a:noFill/>
                <a:miter lim="800000"/>
                <a:headEnd/>
                <a:tailEnd/>
              </a:ln>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Beaufort</a:t>
                </a:r>
              </a:p>
            </p:txBody>
          </p:sp>
          <p:sp>
            <p:nvSpPr>
              <p:cNvPr id="93" name="Text Box 220"/>
              <p:cNvSpPr txBox="1">
                <a:spLocks noChangeArrowheads="1"/>
              </p:cNvSpPr>
              <p:nvPr/>
            </p:nvSpPr>
            <p:spPr bwMode="auto">
              <a:xfrm>
                <a:off x="7959188" y="2949009"/>
                <a:ext cx="22922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Hyde</a:t>
                </a:r>
              </a:p>
            </p:txBody>
          </p:sp>
          <p:sp>
            <p:nvSpPr>
              <p:cNvPr id="94" name="Text Box 221"/>
              <p:cNvSpPr txBox="1">
                <a:spLocks noChangeArrowheads="1"/>
              </p:cNvSpPr>
              <p:nvPr/>
            </p:nvSpPr>
            <p:spPr bwMode="auto">
              <a:xfrm>
                <a:off x="7944901" y="2580924"/>
                <a:ext cx="27331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Tyrrell</a:t>
                </a:r>
              </a:p>
            </p:txBody>
          </p:sp>
          <p:sp>
            <p:nvSpPr>
              <p:cNvPr id="95" name="Text Box 222"/>
              <p:cNvSpPr txBox="1">
                <a:spLocks noChangeArrowheads="1"/>
              </p:cNvSpPr>
              <p:nvPr/>
            </p:nvSpPr>
            <p:spPr bwMode="auto">
              <a:xfrm>
                <a:off x="8303676" y="2593617"/>
                <a:ext cx="24157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 Dare</a:t>
                </a:r>
              </a:p>
            </p:txBody>
          </p:sp>
          <p:sp>
            <p:nvSpPr>
              <p:cNvPr id="96" name="Text Box 223"/>
              <p:cNvSpPr txBox="1">
                <a:spLocks noChangeArrowheads="1"/>
              </p:cNvSpPr>
              <p:nvPr/>
            </p:nvSpPr>
            <p:spPr bwMode="auto">
              <a:xfrm>
                <a:off x="7006688" y="3190168"/>
                <a:ext cx="31739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Craven</a:t>
                </a:r>
              </a:p>
            </p:txBody>
          </p:sp>
          <p:sp>
            <p:nvSpPr>
              <p:cNvPr id="97" name="Text Box 224"/>
              <p:cNvSpPr txBox="1">
                <a:spLocks noChangeArrowheads="1"/>
              </p:cNvSpPr>
              <p:nvPr/>
            </p:nvSpPr>
            <p:spPr bwMode="auto">
              <a:xfrm>
                <a:off x="7406738" y="3386903"/>
                <a:ext cx="349134"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Pamlico</a:t>
                </a:r>
              </a:p>
            </p:txBody>
          </p:sp>
          <p:sp>
            <p:nvSpPr>
              <p:cNvPr id="98" name="Text Box 225"/>
              <p:cNvSpPr txBox="1">
                <a:spLocks noChangeArrowheads="1"/>
              </p:cNvSpPr>
              <p:nvPr/>
            </p:nvSpPr>
            <p:spPr bwMode="auto">
              <a:xfrm>
                <a:off x="7342996" y="3781370"/>
                <a:ext cx="35795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Carteret</a:t>
                </a:r>
              </a:p>
            </p:txBody>
          </p:sp>
          <p:sp>
            <p:nvSpPr>
              <p:cNvPr id="99" name="Text Box 179"/>
              <p:cNvSpPr txBox="1">
                <a:spLocks noChangeArrowheads="1"/>
              </p:cNvSpPr>
              <p:nvPr/>
            </p:nvSpPr>
            <p:spPr bwMode="auto">
              <a:xfrm>
                <a:off x="5139788" y="3025165"/>
                <a:ext cx="16398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Lee</a:t>
                </a:r>
              </a:p>
            </p:txBody>
          </p:sp>
          <p:sp>
            <p:nvSpPr>
              <p:cNvPr id="100" name="Text Box 183"/>
              <p:cNvSpPr txBox="1">
                <a:spLocks noChangeArrowheads="1"/>
              </p:cNvSpPr>
              <p:nvPr/>
            </p:nvSpPr>
            <p:spPr bwMode="auto">
              <a:xfrm>
                <a:off x="5368387" y="3101321"/>
                <a:ext cx="32444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Harnett</a:t>
                </a:r>
              </a:p>
            </p:txBody>
          </p:sp>
          <p:sp>
            <p:nvSpPr>
              <p:cNvPr id="101" name="Text Box 187"/>
              <p:cNvSpPr txBox="1">
                <a:spLocks noChangeArrowheads="1"/>
              </p:cNvSpPr>
              <p:nvPr/>
            </p:nvSpPr>
            <p:spPr bwMode="auto">
              <a:xfrm rot="1920744">
                <a:off x="5269643" y="3500552"/>
                <a:ext cx="536044"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Cumberland</a:t>
                </a:r>
              </a:p>
            </p:txBody>
          </p:sp>
          <p:sp>
            <p:nvSpPr>
              <p:cNvPr id="102" name="Text Box 188"/>
              <p:cNvSpPr txBox="1">
                <a:spLocks noChangeArrowheads="1"/>
              </p:cNvSpPr>
              <p:nvPr/>
            </p:nvSpPr>
            <p:spPr bwMode="auto">
              <a:xfrm>
                <a:off x="5658901" y="4012807"/>
                <a:ext cx="305052"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Bladen</a:t>
                </a:r>
              </a:p>
            </p:txBody>
          </p:sp>
          <p:sp>
            <p:nvSpPr>
              <p:cNvPr id="103" name="Text Box 189"/>
              <p:cNvSpPr txBox="1">
                <a:spLocks noChangeArrowheads="1"/>
              </p:cNvSpPr>
              <p:nvPr/>
            </p:nvSpPr>
            <p:spPr bwMode="auto">
              <a:xfrm>
                <a:off x="5520788" y="4395965"/>
                <a:ext cx="44258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Columbus</a:t>
                </a:r>
              </a:p>
            </p:txBody>
          </p:sp>
          <p:sp>
            <p:nvSpPr>
              <p:cNvPr id="104" name="Text Box 190"/>
              <p:cNvSpPr txBox="1">
                <a:spLocks noChangeArrowheads="1"/>
              </p:cNvSpPr>
              <p:nvPr/>
            </p:nvSpPr>
            <p:spPr bwMode="auto">
              <a:xfrm>
                <a:off x="5901788" y="4624432"/>
                <a:ext cx="44787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Brunswick</a:t>
                </a:r>
              </a:p>
            </p:txBody>
          </p:sp>
          <p:sp>
            <p:nvSpPr>
              <p:cNvPr id="105" name="Text Box 192"/>
              <p:cNvSpPr txBox="1">
                <a:spLocks noChangeArrowheads="1"/>
              </p:cNvSpPr>
              <p:nvPr/>
            </p:nvSpPr>
            <p:spPr bwMode="auto">
              <a:xfrm>
                <a:off x="6587588" y="1806677"/>
                <a:ext cx="57131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Northampton</a:t>
                </a:r>
              </a:p>
            </p:txBody>
          </p:sp>
          <p:sp>
            <p:nvSpPr>
              <p:cNvPr id="106" name="Text Box 193"/>
              <p:cNvSpPr txBox="1">
                <a:spLocks noChangeArrowheads="1"/>
              </p:cNvSpPr>
              <p:nvPr/>
            </p:nvSpPr>
            <p:spPr bwMode="auto">
              <a:xfrm>
                <a:off x="6435188" y="2035143"/>
                <a:ext cx="29976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Halifax</a:t>
                </a:r>
              </a:p>
            </p:txBody>
          </p:sp>
          <p:sp>
            <p:nvSpPr>
              <p:cNvPr id="107" name="Text Box 196"/>
              <p:cNvSpPr txBox="1">
                <a:spLocks noChangeArrowheads="1"/>
              </p:cNvSpPr>
              <p:nvPr/>
            </p:nvSpPr>
            <p:spPr bwMode="auto">
              <a:xfrm>
                <a:off x="6522500" y="2517461"/>
                <a:ext cx="525464"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Edgecombe</a:t>
                </a:r>
              </a:p>
            </p:txBody>
          </p:sp>
          <p:sp>
            <p:nvSpPr>
              <p:cNvPr id="108" name="Text Box 197"/>
              <p:cNvSpPr txBox="1">
                <a:spLocks noChangeArrowheads="1"/>
              </p:cNvSpPr>
              <p:nvPr/>
            </p:nvSpPr>
            <p:spPr bwMode="auto">
              <a:xfrm>
                <a:off x="6225638" y="3091801"/>
                <a:ext cx="30681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Wayne</a:t>
                </a:r>
              </a:p>
            </p:txBody>
          </p:sp>
          <p:sp>
            <p:nvSpPr>
              <p:cNvPr id="109" name="Text Box 198"/>
              <p:cNvSpPr txBox="1">
                <a:spLocks noChangeArrowheads="1"/>
              </p:cNvSpPr>
              <p:nvPr/>
            </p:nvSpPr>
            <p:spPr bwMode="auto">
              <a:xfrm>
                <a:off x="5749388" y="3482099"/>
                <a:ext cx="416140"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Sampson</a:t>
                </a:r>
              </a:p>
            </p:txBody>
          </p:sp>
          <p:sp>
            <p:nvSpPr>
              <p:cNvPr id="110" name="Text Box 199"/>
              <p:cNvSpPr txBox="1">
                <a:spLocks noChangeArrowheads="1"/>
              </p:cNvSpPr>
              <p:nvPr/>
            </p:nvSpPr>
            <p:spPr bwMode="auto">
              <a:xfrm>
                <a:off x="6301838" y="3605850"/>
                <a:ext cx="276839"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Duplin</a:t>
                </a:r>
              </a:p>
            </p:txBody>
          </p:sp>
          <p:sp>
            <p:nvSpPr>
              <p:cNvPr id="111" name="Text Box 200"/>
              <p:cNvSpPr txBox="1">
                <a:spLocks noChangeArrowheads="1"/>
              </p:cNvSpPr>
              <p:nvPr/>
            </p:nvSpPr>
            <p:spPr bwMode="auto">
              <a:xfrm>
                <a:off x="6282788" y="4091341"/>
                <a:ext cx="31739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Pender</a:t>
                </a:r>
              </a:p>
            </p:txBody>
          </p:sp>
          <p:sp>
            <p:nvSpPr>
              <p:cNvPr id="112" name="Text Box 202"/>
              <p:cNvSpPr txBox="1">
                <a:spLocks noChangeArrowheads="1"/>
              </p:cNvSpPr>
              <p:nvPr/>
            </p:nvSpPr>
            <p:spPr bwMode="auto">
              <a:xfrm>
                <a:off x="6739988" y="3862876"/>
                <a:ext cx="32797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Onslow</a:t>
                </a:r>
              </a:p>
            </p:txBody>
          </p:sp>
          <p:sp>
            <p:nvSpPr>
              <p:cNvPr id="113" name="Text Box 203"/>
              <p:cNvSpPr txBox="1">
                <a:spLocks noChangeArrowheads="1"/>
              </p:cNvSpPr>
              <p:nvPr/>
            </p:nvSpPr>
            <p:spPr bwMode="auto">
              <a:xfrm>
                <a:off x="6816188" y="3482099"/>
                <a:ext cx="26273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Jones</a:t>
                </a:r>
              </a:p>
            </p:txBody>
          </p:sp>
          <p:sp>
            <p:nvSpPr>
              <p:cNvPr id="114" name="Text Box 204"/>
              <p:cNvSpPr txBox="1">
                <a:spLocks noChangeArrowheads="1"/>
              </p:cNvSpPr>
              <p:nvPr/>
            </p:nvSpPr>
            <p:spPr bwMode="auto">
              <a:xfrm>
                <a:off x="6533613" y="3231420"/>
                <a:ext cx="273313"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Lenoir</a:t>
                </a:r>
              </a:p>
            </p:txBody>
          </p:sp>
          <p:sp>
            <p:nvSpPr>
              <p:cNvPr id="115" name="Text Box 205"/>
              <p:cNvSpPr txBox="1">
                <a:spLocks noChangeArrowheads="1"/>
              </p:cNvSpPr>
              <p:nvPr/>
            </p:nvSpPr>
            <p:spPr bwMode="auto">
              <a:xfrm>
                <a:off x="6511388" y="2996607"/>
                <a:ext cx="32973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Greene</a:t>
                </a:r>
              </a:p>
            </p:txBody>
          </p:sp>
          <p:sp>
            <p:nvSpPr>
              <p:cNvPr id="116" name="Text Box 206"/>
              <p:cNvSpPr txBox="1">
                <a:spLocks noChangeArrowheads="1"/>
              </p:cNvSpPr>
              <p:nvPr/>
            </p:nvSpPr>
            <p:spPr bwMode="auto">
              <a:xfrm>
                <a:off x="6873338" y="2844296"/>
                <a:ext cx="142828"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Pitt</a:t>
                </a:r>
              </a:p>
            </p:txBody>
          </p:sp>
          <p:sp>
            <p:nvSpPr>
              <p:cNvPr id="117" name="Text Box 207"/>
              <p:cNvSpPr txBox="1">
                <a:spLocks noChangeArrowheads="1"/>
              </p:cNvSpPr>
              <p:nvPr/>
            </p:nvSpPr>
            <p:spPr bwMode="auto">
              <a:xfrm>
                <a:off x="7133688" y="2006585"/>
                <a:ext cx="357951"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Hertford</a:t>
                </a:r>
              </a:p>
            </p:txBody>
          </p:sp>
          <p:sp>
            <p:nvSpPr>
              <p:cNvPr id="118" name="Text Box 208"/>
              <p:cNvSpPr txBox="1">
                <a:spLocks noChangeArrowheads="1"/>
              </p:cNvSpPr>
              <p:nvPr/>
            </p:nvSpPr>
            <p:spPr bwMode="auto">
              <a:xfrm>
                <a:off x="7444838" y="1844754"/>
                <a:ext cx="264495" cy="13034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Gates</a:t>
                </a:r>
              </a:p>
            </p:txBody>
          </p:sp>
          <p:sp>
            <p:nvSpPr>
              <p:cNvPr id="119" name="Text Box 210"/>
              <p:cNvSpPr txBox="1">
                <a:spLocks noChangeArrowheads="1"/>
              </p:cNvSpPr>
              <p:nvPr/>
            </p:nvSpPr>
            <p:spPr bwMode="auto">
              <a:xfrm rot="3757338">
                <a:off x="7503378" y="2302060"/>
                <a:ext cx="395686"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solidFill>
                      <a:schemeClr val="bg1"/>
                    </a:solidFill>
                  </a:rPr>
                  <a:t>Chowan</a:t>
                </a:r>
              </a:p>
            </p:txBody>
          </p:sp>
          <p:sp>
            <p:nvSpPr>
              <p:cNvPr id="120" name="Text Box 211"/>
              <p:cNvSpPr txBox="1">
                <a:spLocks noChangeArrowheads="1"/>
              </p:cNvSpPr>
              <p:nvPr/>
            </p:nvSpPr>
            <p:spPr bwMode="auto">
              <a:xfrm rot="3112369">
                <a:off x="7693216" y="2072011"/>
                <a:ext cx="572192"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Pasquotank</a:t>
                </a:r>
              </a:p>
            </p:txBody>
          </p:sp>
          <p:sp>
            <p:nvSpPr>
              <p:cNvPr id="121" name="Text Box 213"/>
              <p:cNvSpPr txBox="1">
                <a:spLocks noChangeArrowheads="1"/>
              </p:cNvSpPr>
              <p:nvPr/>
            </p:nvSpPr>
            <p:spPr bwMode="auto">
              <a:xfrm rot="3080467">
                <a:off x="7569885" y="2189414"/>
                <a:ext cx="578011"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Perquimans</a:t>
                </a:r>
              </a:p>
            </p:txBody>
          </p:sp>
          <p:sp>
            <p:nvSpPr>
              <p:cNvPr id="122" name="Text Box 215"/>
              <p:cNvSpPr txBox="1">
                <a:spLocks noChangeArrowheads="1"/>
              </p:cNvSpPr>
              <p:nvPr/>
            </p:nvSpPr>
            <p:spPr bwMode="auto">
              <a:xfrm rot="3013383">
                <a:off x="7971342" y="1887964"/>
                <a:ext cx="434478"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Currituck</a:t>
                </a:r>
              </a:p>
            </p:txBody>
          </p:sp>
          <p:sp>
            <p:nvSpPr>
              <p:cNvPr id="123" name="Text Box 216"/>
              <p:cNvSpPr txBox="1">
                <a:spLocks noChangeArrowheads="1"/>
              </p:cNvSpPr>
              <p:nvPr/>
            </p:nvSpPr>
            <p:spPr bwMode="auto">
              <a:xfrm rot="2830412">
                <a:off x="7870571" y="1992677"/>
                <a:ext cx="409263" cy="118494"/>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Camden</a:t>
                </a:r>
              </a:p>
            </p:txBody>
          </p:sp>
          <p:sp>
            <p:nvSpPr>
              <p:cNvPr id="124" name="Text Box 190"/>
              <p:cNvSpPr txBox="1">
                <a:spLocks noChangeArrowheads="1"/>
              </p:cNvSpPr>
              <p:nvPr/>
            </p:nvSpPr>
            <p:spPr bwMode="auto">
              <a:xfrm>
                <a:off x="6603224" y="4429954"/>
                <a:ext cx="372057" cy="26068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chemeClr val="bg1"/>
                    </a:solidFill>
                  </a:rPr>
                  <a:t>New</a:t>
                </a:r>
                <a:br>
                  <a:rPr lang="en-US" altLang="en-US" sz="700" dirty="0">
                    <a:solidFill>
                      <a:schemeClr val="bg1"/>
                    </a:solidFill>
                  </a:rPr>
                </a:br>
                <a:r>
                  <a:rPr lang="en-US" altLang="en-US" sz="700" dirty="0">
                    <a:solidFill>
                      <a:schemeClr val="bg1"/>
                    </a:solidFill>
                  </a:rPr>
                  <a:t>Hanover</a:t>
                </a:r>
              </a:p>
            </p:txBody>
          </p:sp>
        </p:grpSp>
        <p:grpSp>
          <p:nvGrpSpPr>
            <p:cNvPr id="21" name="Text Labels_Phase 1"/>
            <p:cNvGrpSpPr/>
            <p:nvPr/>
          </p:nvGrpSpPr>
          <p:grpSpPr>
            <a:xfrm>
              <a:off x="2828424" y="2445919"/>
              <a:ext cx="3560675" cy="1055001"/>
              <a:chOff x="2646447" y="1772421"/>
              <a:chExt cx="3916743" cy="1276551"/>
            </a:xfrm>
          </p:grpSpPr>
          <p:sp>
            <p:nvSpPr>
              <p:cNvPr id="22" name="Text Box 171"/>
              <p:cNvSpPr txBox="1">
                <a:spLocks noChangeArrowheads="1"/>
              </p:cNvSpPr>
              <p:nvPr/>
            </p:nvSpPr>
            <p:spPr bwMode="auto">
              <a:xfrm>
                <a:off x="4858801" y="1970331"/>
                <a:ext cx="336631"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 Caswell</a:t>
                </a:r>
              </a:p>
            </p:txBody>
          </p:sp>
          <p:sp>
            <p:nvSpPr>
              <p:cNvPr id="25" name="Text Box 178"/>
              <p:cNvSpPr txBox="1">
                <a:spLocks noChangeArrowheads="1"/>
              </p:cNvSpPr>
              <p:nvPr/>
            </p:nvSpPr>
            <p:spPr bwMode="auto">
              <a:xfrm>
                <a:off x="5594607" y="2639072"/>
                <a:ext cx="229230"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Wake</a:t>
                </a:r>
              </a:p>
            </p:txBody>
          </p:sp>
          <p:sp>
            <p:nvSpPr>
              <p:cNvPr id="27" name="Text Box 145"/>
              <p:cNvSpPr txBox="1">
                <a:spLocks noChangeArrowheads="1"/>
              </p:cNvSpPr>
              <p:nvPr/>
            </p:nvSpPr>
            <p:spPr bwMode="auto">
              <a:xfrm>
                <a:off x="2838935" y="1856096"/>
                <a:ext cx="20358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Ashe</a:t>
                </a:r>
              </a:p>
            </p:txBody>
          </p:sp>
          <p:sp>
            <p:nvSpPr>
              <p:cNvPr id="28" name="Text Box 146"/>
              <p:cNvSpPr txBox="1">
                <a:spLocks noChangeArrowheads="1"/>
              </p:cNvSpPr>
              <p:nvPr/>
            </p:nvSpPr>
            <p:spPr bwMode="auto">
              <a:xfrm>
                <a:off x="3149601" y="1772421"/>
                <a:ext cx="391133"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Alleghany</a:t>
                </a:r>
              </a:p>
            </p:txBody>
          </p:sp>
          <p:sp>
            <p:nvSpPr>
              <p:cNvPr id="29" name="Text Box 147"/>
              <p:cNvSpPr txBox="1">
                <a:spLocks noChangeArrowheads="1"/>
              </p:cNvSpPr>
              <p:nvPr/>
            </p:nvSpPr>
            <p:spPr bwMode="auto">
              <a:xfrm>
                <a:off x="3173252" y="2093517"/>
                <a:ext cx="26289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Wilkes</a:t>
                </a:r>
              </a:p>
            </p:txBody>
          </p:sp>
          <p:sp>
            <p:nvSpPr>
              <p:cNvPr id="30" name="Text Box 152"/>
              <p:cNvSpPr txBox="1">
                <a:spLocks noChangeArrowheads="1"/>
              </p:cNvSpPr>
              <p:nvPr/>
            </p:nvSpPr>
            <p:spPr bwMode="auto">
              <a:xfrm>
                <a:off x="3611563" y="1894175"/>
                <a:ext cx="21480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Surry</a:t>
                </a:r>
              </a:p>
            </p:txBody>
          </p:sp>
          <p:sp>
            <p:nvSpPr>
              <p:cNvPr id="31" name="Text Box 153"/>
              <p:cNvSpPr txBox="1">
                <a:spLocks noChangeArrowheads="1"/>
              </p:cNvSpPr>
              <p:nvPr/>
            </p:nvSpPr>
            <p:spPr bwMode="auto">
              <a:xfrm>
                <a:off x="3606801" y="2165478"/>
                <a:ext cx="272510"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Yadkin</a:t>
                </a:r>
              </a:p>
            </p:txBody>
          </p:sp>
          <p:sp>
            <p:nvSpPr>
              <p:cNvPr id="32" name="Text Box 156"/>
              <p:cNvSpPr txBox="1">
                <a:spLocks noChangeArrowheads="1"/>
              </p:cNvSpPr>
              <p:nvPr/>
            </p:nvSpPr>
            <p:spPr bwMode="auto">
              <a:xfrm>
                <a:off x="3992563" y="1908455"/>
                <a:ext cx="274114"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Stokes</a:t>
                </a:r>
              </a:p>
            </p:txBody>
          </p:sp>
          <p:sp>
            <p:nvSpPr>
              <p:cNvPr id="33" name="Text Box 157"/>
              <p:cNvSpPr txBox="1">
                <a:spLocks noChangeArrowheads="1"/>
              </p:cNvSpPr>
              <p:nvPr/>
            </p:nvSpPr>
            <p:spPr bwMode="auto">
              <a:xfrm>
                <a:off x="4000501" y="2213869"/>
                <a:ext cx="29976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Forsyth</a:t>
                </a:r>
              </a:p>
            </p:txBody>
          </p:sp>
          <p:sp>
            <p:nvSpPr>
              <p:cNvPr id="34" name="Text Box 158"/>
              <p:cNvSpPr txBox="1">
                <a:spLocks noChangeArrowheads="1"/>
              </p:cNvSpPr>
              <p:nvPr/>
            </p:nvSpPr>
            <p:spPr bwMode="auto">
              <a:xfrm>
                <a:off x="3757000" y="2438256"/>
                <a:ext cx="227626"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Davie</a:t>
                </a:r>
              </a:p>
            </p:txBody>
          </p:sp>
          <p:sp>
            <p:nvSpPr>
              <p:cNvPr id="35" name="Text Box 163"/>
              <p:cNvSpPr txBox="1">
                <a:spLocks noChangeArrowheads="1"/>
              </p:cNvSpPr>
              <p:nvPr/>
            </p:nvSpPr>
            <p:spPr bwMode="auto">
              <a:xfrm>
                <a:off x="4445001" y="2293993"/>
                <a:ext cx="314189"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Guilford</a:t>
                </a:r>
              </a:p>
            </p:txBody>
          </p:sp>
          <p:sp>
            <p:nvSpPr>
              <p:cNvPr id="36" name="Text Box 164"/>
              <p:cNvSpPr txBox="1">
                <a:spLocks noChangeArrowheads="1"/>
              </p:cNvSpPr>
              <p:nvPr/>
            </p:nvSpPr>
            <p:spPr bwMode="auto">
              <a:xfrm>
                <a:off x="3989388" y="2617652"/>
                <a:ext cx="371897"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Davidson</a:t>
                </a:r>
              </a:p>
            </p:txBody>
          </p:sp>
          <p:sp>
            <p:nvSpPr>
              <p:cNvPr id="37" name="Text Box 165"/>
              <p:cNvSpPr txBox="1">
                <a:spLocks noChangeArrowheads="1"/>
              </p:cNvSpPr>
              <p:nvPr/>
            </p:nvSpPr>
            <p:spPr bwMode="auto">
              <a:xfrm>
                <a:off x="4411663" y="2660490"/>
                <a:ext cx="381515"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Randolph</a:t>
                </a:r>
              </a:p>
            </p:txBody>
          </p:sp>
          <p:sp>
            <p:nvSpPr>
              <p:cNvPr id="38" name="Text Box 172"/>
              <p:cNvSpPr txBox="1">
                <a:spLocks noChangeArrowheads="1"/>
              </p:cNvSpPr>
              <p:nvPr/>
            </p:nvSpPr>
            <p:spPr bwMode="auto">
              <a:xfrm rot="17879972">
                <a:off x="4795620" y="2333636"/>
                <a:ext cx="397313" cy="10772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Alamance</a:t>
                </a:r>
              </a:p>
            </p:txBody>
          </p:sp>
          <p:sp>
            <p:nvSpPr>
              <p:cNvPr id="39" name="Text Box 173"/>
              <p:cNvSpPr txBox="1">
                <a:spLocks noChangeArrowheads="1"/>
              </p:cNvSpPr>
              <p:nvPr/>
            </p:nvSpPr>
            <p:spPr bwMode="auto">
              <a:xfrm rot="17890225">
                <a:off x="5121757" y="2348696"/>
                <a:ext cx="299587" cy="10772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Orange</a:t>
                </a:r>
              </a:p>
            </p:txBody>
          </p:sp>
          <p:sp>
            <p:nvSpPr>
              <p:cNvPr id="40" name="Text Box 174"/>
              <p:cNvSpPr txBox="1">
                <a:spLocks noChangeArrowheads="1"/>
              </p:cNvSpPr>
              <p:nvPr/>
            </p:nvSpPr>
            <p:spPr bwMode="auto">
              <a:xfrm rot="16490952">
                <a:off x="5296293" y="2351869"/>
                <a:ext cx="318811" cy="10772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Durham</a:t>
                </a:r>
              </a:p>
            </p:txBody>
          </p:sp>
          <p:sp>
            <p:nvSpPr>
              <p:cNvPr id="41" name="Text Box 175"/>
              <p:cNvSpPr txBox="1">
                <a:spLocks noChangeArrowheads="1"/>
              </p:cNvSpPr>
              <p:nvPr/>
            </p:nvSpPr>
            <p:spPr bwMode="auto">
              <a:xfrm>
                <a:off x="5232657" y="1967950"/>
                <a:ext cx="28373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Person</a:t>
                </a:r>
              </a:p>
            </p:txBody>
          </p:sp>
          <p:sp>
            <p:nvSpPr>
              <p:cNvPr id="42" name="Text Box 176"/>
              <p:cNvSpPr txBox="1">
                <a:spLocks noChangeArrowheads="1"/>
              </p:cNvSpPr>
              <p:nvPr/>
            </p:nvSpPr>
            <p:spPr bwMode="auto">
              <a:xfrm>
                <a:off x="4968876" y="2723158"/>
                <a:ext cx="36388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Chatham</a:t>
                </a:r>
              </a:p>
            </p:txBody>
          </p:sp>
          <p:sp>
            <p:nvSpPr>
              <p:cNvPr id="43" name="Text Box 177"/>
              <p:cNvSpPr txBox="1">
                <a:spLocks noChangeArrowheads="1"/>
              </p:cNvSpPr>
              <p:nvPr/>
            </p:nvSpPr>
            <p:spPr bwMode="auto">
              <a:xfrm rot="16956363">
                <a:off x="5519979" y="2028208"/>
                <a:ext cx="352455" cy="10772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Granville</a:t>
                </a:r>
              </a:p>
            </p:txBody>
          </p:sp>
          <p:sp>
            <p:nvSpPr>
              <p:cNvPr id="44" name="Text Box 180"/>
              <p:cNvSpPr txBox="1">
                <a:spLocks noChangeArrowheads="1"/>
              </p:cNvSpPr>
              <p:nvPr/>
            </p:nvSpPr>
            <p:spPr bwMode="auto">
              <a:xfrm rot="17769694">
                <a:off x="5822055" y="1962366"/>
                <a:ext cx="253126" cy="107722"/>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Vance</a:t>
                </a:r>
              </a:p>
            </p:txBody>
          </p:sp>
          <p:sp>
            <p:nvSpPr>
              <p:cNvPr id="45" name="Text Box 181"/>
              <p:cNvSpPr txBox="1">
                <a:spLocks noChangeArrowheads="1"/>
              </p:cNvSpPr>
              <p:nvPr/>
            </p:nvSpPr>
            <p:spPr bwMode="auto">
              <a:xfrm>
                <a:off x="6073776" y="1899048"/>
                <a:ext cx="294953"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Warren</a:t>
                </a:r>
              </a:p>
            </p:txBody>
          </p:sp>
          <p:sp>
            <p:nvSpPr>
              <p:cNvPr id="46" name="Text Box 182"/>
              <p:cNvSpPr txBox="1">
                <a:spLocks noChangeArrowheads="1"/>
              </p:cNvSpPr>
              <p:nvPr/>
            </p:nvSpPr>
            <p:spPr bwMode="auto">
              <a:xfrm>
                <a:off x="5880206" y="2274953"/>
                <a:ext cx="317395"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Franklin</a:t>
                </a:r>
              </a:p>
            </p:txBody>
          </p:sp>
          <p:sp>
            <p:nvSpPr>
              <p:cNvPr id="47" name="Text Box 191"/>
              <p:cNvSpPr txBox="1">
                <a:spLocks noChangeArrowheads="1"/>
              </p:cNvSpPr>
              <p:nvPr/>
            </p:nvSpPr>
            <p:spPr bwMode="auto">
              <a:xfrm>
                <a:off x="5799394" y="2941313"/>
                <a:ext cx="36388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Johnston</a:t>
                </a:r>
              </a:p>
            </p:txBody>
          </p:sp>
          <p:sp>
            <p:nvSpPr>
              <p:cNvPr id="48" name="Text Box 194"/>
              <p:cNvSpPr txBox="1">
                <a:spLocks noChangeArrowheads="1"/>
              </p:cNvSpPr>
              <p:nvPr/>
            </p:nvSpPr>
            <p:spPr bwMode="auto">
              <a:xfrm>
                <a:off x="6206588" y="2427263"/>
                <a:ext cx="208390"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a:t>Nash</a:t>
                </a:r>
              </a:p>
            </p:txBody>
          </p:sp>
          <p:sp>
            <p:nvSpPr>
              <p:cNvPr id="49" name="Text Box 195"/>
              <p:cNvSpPr txBox="1">
                <a:spLocks noChangeArrowheads="1"/>
              </p:cNvSpPr>
              <p:nvPr/>
            </p:nvSpPr>
            <p:spPr bwMode="auto">
              <a:xfrm>
                <a:off x="6295488" y="2750924"/>
                <a:ext cx="267702"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Wilson</a:t>
                </a:r>
              </a:p>
            </p:txBody>
          </p:sp>
          <p:sp>
            <p:nvSpPr>
              <p:cNvPr id="50" name="Text Box 141"/>
              <p:cNvSpPr txBox="1">
                <a:spLocks noChangeArrowheads="1"/>
              </p:cNvSpPr>
              <p:nvPr/>
            </p:nvSpPr>
            <p:spPr bwMode="auto">
              <a:xfrm>
                <a:off x="2646447" y="2093289"/>
                <a:ext cx="359073"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Watauga</a:t>
                </a:r>
              </a:p>
            </p:txBody>
          </p:sp>
          <p:sp>
            <p:nvSpPr>
              <p:cNvPr id="51" name="Text Box 162"/>
              <p:cNvSpPr txBox="1">
                <a:spLocks noChangeArrowheads="1"/>
              </p:cNvSpPr>
              <p:nvPr/>
            </p:nvSpPr>
            <p:spPr bwMode="auto">
              <a:xfrm>
                <a:off x="4364810" y="1917179"/>
                <a:ext cx="496931" cy="10765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t>Rockingham</a:t>
                </a:r>
              </a:p>
            </p:txBody>
          </p:sp>
        </p:grpSp>
      </p:grpSp>
      <p:sp>
        <p:nvSpPr>
          <p:cNvPr id="7" name="5-Point Star 6"/>
          <p:cNvSpPr/>
          <p:nvPr/>
        </p:nvSpPr>
        <p:spPr>
          <a:xfrm>
            <a:off x="122173" y="5077739"/>
            <a:ext cx="467682" cy="4191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355686" y="2403096"/>
            <a:ext cx="432629" cy="451774"/>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884" y="2037816"/>
            <a:ext cx="3047116" cy="369332"/>
          </a:xfrm>
          <a:prstGeom prst="rect">
            <a:avLst/>
          </a:prstGeom>
          <a:noFill/>
        </p:spPr>
        <p:txBody>
          <a:bodyPr wrap="none" rtlCol="0">
            <a:spAutoFit/>
          </a:bodyPr>
          <a:lstStyle/>
          <a:p>
            <a:r>
              <a:rPr lang="en-US" dirty="0" smtClean="0"/>
              <a:t>Open enrollment began in July</a:t>
            </a:r>
            <a:endParaRPr lang="en-US" b="1" u="sng" dirty="0"/>
          </a:p>
        </p:txBody>
      </p:sp>
      <p:sp>
        <p:nvSpPr>
          <p:cNvPr id="242" name="Right Arrow 241"/>
          <p:cNvSpPr/>
          <p:nvPr/>
        </p:nvSpPr>
        <p:spPr>
          <a:xfrm rot="14474302">
            <a:off x="6437981" y="5608174"/>
            <a:ext cx="523481" cy="451774"/>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p:cNvSpPr txBox="1"/>
          <p:nvPr/>
        </p:nvSpPr>
        <p:spPr>
          <a:xfrm>
            <a:off x="4910026" y="6050518"/>
            <a:ext cx="3494803" cy="369332"/>
          </a:xfrm>
          <a:prstGeom prst="rect">
            <a:avLst/>
          </a:prstGeom>
          <a:noFill/>
        </p:spPr>
        <p:txBody>
          <a:bodyPr wrap="none" rtlCol="0">
            <a:spAutoFit/>
          </a:bodyPr>
          <a:lstStyle/>
          <a:p>
            <a:r>
              <a:rPr lang="en-US" dirty="0" smtClean="0"/>
              <a:t>Open enrollment begins in October</a:t>
            </a:r>
            <a:endParaRPr lang="en-US" dirty="0"/>
          </a:p>
        </p:txBody>
      </p:sp>
      <p:sp>
        <p:nvSpPr>
          <p:cNvPr id="244" name="Rectangle 243"/>
          <p:cNvSpPr/>
          <p:nvPr/>
        </p:nvSpPr>
        <p:spPr bwMode="auto">
          <a:xfrm>
            <a:off x="-3247" y="1225914"/>
            <a:ext cx="9153525" cy="602886"/>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b="1" dirty="0" smtClean="0">
                <a:latin typeface="Calibri" panose="020F0502020204030204" pitchFamily="34" charset="0"/>
              </a:rPr>
              <a:t>Regardless of when enrollment began, </a:t>
            </a:r>
            <a:r>
              <a:rPr lang="en-US" b="1" i="1" dirty="0" smtClean="0">
                <a:latin typeface="Calibri" panose="020F0502020204030204" pitchFamily="34" charset="0"/>
              </a:rPr>
              <a:t>everyone</a:t>
            </a:r>
            <a:r>
              <a:rPr lang="en-US" b="1" dirty="0" smtClean="0">
                <a:latin typeface="Calibri" panose="020F0502020204030204" pitchFamily="34" charset="0"/>
              </a:rPr>
              <a:t> with a “mandatory” letter must choose a health plan by </a:t>
            </a:r>
            <a:r>
              <a:rPr lang="en-US" b="1" u="sng" dirty="0" smtClean="0">
                <a:latin typeface="Calibri" panose="020F0502020204030204" pitchFamily="34" charset="0"/>
              </a:rPr>
              <a:t>December 13.</a:t>
            </a:r>
            <a:endParaRPr lang="en-US" b="1" dirty="0">
              <a:latin typeface="Calibri" panose="020F0502020204030204" pitchFamily="34" charset="0"/>
            </a:endParaRPr>
          </a:p>
        </p:txBody>
      </p:sp>
    </p:spTree>
    <p:extLst>
      <p:ext uri="{BB962C8B-B14F-4D97-AF65-F5344CB8AC3E}">
        <p14:creationId xmlns:p14="http://schemas.microsoft.com/office/powerpoint/2010/main" val="25926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5644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3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200" y="6705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What if I do </a:t>
            </a:r>
            <a:r>
              <a:rPr lang="en-US" sz="2800" b="1" u="sng" dirty="0">
                <a:solidFill>
                  <a:srgbClr val="002060"/>
                </a:solidFill>
                <a:latin typeface="Calibri" panose="020F0502020204030204" pitchFamily="34" charset="0"/>
              </a:rPr>
              <a:t>not</a:t>
            </a:r>
            <a:r>
              <a:rPr lang="en-US" sz="2800" b="1" dirty="0">
                <a:solidFill>
                  <a:srgbClr val="002060"/>
                </a:solidFill>
                <a:latin typeface="Calibri" panose="020F0502020204030204" pitchFamily="34" charset="0"/>
              </a:rPr>
              <a:t> choose a health plan?</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13</a:t>
            </a:fld>
            <a:endParaRPr lang="en-US" b="1" dirty="0">
              <a:latin typeface="Calibri" panose="020F0502020204030204" pitchFamily="34" charset="0"/>
            </a:endParaRPr>
          </a:p>
        </p:txBody>
      </p:sp>
      <p:sp>
        <p:nvSpPr>
          <p:cNvPr id="17" name="TextBox 16"/>
          <p:cNvSpPr txBox="1"/>
          <p:nvPr/>
        </p:nvSpPr>
        <p:spPr>
          <a:xfrm>
            <a:off x="1770619" y="1786690"/>
            <a:ext cx="5602762" cy="861774"/>
          </a:xfrm>
          <a:prstGeom prst="rect">
            <a:avLst/>
          </a:prstGeom>
          <a:noFill/>
        </p:spPr>
        <p:txBody>
          <a:bodyPr wrap="square" rtlCol="0">
            <a:spAutoFit/>
          </a:bodyPr>
          <a:lstStyle/>
          <a:p>
            <a:pPr algn="ctr"/>
            <a:r>
              <a:rPr lang="en-US" sz="2500" b="1" i="1" dirty="0"/>
              <a:t>If you are </a:t>
            </a:r>
            <a:r>
              <a:rPr lang="en-US" sz="2500" b="1" i="1" u="sng" dirty="0"/>
              <a:t>required</a:t>
            </a:r>
            <a:r>
              <a:rPr lang="en-US" sz="2500" b="1" i="1" dirty="0"/>
              <a:t> to choose a health plan (“mandatory”) …</a:t>
            </a:r>
          </a:p>
        </p:txBody>
      </p:sp>
      <p:sp>
        <p:nvSpPr>
          <p:cNvPr id="20" name="Rounded Rectangle 19"/>
          <p:cNvSpPr/>
          <p:nvPr/>
        </p:nvSpPr>
        <p:spPr>
          <a:xfrm>
            <a:off x="1121328" y="3234490"/>
            <a:ext cx="7010400" cy="240431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800" dirty="0">
                <a:solidFill>
                  <a:schemeClr val="tx1"/>
                </a:solidFill>
              </a:rPr>
              <a:t>Medicaid will </a:t>
            </a:r>
            <a:r>
              <a:rPr lang="en-US" sz="2800" b="1" u="sng" dirty="0">
                <a:solidFill>
                  <a:schemeClr val="tx1"/>
                </a:solidFill>
              </a:rPr>
              <a:t>choose a plan &amp; PCP for you </a:t>
            </a:r>
            <a:r>
              <a:rPr lang="en-US" sz="2800" dirty="0">
                <a:solidFill>
                  <a:schemeClr val="tx1"/>
                </a:solidFill>
              </a:rPr>
              <a:t>if you don’t choose by </a:t>
            </a:r>
            <a:r>
              <a:rPr lang="en-US" sz="2800" b="1" dirty="0" smtClean="0">
                <a:solidFill>
                  <a:schemeClr val="tx1"/>
                </a:solidFill>
              </a:rPr>
              <a:t>December 13, 2019</a:t>
            </a:r>
            <a:endParaRPr lang="en-US" sz="2800" b="1" dirty="0">
              <a:solidFill>
                <a:schemeClr val="tx1"/>
              </a:solidFill>
            </a:endParaRPr>
          </a:p>
        </p:txBody>
      </p:sp>
    </p:spTree>
    <p:extLst>
      <p:ext uri="{BB962C8B-B14F-4D97-AF65-F5344CB8AC3E}">
        <p14:creationId xmlns:p14="http://schemas.microsoft.com/office/powerpoint/2010/main" val="20895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38200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3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pic>
        <p:nvPicPr>
          <p:cNvPr id="57466" name="Picture 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2" y="2264630"/>
            <a:ext cx="3857976" cy="3831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le 6"/>
          <p:cNvSpPr txBox="1">
            <a:spLocks/>
          </p:cNvSpPr>
          <p:nvPr/>
        </p:nvSpPr>
        <p:spPr>
          <a:xfrm>
            <a:off x="457199" y="6705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OPTION TO ENROLL: If you got this letter…</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14</a:t>
            </a:fld>
            <a:endParaRPr lang="en-US" b="1" dirty="0">
              <a:latin typeface="Calibri" panose="020F0502020204030204" pitchFamily="34" charset="0"/>
            </a:endParaRPr>
          </a:p>
        </p:txBody>
      </p:sp>
      <p:sp>
        <p:nvSpPr>
          <p:cNvPr id="19" name="TextBox 18"/>
          <p:cNvSpPr txBox="1"/>
          <p:nvPr/>
        </p:nvSpPr>
        <p:spPr>
          <a:xfrm>
            <a:off x="4560423" y="1255693"/>
            <a:ext cx="4385555" cy="954107"/>
          </a:xfrm>
          <a:prstGeom prst="rect">
            <a:avLst/>
          </a:prstGeom>
          <a:noFill/>
        </p:spPr>
        <p:txBody>
          <a:bodyPr wrap="square" rtlCol="0">
            <a:spAutoFit/>
          </a:bodyPr>
          <a:lstStyle/>
          <a:p>
            <a:pPr algn="ctr"/>
            <a:r>
              <a:rPr lang="en-US" sz="2800" b="1" i="1" dirty="0"/>
              <a:t>You do</a:t>
            </a:r>
            <a:r>
              <a:rPr lang="en-US" sz="2800" b="1" i="1" u="sng" dirty="0"/>
              <a:t> not</a:t>
            </a:r>
            <a:r>
              <a:rPr lang="en-US" sz="2800" b="1" i="1" dirty="0"/>
              <a:t> need to do anything</a:t>
            </a:r>
          </a:p>
        </p:txBody>
      </p:sp>
      <p:sp>
        <p:nvSpPr>
          <p:cNvPr id="22" name="Down Arrow 21"/>
          <p:cNvSpPr/>
          <p:nvPr/>
        </p:nvSpPr>
        <p:spPr>
          <a:xfrm>
            <a:off x="6477000" y="2209800"/>
            <a:ext cx="533400" cy="6096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80840" y="289560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8" name="Oval 27"/>
          <p:cNvSpPr/>
          <p:nvPr/>
        </p:nvSpPr>
        <p:spPr>
          <a:xfrm>
            <a:off x="4180840" y="365760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29" name="Oval 28"/>
          <p:cNvSpPr/>
          <p:nvPr/>
        </p:nvSpPr>
        <p:spPr>
          <a:xfrm>
            <a:off x="4180840" y="438912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30" name="TextBox 29"/>
          <p:cNvSpPr txBox="1"/>
          <p:nvPr/>
        </p:nvSpPr>
        <p:spPr>
          <a:xfrm>
            <a:off x="4681549" y="4314792"/>
            <a:ext cx="4284749" cy="646331"/>
          </a:xfrm>
          <a:prstGeom prst="rect">
            <a:avLst/>
          </a:prstGeom>
          <a:noFill/>
        </p:spPr>
        <p:txBody>
          <a:bodyPr wrap="square" rtlCol="0">
            <a:spAutoFit/>
          </a:bodyPr>
          <a:lstStyle/>
          <a:p>
            <a:r>
              <a:rPr lang="en-US" dirty="0"/>
              <a:t>Call the </a:t>
            </a:r>
            <a:r>
              <a:rPr lang="en-US" b="1" dirty="0"/>
              <a:t>Enrollment Broker </a:t>
            </a:r>
            <a:r>
              <a:rPr lang="en-US" dirty="0"/>
              <a:t>if you need help or want to learn more about your options.</a:t>
            </a:r>
          </a:p>
        </p:txBody>
      </p:sp>
      <p:sp>
        <p:nvSpPr>
          <p:cNvPr id="31" name="TextBox 30"/>
          <p:cNvSpPr txBox="1"/>
          <p:nvPr/>
        </p:nvSpPr>
        <p:spPr>
          <a:xfrm>
            <a:off x="4674171" y="3608551"/>
            <a:ext cx="4459669" cy="646331"/>
          </a:xfrm>
          <a:prstGeom prst="rect">
            <a:avLst/>
          </a:prstGeom>
          <a:noFill/>
        </p:spPr>
        <p:txBody>
          <a:bodyPr wrap="square" rtlCol="0">
            <a:spAutoFit/>
          </a:bodyPr>
          <a:lstStyle/>
          <a:p>
            <a:r>
              <a:rPr lang="en-US" dirty="0"/>
              <a:t>But, you have the </a:t>
            </a:r>
            <a:r>
              <a:rPr lang="en-US" u="sng" dirty="0"/>
              <a:t>option</a:t>
            </a:r>
            <a:r>
              <a:rPr lang="en-US" dirty="0"/>
              <a:t> if you want to move to a health plan.*</a:t>
            </a:r>
          </a:p>
        </p:txBody>
      </p:sp>
      <p:sp>
        <p:nvSpPr>
          <p:cNvPr id="32" name="TextBox 31"/>
          <p:cNvSpPr txBox="1"/>
          <p:nvPr/>
        </p:nvSpPr>
        <p:spPr>
          <a:xfrm>
            <a:off x="4674171" y="2943192"/>
            <a:ext cx="4459669" cy="646331"/>
          </a:xfrm>
          <a:prstGeom prst="rect">
            <a:avLst/>
          </a:prstGeom>
          <a:noFill/>
        </p:spPr>
        <p:txBody>
          <a:bodyPr wrap="square" rtlCol="0">
            <a:spAutoFit/>
          </a:bodyPr>
          <a:lstStyle/>
          <a:p>
            <a:r>
              <a:rPr lang="en-US" b="1" i="1" u="sng" dirty="0"/>
              <a:t>You are NOT required to do anything</a:t>
            </a:r>
            <a:r>
              <a:rPr lang="en-US" dirty="0"/>
              <a:t> and you will get Medicaid the same way you do today.</a:t>
            </a:r>
            <a:endParaRPr lang="en-US" b="1" i="1" u="sng" dirty="0"/>
          </a:p>
        </p:txBody>
      </p:sp>
      <p:grpSp>
        <p:nvGrpSpPr>
          <p:cNvPr id="33" name="Group 32"/>
          <p:cNvGrpSpPr/>
          <p:nvPr/>
        </p:nvGrpSpPr>
        <p:grpSpPr>
          <a:xfrm>
            <a:off x="4273216" y="5056405"/>
            <a:ext cx="4672762" cy="1344395"/>
            <a:chOff x="1896378" y="5158302"/>
            <a:chExt cx="5140038" cy="1344395"/>
          </a:xfrm>
        </p:grpSpPr>
        <p:sp>
          <p:nvSpPr>
            <p:cNvPr id="34" name="Rounded Rectangle 33"/>
            <p:cNvSpPr/>
            <p:nvPr/>
          </p:nvSpPr>
          <p:spPr>
            <a:xfrm>
              <a:off x="1896378" y="5158302"/>
              <a:ext cx="5140038" cy="1344395"/>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300"/>
                </a:spcAft>
              </a:pPr>
              <a:r>
                <a:rPr lang="en-US" b="1" i="1" dirty="0">
                  <a:solidFill>
                    <a:schemeClr val="tx1"/>
                  </a:solidFill>
                </a:rPr>
                <a:t>*Reminder:</a:t>
              </a:r>
            </a:p>
            <a:p>
              <a:pPr algn="ctr">
                <a:spcAft>
                  <a:spcPts val="300"/>
                </a:spcAft>
              </a:pPr>
              <a:r>
                <a:rPr lang="en-US" sz="1600" dirty="0">
                  <a:solidFill>
                    <a:schemeClr val="tx1"/>
                  </a:solidFill>
                </a:rPr>
                <a:t>Some services for I/DD, </a:t>
              </a:r>
              <a:r>
                <a:rPr lang="en-US" sz="1600" dirty="0" err="1">
                  <a:solidFill>
                    <a:schemeClr val="tx1"/>
                  </a:solidFill>
                </a:rPr>
                <a:t>TBI</a:t>
              </a:r>
              <a:r>
                <a:rPr lang="en-US" sz="1600" dirty="0">
                  <a:solidFill>
                    <a:schemeClr val="tx1"/>
                  </a:solidFill>
                </a:rPr>
                <a:t>, serious mental illness and severe substance use disorders</a:t>
              </a:r>
              <a:r>
                <a:rPr lang="en-US" sz="1600" dirty="0">
                  <a:solidFill>
                    <a:srgbClr val="FF0000"/>
                  </a:solidFill>
                </a:rPr>
                <a:t> </a:t>
              </a:r>
              <a:r>
                <a:rPr lang="en-US" sz="1600" dirty="0">
                  <a:solidFill>
                    <a:schemeClr val="tx1"/>
                  </a:solidFill>
                </a:rPr>
                <a:t>are </a:t>
              </a:r>
              <a:r>
                <a:rPr lang="en-US" sz="1600" b="1" i="1" dirty="0">
                  <a:solidFill>
                    <a:schemeClr val="tx1"/>
                  </a:solidFill>
                </a:rPr>
                <a:t>only </a:t>
              </a:r>
              <a:r>
                <a:rPr lang="en-US" sz="1600" dirty="0">
                  <a:solidFill>
                    <a:schemeClr val="tx1"/>
                  </a:solidFill>
                </a:rPr>
                <a:t>available if you stay in NC Medicaid Direct</a:t>
              </a:r>
            </a:p>
          </p:txBody>
        </p:sp>
        <p:pic>
          <p:nvPicPr>
            <p:cNvPr id="35" name="Picture 11" descr="C:\Users\mcraven\Downloads\exclamation-mar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3406" y="5247730"/>
              <a:ext cx="513144" cy="43012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Oval 24"/>
          <p:cNvSpPr/>
          <p:nvPr/>
        </p:nvSpPr>
        <p:spPr>
          <a:xfrm>
            <a:off x="82449" y="2706302"/>
            <a:ext cx="3811445" cy="5937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6675" y="1443200"/>
            <a:ext cx="3861722" cy="769441"/>
          </a:xfrm>
          <a:prstGeom prst="rect">
            <a:avLst/>
          </a:prstGeom>
          <a:solidFill>
            <a:srgbClr val="FFC000"/>
          </a:solidFill>
        </p:spPr>
        <p:txBody>
          <a:bodyPr wrap="square" rtlCol="0">
            <a:spAutoFit/>
          </a:bodyPr>
          <a:lstStyle/>
          <a:p>
            <a:pPr algn="ctr"/>
            <a:r>
              <a:rPr lang="en-US" sz="2200" b="1" i="1" dirty="0"/>
              <a:t>“</a:t>
            </a:r>
            <a:r>
              <a:rPr lang="en-US" sz="2200" b="1" i="1" u="sng" dirty="0"/>
              <a:t>May</a:t>
            </a:r>
            <a:r>
              <a:rPr lang="en-US" sz="2200" b="1" i="1" dirty="0"/>
              <a:t> choose a health plan </a:t>
            </a:r>
            <a:r>
              <a:rPr lang="en-US" sz="2200" b="1" i="1" u="sng" dirty="0"/>
              <a:t>or stay </a:t>
            </a:r>
            <a:r>
              <a:rPr lang="en-US" sz="2200" b="1" i="1" dirty="0"/>
              <a:t>in NC Medicaid Direct”</a:t>
            </a:r>
          </a:p>
        </p:txBody>
      </p:sp>
      <p:cxnSp>
        <p:nvCxnSpPr>
          <p:cNvPr id="39" name="Straight Arrow Connector 38"/>
          <p:cNvCxnSpPr/>
          <p:nvPr/>
        </p:nvCxnSpPr>
        <p:spPr>
          <a:xfrm flipH="1">
            <a:off x="2971800" y="2224662"/>
            <a:ext cx="304800" cy="47301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48800" y="76200"/>
            <a:ext cx="2819400" cy="6695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Talking Points:</a:t>
            </a:r>
          </a:p>
          <a:p>
            <a:pPr algn="ctr"/>
            <a:endParaRPr lang="en-US" dirty="0"/>
          </a:p>
          <a:p>
            <a:pPr algn="ctr"/>
            <a:r>
              <a:rPr lang="en-US" dirty="0"/>
              <a:t>If you are in this category, you do not need to do anything and will continue getting Medicaid the same way you do today.</a:t>
            </a:r>
          </a:p>
          <a:p>
            <a:pPr algn="ctr"/>
            <a:endParaRPr lang="en-US" dirty="0"/>
          </a:p>
          <a:p>
            <a:pPr algn="ctr"/>
            <a:r>
              <a:rPr lang="en-US" dirty="0"/>
              <a:t>You can move to a health plan if you want to. But remember – there are SOME services for behavioral health, I/DD, and TBI that are only available in NC Medicaid Direct via LME-</a:t>
            </a:r>
            <a:r>
              <a:rPr lang="en-US" dirty="0" err="1"/>
              <a:t>MCOs</a:t>
            </a:r>
            <a:r>
              <a:rPr lang="en-US" dirty="0"/>
              <a:t>, not a health plan.</a:t>
            </a:r>
          </a:p>
          <a:p>
            <a:pPr algn="ctr"/>
            <a:endParaRPr lang="en-US" dirty="0"/>
          </a:p>
          <a:p>
            <a:pPr algn="ctr"/>
            <a:r>
              <a:rPr lang="en-US" dirty="0"/>
              <a:t>If you aren’t sure about what to do, the best thing to do is to call the enrollment broker. They can help you understand your options.</a:t>
            </a:r>
          </a:p>
        </p:txBody>
      </p:sp>
      <p:grpSp>
        <p:nvGrpSpPr>
          <p:cNvPr id="4" name="Group 3"/>
          <p:cNvGrpSpPr/>
          <p:nvPr/>
        </p:nvGrpSpPr>
        <p:grpSpPr>
          <a:xfrm>
            <a:off x="7679074" y="106168"/>
            <a:ext cx="1032310" cy="968106"/>
            <a:chOff x="7679074" y="106168"/>
            <a:chExt cx="1032310" cy="968106"/>
          </a:xfrm>
        </p:grpSpPr>
        <p:sp>
          <p:nvSpPr>
            <p:cNvPr id="38" name="Rectangle 37"/>
            <p:cNvSpPr/>
            <p:nvPr/>
          </p:nvSpPr>
          <p:spPr>
            <a:xfrm>
              <a:off x="7679074" y="106168"/>
              <a:ext cx="1032310" cy="968106"/>
            </a:xfrm>
            <a:prstGeom prst="rect">
              <a:avLst/>
            </a:prstGeom>
            <a:solidFill>
              <a:srgbClr val="FFD9D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4" descr="C:\Users\mcraven\Downloads\spli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8579" y="213770"/>
              <a:ext cx="773299" cy="773299"/>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Folded Corner 36"/>
          <p:cNvSpPr/>
          <p:nvPr/>
        </p:nvSpPr>
        <p:spPr>
          <a:xfrm>
            <a:off x="647442" y="3733800"/>
            <a:ext cx="2742445" cy="2182820"/>
          </a:xfrm>
          <a:prstGeom prst="foldedCorner">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 You do not need to choose a health plan.</a:t>
            </a:r>
          </a:p>
          <a:p>
            <a:pPr algn="ctr"/>
            <a:r>
              <a:rPr lang="en-US" sz="1600" dirty="0" smtClean="0">
                <a:solidFill>
                  <a:schemeClr val="tx1"/>
                </a:solidFill>
              </a:rPr>
              <a:t>However, you have the option to choose one – this deadline to has been extended to </a:t>
            </a:r>
            <a:r>
              <a:rPr lang="en-US" sz="1600" b="1" u="sng" dirty="0" smtClean="0">
                <a:solidFill>
                  <a:schemeClr val="tx1"/>
                </a:solidFill>
              </a:rPr>
              <a:t>DECEMBER 13</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52842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5644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6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What if I do </a:t>
            </a:r>
            <a:r>
              <a:rPr lang="en-US" sz="2800" b="1" u="sng" dirty="0">
                <a:solidFill>
                  <a:srgbClr val="002060"/>
                </a:solidFill>
                <a:latin typeface="Calibri" panose="020F0502020204030204" pitchFamily="34" charset="0"/>
              </a:rPr>
              <a:t>not</a:t>
            </a:r>
            <a:r>
              <a:rPr lang="en-US" sz="2800" b="1" dirty="0">
                <a:solidFill>
                  <a:srgbClr val="002060"/>
                </a:solidFill>
                <a:latin typeface="Calibri" panose="020F0502020204030204" pitchFamily="34" charset="0"/>
              </a:rPr>
              <a:t> choose a health plan?</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15</a:t>
            </a:fld>
            <a:endParaRPr lang="en-US" b="1" dirty="0">
              <a:latin typeface="Calibri" panose="020F0502020204030204" pitchFamily="34" charset="0"/>
            </a:endParaRPr>
          </a:p>
        </p:txBody>
      </p:sp>
      <p:sp>
        <p:nvSpPr>
          <p:cNvPr id="4" name="Rounded Rectangle 3"/>
          <p:cNvSpPr/>
          <p:nvPr/>
        </p:nvSpPr>
        <p:spPr>
          <a:xfrm>
            <a:off x="1527280" y="3260680"/>
            <a:ext cx="6089441" cy="237812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800" b="1" i="1" dirty="0">
                <a:solidFill>
                  <a:schemeClr val="tx1"/>
                </a:solidFill>
              </a:rPr>
              <a:t>Nothing happens.</a:t>
            </a:r>
            <a:r>
              <a:rPr lang="en-US" sz="2800" b="1" dirty="0">
                <a:solidFill>
                  <a:schemeClr val="tx1"/>
                </a:solidFill>
              </a:rPr>
              <a:t> </a:t>
            </a:r>
          </a:p>
          <a:p>
            <a:pPr algn="ctr">
              <a:spcAft>
                <a:spcPts val="1200"/>
              </a:spcAft>
            </a:pPr>
            <a:r>
              <a:rPr lang="en-US" sz="2800" dirty="0">
                <a:solidFill>
                  <a:schemeClr val="tx1"/>
                </a:solidFill>
              </a:rPr>
              <a:t>You will continue receiving services the same way that you do now.</a:t>
            </a:r>
            <a:endParaRPr lang="en-US" sz="2800" i="1" dirty="0">
              <a:solidFill>
                <a:schemeClr val="tx1"/>
              </a:solidFill>
            </a:endParaRPr>
          </a:p>
        </p:txBody>
      </p:sp>
      <p:sp>
        <p:nvSpPr>
          <p:cNvPr id="6" name="TextBox 5"/>
          <p:cNvSpPr txBox="1"/>
          <p:nvPr/>
        </p:nvSpPr>
        <p:spPr>
          <a:xfrm>
            <a:off x="1818408" y="1774448"/>
            <a:ext cx="5507181" cy="892552"/>
          </a:xfrm>
          <a:prstGeom prst="rect">
            <a:avLst/>
          </a:prstGeom>
          <a:noFill/>
        </p:spPr>
        <p:txBody>
          <a:bodyPr wrap="square" rtlCol="0">
            <a:spAutoFit/>
          </a:bodyPr>
          <a:lstStyle/>
          <a:p>
            <a:pPr algn="ctr"/>
            <a:r>
              <a:rPr lang="en-US" sz="2500" b="1" i="1" dirty="0"/>
              <a:t>If you are </a:t>
            </a:r>
            <a:r>
              <a:rPr lang="en-US" sz="2500" b="1" i="1" u="sng" dirty="0"/>
              <a:t>not</a:t>
            </a:r>
            <a:r>
              <a:rPr lang="en-US" sz="2500" b="1" i="1" dirty="0"/>
              <a:t> required to choose a health plan (“optional”)…</a:t>
            </a:r>
          </a:p>
        </p:txBody>
      </p:sp>
    </p:spTree>
    <p:extLst>
      <p:ext uri="{BB962C8B-B14F-4D97-AF65-F5344CB8AC3E}">
        <p14:creationId xmlns:p14="http://schemas.microsoft.com/office/powerpoint/2010/main" val="20895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45230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4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MIXED HOUSEHOLD: If you got this letter…</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16</a:t>
            </a:fld>
            <a:endParaRPr lang="en-US" b="1" dirty="0">
              <a:latin typeface="Calibri" panose="020F0502020204030204" pitchFamily="34" charset="0"/>
            </a:endParaRPr>
          </a:p>
        </p:txBody>
      </p:sp>
      <p:sp>
        <p:nvSpPr>
          <p:cNvPr id="19" name="TextBox 18"/>
          <p:cNvSpPr txBox="1"/>
          <p:nvPr/>
        </p:nvSpPr>
        <p:spPr>
          <a:xfrm>
            <a:off x="4038600" y="1381780"/>
            <a:ext cx="4988560" cy="954107"/>
          </a:xfrm>
          <a:prstGeom prst="rect">
            <a:avLst/>
          </a:prstGeom>
          <a:solidFill>
            <a:srgbClr val="FFC000"/>
          </a:solidFill>
        </p:spPr>
        <p:txBody>
          <a:bodyPr wrap="square" rtlCol="0">
            <a:spAutoFit/>
          </a:bodyPr>
          <a:lstStyle/>
          <a:p>
            <a:pPr algn="ctr"/>
            <a:r>
              <a:rPr lang="en-US" sz="2800" b="1" i="1" u="sng" dirty="0"/>
              <a:t>Only some</a:t>
            </a:r>
            <a:r>
              <a:rPr lang="en-US" sz="2800" b="1" i="1" dirty="0"/>
              <a:t> people in your home need to </a:t>
            </a:r>
            <a:r>
              <a:rPr lang="en-US" sz="2800" b="1" i="1" u="sng" dirty="0"/>
              <a:t>choose</a:t>
            </a:r>
            <a:r>
              <a:rPr lang="en-US" sz="2800" b="1" dirty="0"/>
              <a:t> a health plan</a:t>
            </a:r>
            <a:endParaRPr lang="en-US" sz="2800" b="1" i="1" dirty="0"/>
          </a:p>
        </p:txBody>
      </p:sp>
      <p:sp>
        <p:nvSpPr>
          <p:cNvPr id="22" name="Down Arrow 21"/>
          <p:cNvSpPr/>
          <p:nvPr/>
        </p:nvSpPr>
        <p:spPr>
          <a:xfrm>
            <a:off x="6373796" y="2438400"/>
            <a:ext cx="533400" cy="6096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91000" y="3072202"/>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8" name="Oval 27"/>
          <p:cNvSpPr/>
          <p:nvPr/>
        </p:nvSpPr>
        <p:spPr>
          <a:xfrm>
            <a:off x="4191000" y="3733800"/>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29" name="Oval 28"/>
          <p:cNvSpPr/>
          <p:nvPr/>
        </p:nvSpPr>
        <p:spPr>
          <a:xfrm>
            <a:off x="4191000" y="5017168"/>
            <a:ext cx="469232" cy="469232"/>
          </a:xfrm>
          <a:prstGeom prst="ellipse">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30" name="TextBox 29"/>
          <p:cNvSpPr txBox="1"/>
          <p:nvPr/>
        </p:nvSpPr>
        <p:spPr>
          <a:xfrm>
            <a:off x="4724400" y="4916269"/>
            <a:ext cx="4239928" cy="646331"/>
          </a:xfrm>
          <a:prstGeom prst="rect">
            <a:avLst/>
          </a:prstGeom>
          <a:noFill/>
        </p:spPr>
        <p:txBody>
          <a:bodyPr wrap="square" rtlCol="0">
            <a:spAutoFit/>
          </a:bodyPr>
          <a:lstStyle/>
          <a:p>
            <a:r>
              <a:rPr lang="en-US" dirty="0"/>
              <a:t>Call the </a:t>
            </a:r>
            <a:r>
              <a:rPr lang="en-US" b="1" dirty="0"/>
              <a:t>Enrollment Broker </a:t>
            </a:r>
            <a:r>
              <a:rPr lang="en-US" dirty="0"/>
              <a:t>if you need help or want to learn more about your options.</a:t>
            </a:r>
          </a:p>
        </p:txBody>
      </p:sp>
      <p:sp>
        <p:nvSpPr>
          <p:cNvPr id="31" name="TextBox 30"/>
          <p:cNvSpPr txBox="1"/>
          <p:nvPr/>
        </p:nvSpPr>
        <p:spPr>
          <a:xfrm>
            <a:off x="4724400" y="3736902"/>
            <a:ext cx="4356768" cy="1200329"/>
          </a:xfrm>
          <a:prstGeom prst="rect">
            <a:avLst/>
          </a:prstGeom>
          <a:noFill/>
        </p:spPr>
        <p:txBody>
          <a:bodyPr wrap="square" rtlCol="0">
            <a:spAutoFit/>
          </a:bodyPr>
          <a:lstStyle/>
          <a:p>
            <a:r>
              <a:rPr lang="en-US" dirty="0"/>
              <a:t>Choose a </a:t>
            </a:r>
            <a:r>
              <a:rPr lang="en-US" b="1" dirty="0"/>
              <a:t>Health Plan </a:t>
            </a:r>
            <a:r>
              <a:rPr lang="en-US" dirty="0"/>
              <a:t>– each plan provides the same types of services but not all doctors work with each plan. Pick plan that is best for you.</a:t>
            </a:r>
          </a:p>
        </p:txBody>
      </p:sp>
      <p:sp>
        <p:nvSpPr>
          <p:cNvPr id="32" name="TextBox 31"/>
          <p:cNvSpPr txBox="1"/>
          <p:nvPr/>
        </p:nvSpPr>
        <p:spPr>
          <a:xfrm>
            <a:off x="4724400" y="3056711"/>
            <a:ext cx="4239928" cy="646331"/>
          </a:xfrm>
          <a:prstGeom prst="rect">
            <a:avLst/>
          </a:prstGeom>
          <a:noFill/>
        </p:spPr>
        <p:txBody>
          <a:bodyPr wrap="square" rtlCol="0">
            <a:spAutoFit/>
          </a:bodyPr>
          <a:lstStyle/>
          <a:p>
            <a:r>
              <a:rPr lang="en-US" dirty="0"/>
              <a:t>Choose a </a:t>
            </a:r>
            <a:r>
              <a:rPr lang="en-US" b="1" dirty="0"/>
              <a:t>Primary Care Provider (PCP) </a:t>
            </a:r>
            <a:r>
              <a:rPr lang="en-US" dirty="0"/>
              <a:t>– this is your main doctor or clinic.</a:t>
            </a:r>
          </a:p>
        </p:txBody>
      </p:sp>
      <p:sp>
        <p:nvSpPr>
          <p:cNvPr id="3" name="Rounded Rectangle 2"/>
          <p:cNvSpPr/>
          <p:nvPr/>
        </p:nvSpPr>
        <p:spPr>
          <a:xfrm>
            <a:off x="4495800" y="5644715"/>
            <a:ext cx="4292600" cy="67376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i="1" dirty="0">
                <a:solidFill>
                  <a:schemeClr val="tx1"/>
                </a:solidFill>
              </a:rPr>
              <a:t>NOTE: </a:t>
            </a:r>
            <a:r>
              <a:rPr lang="en-US" sz="1700" dirty="0">
                <a:solidFill>
                  <a:schemeClr val="tx1"/>
                </a:solidFill>
              </a:rPr>
              <a:t>Each person who is enrolling can choose his/her own PCP and health plan</a:t>
            </a:r>
          </a:p>
        </p:txBody>
      </p:sp>
      <p:sp>
        <p:nvSpPr>
          <p:cNvPr id="21" name="Rectangle 20"/>
          <p:cNvSpPr/>
          <p:nvPr/>
        </p:nvSpPr>
        <p:spPr>
          <a:xfrm>
            <a:off x="7679074" y="106169"/>
            <a:ext cx="1032310" cy="968106"/>
          </a:xfrm>
          <a:prstGeom prst="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9" descr="C:\Users\mcraven\Downloads\multiple-users-silhouet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660" y="177564"/>
            <a:ext cx="825314" cy="8253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403" y="1600200"/>
            <a:ext cx="3689637" cy="4617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180716" y="2160503"/>
            <a:ext cx="3657601" cy="5937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19" idx="1"/>
          </p:cNvCxnSpPr>
          <p:nvPr/>
        </p:nvCxnSpPr>
        <p:spPr>
          <a:xfrm flipH="1">
            <a:off x="3048000" y="1858834"/>
            <a:ext cx="990600" cy="41360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372600" y="1600200"/>
            <a:ext cx="25908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Voiceover:</a:t>
            </a:r>
          </a:p>
          <a:p>
            <a:pPr algn="ctr"/>
            <a:endParaRPr lang="en-US" dirty="0">
              <a:solidFill>
                <a:schemeClr val="bg1"/>
              </a:solidFill>
            </a:endParaRPr>
          </a:p>
          <a:p>
            <a:pPr algn="ctr"/>
            <a:r>
              <a:rPr lang="en-US" i="1" dirty="0">
                <a:solidFill>
                  <a:schemeClr val="bg1"/>
                </a:solidFill>
              </a:rPr>
              <a:t>If you want to keep your current doctor – also known as a primary care provider or  “PCP” – you should check to make sure that the doctor works with the plan you want to enroll in. Remember – not all doctors work with every plan. If you choose a health plan that your doctor doesn’t work with, you will need to choose a new PCP so check to make sure your current doctor works with your health plan </a:t>
            </a:r>
          </a:p>
        </p:txBody>
      </p:sp>
      <p:sp>
        <p:nvSpPr>
          <p:cNvPr id="34" name="Folded Corner 33"/>
          <p:cNvSpPr/>
          <p:nvPr/>
        </p:nvSpPr>
        <p:spPr>
          <a:xfrm>
            <a:off x="800673" y="3733800"/>
            <a:ext cx="2493132" cy="2182820"/>
          </a:xfrm>
          <a:prstGeom prst="foldedCorner">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 Only </a:t>
            </a:r>
            <a:r>
              <a:rPr lang="en-US" sz="1600" b="1" u="sng" dirty="0" smtClean="0">
                <a:solidFill>
                  <a:schemeClr val="tx1"/>
                </a:solidFill>
              </a:rPr>
              <a:t>some</a:t>
            </a:r>
            <a:r>
              <a:rPr lang="en-US" sz="1600" b="1" dirty="0" smtClean="0">
                <a:solidFill>
                  <a:schemeClr val="tx1"/>
                </a:solidFill>
              </a:rPr>
              <a:t> people in your home need to choose a health plan.</a:t>
            </a:r>
          </a:p>
          <a:p>
            <a:pPr algn="ctr"/>
            <a:r>
              <a:rPr lang="en-US" sz="1600" dirty="0" smtClean="0">
                <a:solidFill>
                  <a:schemeClr val="tx1"/>
                </a:solidFill>
              </a:rPr>
              <a:t>The deadline to choose a plan has been extended to </a:t>
            </a:r>
            <a:r>
              <a:rPr lang="en-US" sz="1600" b="1" u="sng" dirty="0" smtClean="0">
                <a:solidFill>
                  <a:schemeClr val="tx1"/>
                </a:solidFill>
              </a:rPr>
              <a:t>DECEMBER 13</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63286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17586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9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Reminder: What if I do </a:t>
            </a:r>
            <a:r>
              <a:rPr lang="en-US" sz="2800" b="1" u="sng" dirty="0">
                <a:solidFill>
                  <a:srgbClr val="002060"/>
                </a:solidFill>
                <a:latin typeface="Calibri" panose="020F0502020204030204" pitchFamily="34" charset="0"/>
              </a:rPr>
              <a:t>not</a:t>
            </a:r>
            <a:r>
              <a:rPr lang="en-US" sz="2800" b="1" dirty="0">
                <a:solidFill>
                  <a:srgbClr val="002060"/>
                </a:solidFill>
                <a:latin typeface="Calibri" panose="020F0502020204030204" pitchFamily="34" charset="0"/>
              </a:rPr>
              <a:t> choose a health plan?</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17</a:t>
            </a:fld>
            <a:endParaRPr lang="en-US" b="1" dirty="0">
              <a:latin typeface="Calibri" panose="020F0502020204030204" pitchFamily="34" charset="0"/>
            </a:endParaRPr>
          </a:p>
        </p:txBody>
      </p:sp>
      <p:sp>
        <p:nvSpPr>
          <p:cNvPr id="4" name="Rounded Rectangle 3"/>
          <p:cNvSpPr/>
          <p:nvPr/>
        </p:nvSpPr>
        <p:spPr>
          <a:xfrm>
            <a:off x="387559" y="2955880"/>
            <a:ext cx="3796883" cy="253052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i="1" dirty="0">
                <a:solidFill>
                  <a:schemeClr val="tx1"/>
                </a:solidFill>
              </a:rPr>
              <a:t>Nothing happens.</a:t>
            </a:r>
            <a:r>
              <a:rPr lang="en-US" sz="2400" b="1" dirty="0">
                <a:solidFill>
                  <a:schemeClr val="tx1"/>
                </a:solidFill>
              </a:rPr>
              <a:t> </a:t>
            </a:r>
          </a:p>
          <a:p>
            <a:pPr algn="ctr">
              <a:spcAft>
                <a:spcPts val="1200"/>
              </a:spcAft>
            </a:pPr>
            <a:r>
              <a:rPr lang="en-US" sz="2400" dirty="0">
                <a:solidFill>
                  <a:schemeClr val="tx1"/>
                </a:solidFill>
              </a:rPr>
              <a:t>You will continue receiving services the same way that you do now.</a:t>
            </a:r>
            <a:endParaRPr lang="en-US" sz="2400" i="1" dirty="0">
              <a:solidFill>
                <a:schemeClr val="tx1"/>
              </a:solidFill>
            </a:endParaRPr>
          </a:p>
        </p:txBody>
      </p:sp>
      <p:sp>
        <p:nvSpPr>
          <p:cNvPr id="6" name="TextBox 5"/>
          <p:cNvSpPr txBox="1"/>
          <p:nvPr/>
        </p:nvSpPr>
        <p:spPr>
          <a:xfrm>
            <a:off x="207819" y="1584960"/>
            <a:ext cx="4156362" cy="769441"/>
          </a:xfrm>
          <a:prstGeom prst="rect">
            <a:avLst/>
          </a:prstGeom>
          <a:noFill/>
        </p:spPr>
        <p:txBody>
          <a:bodyPr wrap="square" rtlCol="0">
            <a:spAutoFit/>
          </a:bodyPr>
          <a:lstStyle/>
          <a:p>
            <a:pPr algn="ctr"/>
            <a:r>
              <a:rPr lang="en-US" sz="2200" b="1" i="1" dirty="0"/>
              <a:t>If you are </a:t>
            </a:r>
            <a:r>
              <a:rPr lang="en-US" sz="2200" b="1" i="1" u="sng" dirty="0"/>
              <a:t>not</a:t>
            </a:r>
            <a:r>
              <a:rPr lang="en-US" sz="2200" b="1" i="1" dirty="0"/>
              <a:t> required to choose a health plan (“optional”) …</a:t>
            </a:r>
          </a:p>
        </p:txBody>
      </p:sp>
      <p:sp>
        <p:nvSpPr>
          <p:cNvPr id="17" name="TextBox 16"/>
          <p:cNvSpPr txBox="1"/>
          <p:nvPr/>
        </p:nvSpPr>
        <p:spPr>
          <a:xfrm>
            <a:off x="5140494" y="1524000"/>
            <a:ext cx="3435011" cy="1107996"/>
          </a:xfrm>
          <a:prstGeom prst="rect">
            <a:avLst/>
          </a:prstGeom>
          <a:noFill/>
        </p:spPr>
        <p:txBody>
          <a:bodyPr wrap="square" rtlCol="0">
            <a:spAutoFit/>
          </a:bodyPr>
          <a:lstStyle/>
          <a:p>
            <a:pPr algn="ctr"/>
            <a:r>
              <a:rPr lang="en-US" sz="2200" b="1" i="1" dirty="0"/>
              <a:t>If you are </a:t>
            </a:r>
            <a:r>
              <a:rPr lang="en-US" sz="2200" b="1" i="1" u="sng" dirty="0"/>
              <a:t>required</a:t>
            </a:r>
            <a:r>
              <a:rPr lang="en-US" sz="2200" b="1" i="1" dirty="0"/>
              <a:t> to choose a health plan (“mandatory”) …</a:t>
            </a:r>
          </a:p>
        </p:txBody>
      </p:sp>
      <p:sp>
        <p:nvSpPr>
          <p:cNvPr id="20" name="Rounded Rectangle 19"/>
          <p:cNvSpPr/>
          <p:nvPr/>
        </p:nvSpPr>
        <p:spPr>
          <a:xfrm>
            <a:off x="4821172" y="2928380"/>
            <a:ext cx="4073653" cy="255802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dirty="0">
                <a:solidFill>
                  <a:schemeClr val="tx1"/>
                </a:solidFill>
              </a:rPr>
              <a:t>Medicaid will </a:t>
            </a:r>
            <a:r>
              <a:rPr lang="en-US" sz="2400" b="1" u="sng" dirty="0">
                <a:solidFill>
                  <a:schemeClr val="tx1"/>
                </a:solidFill>
              </a:rPr>
              <a:t>choose a plan &amp; PCP for you </a:t>
            </a:r>
            <a:r>
              <a:rPr lang="en-US" sz="2400" dirty="0">
                <a:solidFill>
                  <a:schemeClr val="tx1"/>
                </a:solidFill>
              </a:rPr>
              <a:t>if you don’t choose by </a:t>
            </a:r>
            <a:r>
              <a:rPr lang="en-US" sz="2400" b="1" dirty="0" smtClean="0">
                <a:solidFill>
                  <a:schemeClr val="tx1"/>
                </a:solidFill>
              </a:rPr>
              <a:t>December </a:t>
            </a:r>
            <a:r>
              <a:rPr lang="en-US" sz="2400" b="1" dirty="0">
                <a:solidFill>
                  <a:schemeClr val="tx1"/>
                </a:solidFill>
              </a:rPr>
              <a:t>13, 2019</a:t>
            </a:r>
          </a:p>
        </p:txBody>
      </p:sp>
      <p:cxnSp>
        <p:nvCxnSpPr>
          <p:cNvPr id="9" name="Straight Connector 8"/>
          <p:cNvCxnSpPr>
            <a:stCxn id="5" idx="0"/>
            <a:endCxn id="5" idx="2"/>
          </p:cNvCxnSpPr>
          <p:nvPr/>
        </p:nvCxnSpPr>
        <p:spPr>
          <a:xfrm>
            <a:off x="4572000" y="1190625"/>
            <a:ext cx="0" cy="5362575"/>
          </a:xfrm>
          <a:prstGeom prst="line">
            <a:avLst/>
          </a:prstGeom>
          <a:ln w="28575">
            <a:solidFill>
              <a:schemeClr val="tx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10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39578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2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What should I do if I think I got the wrong letter?</a:t>
            </a:r>
          </a:p>
        </p:txBody>
      </p:sp>
      <p:cxnSp>
        <p:nvCxnSpPr>
          <p:cNvPr id="24" name="Straight Connector 23"/>
          <p:cNvCxnSpPr/>
          <p:nvPr/>
        </p:nvCxnSpPr>
        <p:spPr>
          <a:xfrm>
            <a:off x="19050" y="58388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18</a:t>
            </a:fld>
            <a:endParaRPr lang="en-US" b="1" dirty="0">
              <a:latin typeface="Calibri" panose="020F0502020204030204" pitchFamily="34" charset="0"/>
            </a:endParaRPr>
          </a:p>
        </p:txBody>
      </p:sp>
      <p:sp>
        <p:nvSpPr>
          <p:cNvPr id="9" name="TextBox 8"/>
          <p:cNvSpPr txBox="1"/>
          <p:nvPr/>
        </p:nvSpPr>
        <p:spPr>
          <a:xfrm>
            <a:off x="228600" y="1410831"/>
            <a:ext cx="5486399" cy="2246769"/>
          </a:xfrm>
          <a:prstGeom prst="rect">
            <a:avLst/>
          </a:prstGeom>
          <a:noFill/>
        </p:spPr>
        <p:txBody>
          <a:bodyPr wrap="square" rtlCol="0">
            <a:spAutoFit/>
          </a:bodyPr>
          <a:lstStyle/>
          <a:p>
            <a:pPr>
              <a:spcAft>
                <a:spcPts val="1200"/>
              </a:spcAft>
            </a:pPr>
            <a:r>
              <a:rPr lang="en-US" sz="2400" b="1" dirty="0"/>
              <a:t>If you got a letter telling you to choose a health plan but think you should stay in NC Medicaid Direct:</a:t>
            </a:r>
          </a:p>
          <a:p>
            <a:pPr marL="914400" lvl="1" indent="-457200">
              <a:spcAft>
                <a:spcPts val="1200"/>
              </a:spcAft>
              <a:buFont typeface="+mj-lt"/>
              <a:buAutoNum type="arabicPeriod"/>
            </a:pPr>
            <a:r>
              <a:rPr lang="en-US" sz="2400" dirty="0"/>
              <a:t>Call the enrollment broker, and</a:t>
            </a:r>
          </a:p>
          <a:p>
            <a:pPr marL="914400" lvl="1" indent="-457200">
              <a:buFont typeface="+mj-lt"/>
              <a:buAutoNum type="arabicPeriod"/>
            </a:pPr>
            <a:r>
              <a:rPr lang="en-US" sz="2400" dirty="0"/>
              <a:t>Ask for this form:</a:t>
            </a:r>
          </a:p>
        </p:txBody>
      </p:sp>
      <p:sp>
        <p:nvSpPr>
          <p:cNvPr id="13" name="Rectangle 12"/>
          <p:cNvSpPr/>
          <p:nvPr/>
        </p:nvSpPr>
        <p:spPr bwMode="auto">
          <a:xfrm>
            <a:off x="0" y="5494675"/>
            <a:ext cx="9153525" cy="10680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800" b="1" dirty="0">
                <a:latin typeface="Calibri" panose="020F0502020204030204" pitchFamily="34" charset="0"/>
              </a:rPr>
              <a:t>Call the Enrollment Broker</a:t>
            </a:r>
          </a:p>
          <a:p>
            <a:pPr algn="ctr"/>
            <a:r>
              <a:rPr lang="en-US" sz="2800" i="1" dirty="0">
                <a:latin typeface="Calibri" panose="020F0502020204030204" pitchFamily="34" charset="0"/>
              </a:rPr>
              <a:t>1-833-870-5500</a:t>
            </a:r>
            <a:r>
              <a:rPr lang="en-US" sz="2800" b="1" dirty="0">
                <a:latin typeface="Calibri" panose="020F0502020204030204" pitchFamily="34" charset="0"/>
              </a:rPr>
              <a:t> </a:t>
            </a:r>
          </a:p>
        </p:txBody>
      </p:sp>
      <p:pic>
        <p:nvPicPr>
          <p:cNvPr id="12" name="Picture 32" descr="C:\Users\mcraven\Downloads\telephon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450" y="5619750"/>
            <a:ext cx="839450" cy="839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1371600"/>
            <a:ext cx="2819400" cy="2893100"/>
          </a:xfrm>
          <a:prstGeom prst="rect">
            <a:avLst/>
          </a:prstGeom>
          <a:solidFill>
            <a:schemeClr val="tx2"/>
          </a:solidFill>
        </p:spPr>
        <p:txBody>
          <a:bodyPr wrap="square">
            <a:spAutoFit/>
          </a:bodyPr>
          <a:lstStyle/>
          <a:p>
            <a:pPr algn="ctr">
              <a:spcAft>
                <a:spcPts val="1200"/>
              </a:spcAft>
            </a:pPr>
            <a:r>
              <a:rPr lang="en-US" sz="2000" b="1" u="sng" dirty="0">
                <a:solidFill>
                  <a:schemeClr val="bg1"/>
                </a:solidFill>
              </a:rPr>
              <a:t>Reminder: </a:t>
            </a:r>
          </a:p>
          <a:p>
            <a:pPr algn="ctr">
              <a:spcAft>
                <a:spcPts val="1200"/>
              </a:spcAft>
            </a:pPr>
            <a:r>
              <a:rPr lang="en-US" sz="1900" dirty="0">
                <a:solidFill>
                  <a:schemeClr val="bg1"/>
                </a:solidFill>
              </a:rPr>
              <a:t>Some services for people with an I/DD, serious mental illness, traumatic brain injury, or severe substance use disorder are only available in NC Medicaid Direct </a:t>
            </a:r>
            <a:r>
              <a:rPr lang="en-US" sz="1900" b="1" dirty="0">
                <a:solidFill>
                  <a:schemeClr val="bg1"/>
                </a:solidFill>
              </a:rPr>
              <a:t>through </a:t>
            </a:r>
            <a:r>
              <a:rPr lang="en-US" sz="1900" b="1" dirty="0" smtClean="0">
                <a:solidFill>
                  <a:schemeClr val="bg1"/>
                </a:solidFill>
              </a:rPr>
              <a:t>LME/</a:t>
            </a:r>
            <a:r>
              <a:rPr lang="en-US" sz="1900" b="1" dirty="0" err="1" smtClean="0">
                <a:solidFill>
                  <a:schemeClr val="bg1"/>
                </a:solidFill>
              </a:rPr>
              <a:t>MCOs</a:t>
            </a:r>
            <a:r>
              <a:rPr lang="en-US" sz="1900" dirty="0" smtClean="0">
                <a:solidFill>
                  <a:schemeClr val="bg1"/>
                </a:solidFill>
              </a:rPr>
              <a:t>*</a:t>
            </a:r>
            <a:endParaRPr lang="en-US" sz="1900" b="1" dirty="0">
              <a:solidFill>
                <a:schemeClr val="bg1"/>
              </a:solidFill>
            </a:endParaRPr>
          </a:p>
        </p:txBody>
      </p:sp>
      <p:sp>
        <p:nvSpPr>
          <p:cNvPr id="14" name="Rectangle 13"/>
          <p:cNvSpPr/>
          <p:nvPr/>
        </p:nvSpPr>
        <p:spPr>
          <a:xfrm>
            <a:off x="304800" y="3780085"/>
            <a:ext cx="5181600" cy="1325315"/>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2000" b="1" dirty="0">
                <a:solidFill>
                  <a:schemeClr val="tx1"/>
                </a:solidFill>
              </a:rPr>
              <a:t>Request to Stay in NC Medicaid Direct &amp; </a:t>
            </a:r>
          </a:p>
          <a:p>
            <a:pPr algn="ctr" eaLnBrk="0" hangingPunct="0"/>
            <a:r>
              <a:rPr lang="en-US" sz="2000" b="1" dirty="0">
                <a:solidFill>
                  <a:schemeClr val="tx1"/>
                </a:solidFill>
              </a:rPr>
              <a:t>LME-</a:t>
            </a:r>
            <a:r>
              <a:rPr lang="en-US" sz="2000" b="1" dirty="0" err="1">
                <a:solidFill>
                  <a:schemeClr val="tx1"/>
                </a:solidFill>
              </a:rPr>
              <a:t>MCO</a:t>
            </a:r>
            <a:r>
              <a:rPr lang="en-US" sz="2000" b="1" dirty="0">
                <a:solidFill>
                  <a:schemeClr val="tx1"/>
                </a:solidFill>
              </a:rPr>
              <a:t>: Beneficiary Form </a:t>
            </a:r>
          </a:p>
        </p:txBody>
      </p:sp>
      <p:sp>
        <p:nvSpPr>
          <p:cNvPr id="15" name="TextBox 14"/>
          <p:cNvSpPr txBox="1"/>
          <p:nvPr/>
        </p:nvSpPr>
        <p:spPr>
          <a:xfrm>
            <a:off x="76200" y="6577340"/>
            <a:ext cx="3935052" cy="307777"/>
          </a:xfrm>
          <a:prstGeom prst="rect">
            <a:avLst/>
          </a:prstGeom>
          <a:noFill/>
        </p:spPr>
        <p:txBody>
          <a:bodyPr wrap="none" rtlCol="0">
            <a:spAutoFit/>
          </a:bodyPr>
          <a:lstStyle/>
          <a:p>
            <a:r>
              <a:rPr lang="en-US" sz="1400" i="1" dirty="0"/>
              <a:t>*Full list of these services available in the Appendix.</a:t>
            </a:r>
          </a:p>
        </p:txBody>
      </p:sp>
    </p:spTree>
    <p:extLst>
      <p:ext uri="{BB962C8B-B14F-4D97-AF65-F5344CB8AC3E}">
        <p14:creationId xmlns:p14="http://schemas.microsoft.com/office/powerpoint/2010/main" val="393089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475913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What </a:t>
            </a:r>
            <a:r>
              <a:rPr lang="en-US" sz="2800" b="1" dirty="0" smtClean="0">
                <a:solidFill>
                  <a:srgbClr val="002060"/>
                </a:solidFill>
                <a:latin typeface="Calibri" panose="020F0502020204030204" pitchFamily="34" charset="0"/>
              </a:rPr>
              <a:t>if I do not get a letter?</a:t>
            </a:r>
            <a:endParaRPr lang="en-US" sz="2800" b="1" dirty="0">
              <a:solidFill>
                <a:srgbClr val="002060"/>
              </a:solidFill>
              <a:latin typeface="Calibri" panose="020F0502020204030204" pitchFamily="34" charset="0"/>
            </a:endParaRPr>
          </a:p>
        </p:txBody>
      </p:sp>
      <p:cxnSp>
        <p:nvCxnSpPr>
          <p:cNvPr id="24" name="Straight Connector 23"/>
          <p:cNvCxnSpPr/>
          <p:nvPr/>
        </p:nvCxnSpPr>
        <p:spPr>
          <a:xfrm>
            <a:off x="19050" y="58388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19</a:t>
            </a:fld>
            <a:endParaRPr lang="en-US" b="1" dirty="0">
              <a:latin typeface="Calibri" panose="020F0502020204030204" pitchFamily="34" charset="0"/>
            </a:endParaRPr>
          </a:p>
        </p:txBody>
      </p:sp>
      <p:sp>
        <p:nvSpPr>
          <p:cNvPr id="9" name="TextBox 8"/>
          <p:cNvSpPr txBox="1"/>
          <p:nvPr/>
        </p:nvSpPr>
        <p:spPr>
          <a:xfrm>
            <a:off x="228600" y="1312307"/>
            <a:ext cx="8686800" cy="4555093"/>
          </a:xfrm>
          <a:prstGeom prst="rect">
            <a:avLst/>
          </a:prstGeom>
          <a:noFill/>
        </p:spPr>
        <p:txBody>
          <a:bodyPr wrap="square" rtlCol="0">
            <a:spAutoFit/>
          </a:bodyPr>
          <a:lstStyle/>
          <a:p>
            <a:pPr algn="ctr">
              <a:spcAft>
                <a:spcPts val="1800"/>
              </a:spcAft>
            </a:pPr>
            <a:r>
              <a:rPr lang="en-US" sz="2800" b="1" dirty="0" smtClean="0"/>
              <a:t>Some people will </a:t>
            </a:r>
            <a:r>
              <a:rPr lang="en-US" sz="2800" b="1" u="sng" dirty="0" smtClean="0"/>
              <a:t>not</a:t>
            </a:r>
            <a:r>
              <a:rPr lang="en-US" sz="2800" b="1" dirty="0" smtClean="0"/>
              <a:t> get letters.</a:t>
            </a:r>
          </a:p>
          <a:p>
            <a:pPr marL="342900" indent="-342900">
              <a:spcAft>
                <a:spcPts val="1800"/>
              </a:spcAft>
              <a:buFont typeface="Arial" panose="020B0604020202020204" pitchFamily="34" charset="0"/>
              <a:buChar char="•"/>
            </a:pPr>
            <a:r>
              <a:rPr lang="en-US" sz="2400" dirty="0" smtClean="0"/>
              <a:t>Some people will not have the option to choose a health plan.</a:t>
            </a:r>
          </a:p>
          <a:p>
            <a:pPr marL="342900" indent="-342900">
              <a:spcAft>
                <a:spcPts val="1800"/>
              </a:spcAft>
              <a:buFont typeface="Arial" panose="020B0604020202020204" pitchFamily="34" charset="0"/>
              <a:buChar char="•"/>
            </a:pPr>
            <a:r>
              <a:rPr lang="en-US" sz="2400" dirty="0" smtClean="0"/>
              <a:t>These people are either in a special group or need services that are only provided by NC Medicaid Direct and through LME/</a:t>
            </a:r>
            <a:r>
              <a:rPr lang="en-US" sz="2400" dirty="0" err="1" smtClean="0"/>
              <a:t>MCOs</a:t>
            </a:r>
            <a:r>
              <a:rPr lang="en-US" sz="2400" dirty="0" smtClean="0"/>
              <a:t>.</a:t>
            </a:r>
          </a:p>
          <a:p>
            <a:pPr marL="342900" indent="-342900">
              <a:spcAft>
                <a:spcPts val="1800"/>
              </a:spcAft>
              <a:buFont typeface="Arial" panose="020B0604020202020204" pitchFamily="34" charset="0"/>
              <a:buChar char="•"/>
            </a:pPr>
            <a:r>
              <a:rPr lang="en-US" sz="2400" dirty="0" smtClean="0"/>
              <a:t>For </a:t>
            </a:r>
            <a:r>
              <a:rPr lang="en-US" sz="2400" dirty="0"/>
              <a:t>example, someone who has Medicaid </a:t>
            </a:r>
            <a:r>
              <a:rPr lang="en-US" sz="2400" i="1" dirty="0"/>
              <a:t>and</a:t>
            </a:r>
            <a:r>
              <a:rPr lang="en-US" sz="2400" dirty="0"/>
              <a:t> Medicare cannot choose a health </a:t>
            </a:r>
            <a:r>
              <a:rPr lang="en-US" sz="2400" dirty="0" smtClean="0"/>
              <a:t>plan or PCP </a:t>
            </a:r>
            <a:r>
              <a:rPr lang="en-US" sz="2400" dirty="0"/>
              <a:t>and will not receive a letter.</a:t>
            </a:r>
          </a:p>
          <a:p>
            <a:pPr algn="ctr"/>
            <a:r>
              <a:rPr lang="en-US" sz="2400" b="1" dirty="0" smtClean="0"/>
              <a:t>If </a:t>
            </a:r>
            <a:r>
              <a:rPr lang="en-US" sz="2400" b="1" dirty="0"/>
              <a:t>you </a:t>
            </a:r>
            <a:r>
              <a:rPr lang="en-US" sz="2400" b="1" dirty="0" smtClean="0"/>
              <a:t>have questions about whether you are getting a letter, call the Enrollment Broker for help</a:t>
            </a:r>
            <a:endParaRPr lang="en-US" sz="2400" b="1" dirty="0"/>
          </a:p>
          <a:p>
            <a:pPr algn="ctr">
              <a:spcAft>
                <a:spcPts val="1200"/>
              </a:spcAft>
            </a:pPr>
            <a:endParaRPr lang="en-US" sz="2400" dirty="0"/>
          </a:p>
        </p:txBody>
      </p:sp>
      <p:sp>
        <p:nvSpPr>
          <p:cNvPr id="13" name="Rectangle 12"/>
          <p:cNvSpPr/>
          <p:nvPr/>
        </p:nvSpPr>
        <p:spPr bwMode="auto">
          <a:xfrm>
            <a:off x="0" y="5494675"/>
            <a:ext cx="9153525" cy="10680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2800" b="1" dirty="0">
                <a:latin typeface="Calibri" panose="020F0502020204030204" pitchFamily="34" charset="0"/>
              </a:rPr>
              <a:t>Call the Enrollment Broker</a:t>
            </a:r>
          </a:p>
          <a:p>
            <a:pPr algn="ctr"/>
            <a:r>
              <a:rPr lang="en-US" sz="2800" i="1" dirty="0">
                <a:latin typeface="Calibri" panose="020F0502020204030204" pitchFamily="34" charset="0"/>
              </a:rPr>
              <a:t>1-833-870-5500</a:t>
            </a:r>
            <a:r>
              <a:rPr lang="en-US" sz="2800" b="1" dirty="0">
                <a:latin typeface="Calibri" panose="020F0502020204030204" pitchFamily="34" charset="0"/>
              </a:rPr>
              <a:t> </a:t>
            </a:r>
          </a:p>
        </p:txBody>
      </p:sp>
      <p:pic>
        <p:nvPicPr>
          <p:cNvPr id="12" name="Picture 32" descr="C:\Users\mcraven\Downloads\telephon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450" y="5619750"/>
            <a:ext cx="839450" cy="83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6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9"/>
            <a:ext cx="5461004" cy="2020824"/>
          </a:xfrm>
        </p:spPr>
        <p:txBody>
          <a:bodyPr/>
          <a:lstStyle/>
          <a:p>
            <a:r>
              <a:rPr lang="en-US" dirty="0">
                <a:latin typeface="Calibri" panose="020F0502020204030204" pitchFamily="34" charset="0"/>
              </a:rPr>
              <a:t>Your Medicaid Health Care: Understanding the Changes and Available Support</a:t>
            </a:r>
            <a:endParaRPr lang="en-US" b="1" dirty="0">
              <a:latin typeface="Calibri" panose="020F0502020204030204" pitchFamily="34" charset="0"/>
            </a:endParaRPr>
          </a:p>
        </p:txBody>
      </p:sp>
      <p:sp>
        <p:nvSpPr>
          <p:cNvPr id="10" name="Text Placeholder 9"/>
          <p:cNvSpPr>
            <a:spLocks noGrp="1"/>
          </p:cNvSpPr>
          <p:nvPr>
            <p:ph type="body" sz="quarter" idx="12"/>
          </p:nvPr>
        </p:nvSpPr>
        <p:spPr>
          <a:xfrm>
            <a:off x="2768596" y="4208788"/>
            <a:ext cx="5774267" cy="1125212"/>
          </a:xfrm>
        </p:spPr>
        <p:txBody>
          <a:bodyPr>
            <a:noAutofit/>
          </a:bodyPr>
          <a:lstStyle/>
          <a:p>
            <a:r>
              <a:rPr lang="en-US" b="1" dirty="0">
                <a:latin typeface="Calibri" panose="020F0502020204030204" pitchFamily="34" charset="0"/>
              </a:rPr>
              <a:t>August </a:t>
            </a:r>
            <a:r>
              <a:rPr lang="en-US" b="1" dirty="0" smtClean="0">
                <a:latin typeface="Calibri" panose="020F0502020204030204" pitchFamily="34" charset="0"/>
              </a:rPr>
              <a:t>20, 2019</a:t>
            </a:r>
          </a:p>
          <a:p>
            <a:endParaRPr lang="en-US" b="1" dirty="0" smtClean="0">
              <a:latin typeface="Calibri" panose="020F0502020204030204" pitchFamily="34" charset="0"/>
            </a:endParaRPr>
          </a:p>
          <a:p>
            <a:r>
              <a:rPr lang="en-US" b="1" i="1" dirty="0" smtClean="0">
                <a:solidFill>
                  <a:srgbClr val="FF0000"/>
                </a:solidFill>
                <a:latin typeface="Calibri" panose="020F0502020204030204" pitchFamily="34" charset="0"/>
              </a:rPr>
              <a:t>Updated September 24, 2019</a:t>
            </a:r>
            <a:endParaRPr lang="en-US" b="1" i="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83477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Special Eligibility Scenarios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20</a:t>
            </a:fld>
            <a:endParaRPr lang="en-US" b="1" dirty="0">
              <a:latin typeface="Calibri" panose="020F0502020204030204" pitchFamily="34" charset="0"/>
            </a:endParaRPr>
          </a:p>
        </p:txBody>
      </p:sp>
    </p:spTree>
    <p:extLst>
      <p:ext uri="{BB962C8B-B14F-4D97-AF65-F5344CB8AC3E}">
        <p14:creationId xmlns:p14="http://schemas.microsoft.com/office/powerpoint/2010/main" val="25225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19327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7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20078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What if I…</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21</a:t>
            </a:fld>
            <a:endParaRPr lang="en-US" b="1" dirty="0">
              <a:latin typeface="Calibri" panose="020F0502020204030204" pitchFamily="34" charset="0"/>
            </a:endParaRPr>
          </a:p>
        </p:txBody>
      </p:sp>
      <p:sp>
        <p:nvSpPr>
          <p:cNvPr id="28" name="TextBox 27">
            <a:extLst>
              <a:ext uri="{FF2B5EF4-FFF2-40B4-BE49-F238E27FC236}">
                <a16:creationId xmlns:a16="http://schemas.microsoft.com/office/drawing/2014/main" xmlns="" id="{C288951B-A531-4AF4-B89F-A4FE28EA841A}"/>
              </a:ext>
            </a:extLst>
          </p:cNvPr>
          <p:cNvSpPr txBox="1"/>
          <p:nvPr/>
        </p:nvSpPr>
        <p:spPr>
          <a:xfrm>
            <a:off x="1550364" y="1544320"/>
            <a:ext cx="2945436" cy="769441"/>
          </a:xfrm>
          <a:prstGeom prst="rect">
            <a:avLst/>
          </a:prstGeom>
          <a:noFill/>
        </p:spPr>
        <p:txBody>
          <a:bodyPr wrap="square" rtlCol="0">
            <a:spAutoFit/>
          </a:bodyPr>
          <a:lstStyle/>
          <a:p>
            <a:r>
              <a:rPr lang="en-US" sz="2200" dirty="0"/>
              <a:t>Receive Medicaid </a:t>
            </a:r>
            <a:r>
              <a:rPr lang="en-US" sz="2200" i="1" dirty="0"/>
              <a:t>and</a:t>
            </a:r>
            <a:r>
              <a:rPr lang="en-US" sz="2200" dirty="0"/>
              <a:t> Medicare…</a:t>
            </a:r>
          </a:p>
        </p:txBody>
      </p:sp>
      <p:sp>
        <p:nvSpPr>
          <p:cNvPr id="29" name="TextBox 28">
            <a:extLst>
              <a:ext uri="{FF2B5EF4-FFF2-40B4-BE49-F238E27FC236}">
                <a16:creationId xmlns:a16="http://schemas.microsoft.com/office/drawing/2014/main" xmlns="" id="{5C3FBF67-9A25-48E4-8CCA-8C1E7A06A19A}"/>
              </a:ext>
            </a:extLst>
          </p:cNvPr>
          <p:cNvSpPr txBox="1"/>
          <p:nvPr/>
        </p:nvSpPr>
        <p:spPr>
          <a:xfrm>
            <a:off x="1550364" y="2855115"/>
            <a:ext cx="2945436" cy="430887"/>
          </a:xfrm>
          <a:prstGeom prst="rect">
            <a:avLst/>
          </a:prstGeom>
          <a:noFill/>
        </p:spPr>
        <p:txBody>
          <a:bodyPr wrap="square" rtlCol="0">
            <a:spAutoFit/>
          </a:bodyPr>
          <a:lstStyle/>
          <a:p>
            <a:r>
              <a:rPr lang="en-US" sz="2200" dirty="0"/>
              <a:t>Am in a nursing facility…</a:t>
            </a:r>
          </a:p>
        </p:txBody>
      </p:sp>
      <p:sp>
        <p:nvSpPr>
          <p:cNvPr id="32" name="TextBox 31">
            <a:extLst>
              <a:ext uri="{FF2B5EF4-FFF2-40B4-BE49-F238E27FC236}">
                <a16:creationId xmlns:a16="http://schemas.microsoft.com/office/drawing/2014/main" xmlns="" id="{0DD0FED4-75B0-4A53-BF1A-126C6BD476A2}"/>
              </a:ext>
            </a:extLst>
          </p:cNvPr>
          <p:cNvSpPr txBox="1"/>
          <p:nvPr/>
        </p:nvSpPr>
        <p:spPr>
          <a:xfrm>
            <a:off x="1550364" y="5715000"/>
            <a:ext cx="2716836" cy="430887"/>
          </a:xfrm>
          <a:prstGeom prst="rect">
            <a:avLst/>
          </a:prstGeom>
          <a:noFill/>
        </p:spPr>
        <p:txBody>
          <a:bodyPr wrap="square" rtlCol="0">
            <a:spAutoFit/>
          </a:bodyPr>
          <a:lstStyle/>
          <a:p>
            <a:r>
              <a:rPr lang="en-US" sz="2200" dirty="0"/>
              <a:t>Am in foster care…</a:t>
            </a:r>
          </a:p>
        </p:txBody>
      </p:sp>
      <p:sp>
        <p:nvSpPr>
          <p:cNvPr id="33" name="TextBox 32">
            <a:extLst>
              <a:ext uri="{FF2B5EF4-FFF2-40B4-BE49-F238E27FC236}">
                <a16:creationId xmlns:a16="http://schemas.microsoft.com/office/drawing/2014/main" xmlns="" id="{358B7B0A-F0F2-4E8A-822B-20162EFD1493}"/>
              </a:ext>
            </a:extLst>
          </p:cNvPr>
          <p:cNvSpPr txBox="1"/>
          <p:nvPr/>
        </p:nvSpPr>
        <p:spPr>
          <a:xfrm>
            <a:off x="5817564" y="1534160"/>
            <a:ext cx="3084228" cy="769441"/>
          </a:xfrm>
          <a:prstGeom prst="rect">
            <a:avLst/>
          </a:prstGeom>
          <a:noFill/>
        </p:spPr>
        <p:txBody>
          <a:bodyPr wrap="square" rtlCol="0">
            <a:spAutoFit/>
          </a:bodyPr>
          <a:lstStyle/>
          <a:p>
            <a:r>
              <a:rPr lang="en-US" sz="2200" dirty="0"/>
              <a:t>Receive CAP/DA, CAP/C, or PACE…</a:t>
            </a:r>
          </a:p>
        </p:txBody>
      </p:sp>
      <p:sp>
        <p:nvSpPr>
          <p:cNvPr id="34" name="TextBox 33">
            <a:extLst>
              <a:ext uri="{FF2B5EF4-FFF2-40B4-BE49-F238E27FC236}">
                <a16:creationId xmlns:a16="http://schemas.microsoft.com/office/drawing/2014/main" xmlns="" id="{667021CF-400D-4426-A729-F95AD3BCD755}"/>
              </a:ext>
            </a:extLst>
          </p:cNvPr>
          <p:cNvSpPr txBox="1"/>
          <p:nvPr/>
        </p:nvSpPr>
        <p:spPr>
          <a:xfrm>
            <a:off x="5817564" y="2895600"/>
            <a:ext cx="2945436" cy="769441"/>
          </a:xfrm>
          <a:prstGeom prst="rect">
            <a:avLst/>
          </a:prstGeom>
          <a:noFill/>
        </p:spPr>
        <p:txBody>
          <a:bodyPr wrap="square" rtlCol="0">
            <a:spAutoFit/>
          </a:bodyPr>
          <a:lstStyle/>
          <a:p>
            <a:r>
              <a:rPr lang="en-US" sz="2200" dirty="0"/>
              <a:t>Receive the TBI or Innovations Waiver…</a:t>
            </a:r>
          </a:p>
        </p:txBody>
      </p:sp>
      <p:sp>
        <p:nvSpPr>
          <p:cNvPr id="35" name="TextBox 34">
            <a:extLst>
              <a:ext uri="{FF2B5EF4-FFF2-40B4-BE49-F238E27FC236}">
                <a16:creationId xmlns:a16="http://schemas.microsoft.com/office/drawing/2014/main" xmlns="" id="{3344D2A6-190E-4AEA-A0FF-B4720642C17C}"/>
              </a:ext>
            </a:extLst>
          </p:cNvPr>
          <p:cNvSpPr txBox="1"/>
          <p:nvPr/>
        </p:nvSpPr>
        <p:spPr>
          <a:xfrm>
            <a:off x="5817563" y="5544999"/>
            <a:ext cx="3084229" cy="769441"/>
          </a:xfrm>
          <a:prstGeom prst="rect">
            <a:avLst/>
          </a:prstGeom>
          <a:noFill/>
        </p:spPr>
        <p:txBody>
          <a:bodyPr wrap="square" rtlCol="0">
            <a:spAutoFit/>
          </a:bodyPr>
          <a:lstStyle/>
          <a:p>
            <a:r>
              <a:rPr lang="en-US" sz="2200" dirty="0"/>
              <a:t>Get services from a LME/</a:t>
            </a:r>
            <a:r>
              <a:rPr lang="en-US" sz="2200" dirty="0" err="1"/>
              <a:t>MCO</a:t>
            </a:r>
            <a:r>
              <a:rPr lang="en-US" sz="2200" dirty="0"/>
              <a:t>…</a:t>
            </a:r>
          </a:p>
        </p:txBody>
      </p:sp>
      <p:pic>
        <p:nvPicPr>
          <p:cNvPr id="46084" name="Picture 4" descr="C:\Users\mcraven\Downloads\man-silhouette (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2639" y="4022815"/>
            <a:ext cx="1132187" cy="1132187"/>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C:\Users\mcraven\Downloads\man-silhouette (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5071" y="2656175"/>
            <a:ext cx="1167322" cy="1167322"/>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C:\Users\mcraven\Downloads\man-silhouette (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5071" y="1289535"/>
            <a:ext cx="1167322" cy="1167322"/>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C:\Users\mcraven\Downloads\man-silhouette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8730" y="3999896"/>
            <a:ext cx="1149755" cy="1149755"/>
          </a:xfrm>
          <a:prstGeom prst="rect">
            <a:avLst/>
          </a:prstGeom>
          <a:noFill/>
          <a:extLst>
            <a:ext uri="{909E8E84-426E-40DD-AFC4-6F175D3DCCD1}">
              <a14:hiddenFill xmlns:a14="http://schemas.microsoft.com/office/drawing/2010/main">
                <a:solidFill>
                  <a:srgbClr val="FFFFFF"/>
                </a:solidFill>
              </a14:hiddenFill>
            </a:ext>
          </a:extLst>
        </p:spPr>
      </p:pic>
      <p:pic>
        <p:nvPicPr>
          <p:cNvPr id="46091" name="Picture 11" descr="C:\Users\mcraven\Downloads\man-silhouett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946" y="2644419"/>
            <a:ext cx="1167322" cy="1167322"/>
          </a:xfrm>
          <a:prstGeom prst="rect">
            <a:avLst/>
          </a:prstGeom>
          <a:noFill/>
          <a:extLst>
            <a:ext uri="{909E8E84-426E-40DD-AFC4-6F175D3DCCD1}">
              <a14:hiddenFill xmlns:a14="http://schemas.microsoft.com/office/drawing/2010/main">
                <a:solidFill>
                  <a:srgbClr val="FFFFFF"/>
                </a:solidFill>
              </a14:hiddenFill>
            </a:ext>
          </a:extLst>
        </p:spPr>
      </p:pic>
      <p:pic>
        <p:nvPicPr>
          <p:cNvPr id="46096" name="Picture 16" descr="C:\Users\mcraven\Downloads\man-silhouette (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243" y="1289535"/>
            <a:ext cx="1166729" cy="116672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0DD0FED4-75B0-4A53-BF1A-126C6BD476A2}"/>
              </a:ext>
            </a:extLst>
          </p:cNvPr>
          <p:cNvSpPr txBox="1"/>
          <p:nvPr/>
        </p:nvSpPr>
        <p:spPr>
          <a:xfrm>
            <a:off x="1550364" y="4226560"/>
            <a:ext cx="2793036" cy="769441"/>
          </a:xfrm>
          <a:prstGeom prst="rect">
            <a:avLst/>
          </a:prstGeom>
          <a:noFill/>
        </p:spPr>
        <p:txBody>
          <a:bodyPr wrap="square" rtlCol="0">
            <a:spAutoFit/>
          </a:bodyPr>
          <a:lstStyle/>
          <a:p>
            <a:r>
              <a:rPr lang="en-US" sz="2200" dirty="0"/>
              <a:t>Have a “deductible” or “spend down”…</a:t>
            </a:r>
          </a:p>
        </p:txBody>
      </p:sp>
      <p:sp>
        <p:nvSpPr>
          <p:cNvPr id="43" name="TextBox 42">
            <a:extLst>
              <a:ext uri="{FF2B5EF4-FFF2-40B4-BE49-F238E27FC236}">
                <a16:creationId xmlns:a16="http://schemas.microsoft.com/office/drawing/2014/main" xmlns="" id="{3344D2A6-190E-4AEA-A0FF-B4720642C17C}"/>
              </a:ext>
            </a:extLst>
          </p:cNvPr>
          <p:cNvSpPr txBox="1"/>
          <p:nvPr/>
        </p:nvSpPr>
        <p:spPr>
          <a:xfrm>
            <a:off x="5817563" y="4335959"/>
            <a:ext cx="3084229" cy="769441"/>
          </a:xfrm>
          <a:prstGeom prst="rect">
            <a:avLst/>
          </a:prstGeom>
          <a:noFill/>
        </p:spPr>
        <p:txBody>
          <a:bodyPr wrap="square" rtlCol="0">
            <a:spAutoFit/>
          </a:bodyPr>
          <a:lstStyle/>
          <a:p>
            <a:r>
              <a:rPr lang="en-US" sz="2200" dirty="0"/>
              <a:t>Am in </a:t>
            </a:r>
            <a:r>
              <a:rPr lang="en-US" sz="2200" dirty="0" err="1"/>
              <a:t>TCLI</a:t>
            </a:r>
            <a:r>
              <a:rPr lang="en-US" sz="2200" dirty="0"/>
              <a:t> or live in a State </a:t>
            </a:r>
            <a:r>
              <a:rPr lang="en-US" sz="2200" dirty="0" err="1"/>
              <a:t>IDD</a:t>
            </a:r>
            <a:r>
              <a:rPr lang="en-US" sz="2200" dirty="0"/>
              <a:t> Center or </a:t>
            </a:r>
            <a:r>
              <a:rPr lang="en-US" sz="2200" dirty="0" err="1"/>
              <a:t>ICF</a:t>
            </a:r>
            <a:r>
              <a:rPr lang="en-US" sz="2200" dirty="0"/>
              <a:t>…</a:t>
            </a:r>
          </a:p>
        </p:txBody>
      </p:sp>
      <p:pic>
        <p:nvPicPr>
          <p:cNvPr id="46129" name="Picture 49" descr="C:\Users\mcraven\Downloads\man-silhouette (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873" y="5345985"/>
            <a:ext cx="1167467" cy="116746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372600" y="1600200"/>
            <a:ext cx="2590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Voiceover:</a:t>
            </a:r>
          </a:p>
          <a:p>
            <a:pPr algn="ctr"/>
            <a:endParaRPr lang="en-US" dirty="0">
              <a:solidFill>
                <a:schemeClr val="bg1"/>
              </a:solidFill>
            </a:endParaRPr>
          </a:p>
          <a:p>
            <a:pPr algn="ctr"/>
            <a:r>
              <a:rPr lang="en-US" i="1" dirty="0">
                <a:solidFill>
                  <a:schemeClr val="bg1"/>
                </a:solidFill>
              </a:rPr>
              <a:t>For almost all of these scenarios, if you got a letter telling you that you are required to enroll in a health plan, you should alert the enrollment broker</a:t>
            </a:r>
          </a:p>
        </p:txBody>
      </p:sp>
      <p:pic>
        <p:nvPicPr>
          <p:cNvPr id="27" name="Picture 135" descr="C:\Users\mcraven\Downloads\man-silhouett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47370" y="5378356"/>
            <a:ext cx="1102725" cy="110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5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849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27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have</a:t>
            </a:r>
            <a:r>
              <a:rPr lang="en-US" sz="2800" b="1" dirty="0">
                <a:solidFill>
                  <a:srgbClr val="FF0000"/>
                </a:solidFill>
                <a:latin typeface="Calibri" panose="020F0502020204030204" pitchFamily="34" charset="0"/>
              </a:rPr>
              <a:t> </a:t>
            </a:r>
            <a:r>
              <a:rPr lang="en-US" sz="2800" b="1" dirty="0">
                <a:solidFill>
                  <a:srgbClr val="002060"/>
                </a:solidFill>
                <a:latin typeface="Calibri" panose="020F0502020204030204" pitchFamily="34" charset="0"/>
              </a:rPr>
              <a:t>Medicaid </a:t>
            </a:r>
            <a:r>
              <a:rPr lang="en-US" sz="2800" b="1" i="1" dirty="0">
                <a:solidFill>
                  <a:srgbClr val="002060"/>
                </a:solidFill>
                <a:latin typeface="Calibri" panose="020F0502020204030204" pitchFamily="34" charset="0"/>
              </a:rPr>
              <a:t>and</a:t>
            </a:r>
            <a:r>
              <a:rPr lang="en-US" sz="2800" b="1" dirty="0">
                <a:solidFill>
                  <a:srgbClr val="002060"/>
                </a:solidFill>
                <a:latin typeface="Calibri" panose="020F0502020204030204" pitchFamily="34" charset="0"/>
              </a:rPr>
              <a:t> Medicare…</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22</a:t>
            </a:fld>
            <a:endParaRPr lang="en-US" b="1" dirty="0">
              <a:latin typeface="Calibri" panose="020F0502020204030204" pitchFamily="34" charset="0"/>
            </a:endParaRPr>
          </a:p>
        </p:txBody>
      </p:sp>
      <p:pic>
        <p:nvPicPr>
          <p:cNvPr id="20" name="Picture 16" descr="C:\Users\mcraven\Downloads\man-silhouette (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505200" y="3924695"/>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6" name="Down Arrow 5"/>
          <p:cNvSpPr/>
          <p:nvPr/>
        </p:nvSpPr>
        <p:spPr>
          <a:xfrm>
            <a:off x="5718808" y="266700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54945" y="1828800"/>
            <a:ext cx="5326380" cy="7078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You are </a:t>
            </a:r>
            <a:r>
              <a:rPr lang="en-US" sz="2000" b="1" i="1" dirty="0"/>
              <a:t>staying in NC Medicaid Direct</a:t>
            </a:r>
            <a:r>
              <a:rPr lang="en-US" sz="2000" dirty="0"/>
              <a:t> and will have no changes to your Medicaid health care</a:t>
            </a:r>
          </a:p>
        </p:txBody>
      </p:sp>
      <p:sp>
        <p:nvSpPr>
          <p:cNvPr id="7" name="Octagon 6"/>
          <p:cNvSpPr/>
          <p:nvPr/>
        </p:nvSpPr>
        <p:spPr>
          <a:xfrm>
            <a:off x="3691891" y="4194870"/>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13" name="Rectangle 12"/>
          <p:cNvSpPr/>
          <p:nvPr/>
        </p:nvSpPr>
        <p:spPr>
          <a:xfrm>
            <a:off x="9372600" y="1600200"/>
            <a:ext cx="2590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Voiceover:</a:t>
            </a:r>
          </a:p>
          <a:p>
            <a:pPr algn="ctr"/>
            <a:endParaRPr lang="en-US" dirty="0">
              <a:solidFill>
                <a:schemeClr val="bg1"/>
              </a:solidFill>
            </a:endParaRPr>
          </a:p>
          <a:p>
            <a:pPr algn="ctr"/>
            <a:r>
              <a:rPr lang="en-US" i="1" dirty="0">
                <a:solidFill>
                  <a:schemeClr val="bg1"/>
                </a:solidFill>
              </a:rPr>
              <a:t>If you got a mandatory letter, then you need to alert the Enrollment Broker</a:t>
            </a:r>
          </a:p>
        </p:txBody>
      </p:sp>
    </p:spTree>
    <p:extLst>
      <p:ext uri="{BB962C8B-B14F-4D97-AF65-F5344CB8AC3E}">
        <p14:creationId xmlns:p14="http://schemas.microsoft.com/office/powerpoint/2010/main" val="306029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381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30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23</a:t>
            </a:fld>
            <a:endParaRPr lang="en-US" b="1" dirty="0">
              <a:latin typeface="Calibri" panose="020F0502020204030204" pitchFamily="34" charset="0"/>
            </a:endParaRPr>
          </a:p>
        </p:txBody>
      </p:sp>
      <p:pic>
        <p:nvPicPr>
          <p:cNvPr id="7" name="Picture 11" descr="C:\Users\mcraven\Downloads\man-silhouet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am in a nursing facility…</a:t>
            </a:r>
          </a:p>
        </p:txBody>
      </p:sp>
      <p:sp>
        <p:nvSpPr>
          <p:cNvPr id="17" name="Rounded Rectangle 16"/>
          <p:cNvSpPr/>
          <p:nvPr/>
        </p:nvSpPr>
        <p:spPr>
          <a:xfrm>
            <a:off x="6227845" y="4577869"/>
            <a:ext cx="2763756" cy="151140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700" i="1" dirty="0">
                <a:solidFill>
                  <a:schemeClr val="tx1"/>
                </a:solidFill>
              </a:rPr>
              <a:t>You will </a:t>
            </a:r>
            <a:r>
              <a:rPr lang="en-US" sz="1700" b="1" i="1" u="sng" dirty="0">
                <a:solidFill>
                  <a:schemeClr val="tx1"/>
                </a:solidFill>
              </a:rPr>
              <a:t>enroll</a:t>
            </a:r>
            <a:r>
              <a:rPr lang="en-US" sz="1700" i="1" dirty="0">
                <a:solidFill>
                  <a:schemeClr val="tx1"/>
                </a:solidFill>
              </a:rPr>
              <a:t> </a:t>
            </a:r>
          </a:p>
          <a:p>
            <a:pPr algn="r"/>
            <a:r>
              <a:rPr lang="en-US" sz="1700" i="1" dirty="0">
                <a:solidFill>
                  <a:schemeClr val="tx1"/>
                </a:solidFill>
              </a:rPr>
              <a:t>               in a </a:t>
            </a:r>
            <a:r>
              <a:rPr lang="en-US" sz="1700" b="1" i="1" u="sng" dirty="0">
                <a:solidFill>
                  <a:schemeClr val="tx1"/>
                </a:solidFill>
              </a:rPr>
              <a:t>health plan</a:t>
            </a:r>
            <a:endParaRPr lang="en-US" sz="1700" i="1" dirty="0">
              <a:solidFill>
                <a:schemeClr val="tx1"/>
              </a:solidFill>
            </a:endParaRPr>
          </a:p>
        </p:txBody>
      </p:sp>
      <p:sp>
        <p:nvSpPr>
          <p:cNvPr id="18" name="TextBox 17"/>
          <p:cNvSpPr txBox="1"/>
          <p:nvPr/>
        </p:nvSpPr>
        <p:spPr>
          <a:xfrm>
            <a:off x="2683400" y="4379627"/>
            <a:ext cx="3405512" cy="186204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900" dirty="0"/>
              <a:t>You do </a:t>
            </a:r>
            <a:r>
              <a:rPr lang="en-US" sz="1900" b="1" u="sng" dirty="0"/>
              <a:t>not</a:t>
            </a:r>
            <a:r>
              <a:rPr lang="en-US" sz="1900" dirty="0"/>
              <a:t> have Medicare</a:t>
            </a:r>
          </a:p>
          <a:p>
            <a:pPr marL="285750" indent="-285750">
              <a:spcAft>
                <a:spcPts val="1200"/>
              </a:spcAft>
              <a:buFont typeface="Arial" panose="020B0604020202020204" pitchFamily="34" charset="0"/>
              <a:buChar char="•"/>
            </a:pPr>
            <a:r>
              <a:rPr lang="en-US" sz="1900" dirty="0"/>
              <a:t>You have lived in a nursing home for </a:t>
            </a:r>
            <a:r>
              <a:rPr lang="en-US" sz="1900" b="1" u="sng" dirty="0"/>
              <a:t>less than 90 days</a:t>
            </a:r>
            <a:endParaRPr lang="en-US" sz="1900" u="sng" dirty="0"/>
          </a:p>
          <a:p>
            <a:pPr marL="285750" indent="-285750">
              <a:spcAft>
                <a:spcPts val="1200"/>
              </a:spcAft>
              <a:buFont typeface="Arial" panose="020B0604020202020204" pitchFamily="34" charset="0"/>
              <a:buChar char="•"/>
            </a:pPr>
            <a:r>
              <a:rPr lang="en-US" sz="1900" dirty="0"/>
              <a:t>You are </a:t>
            </a:r>
            <a:r>
              <a:rPr lang="en-US" sz="1900" b="1" i="1" dirty="0"/>
              <a:t>most likely </a:t>
            </a:r>
            <a:r>
              <a:rPr lang="en-US" sz="1900" dirty="0"/>
              <a:t>enrolling</a:t>
            </a:r>
            <a:r>
              <a:rPr lang="en-US" sz="1900" b="1" i="1" u="sng" dirty="0"/>
              <a:t> </a:t>
            </a:r>
            <a:r>
              <a:rPr lang="en-US" sz="1900" dirty="0"/>
              <a:t>in a </a:t>
            </a:r>
            <a:r>
              <a:rPr lang="en-US" sz="1900" b="1" i="1" dirty="0"/>
              <a:t>health plan</a:t>
            </a:r>
          </a:p>
        </p:txBody>
      </p:sp>
      <p:sp>
        <p:nvSpPr>
          <p:cNvPr id="20" name="Rounded Rectangle 19"/>
          <p:cNvSpPr/>
          <p:nvPr/>
        </p:nvSpPr>
        <p:spPr>
          <a:xfrm>
            <a:off x="6227843" y="1754974"/>
            <a:ext cx="2763757" cy="15114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i="1" dirty="0">
                <a:solidFill>
                  <a:schemeClr val="tx1"/>
                </a:solidFill>
              </a:rPr>
              <a:t>You do </a:t>
            </a:r>
            <a:r>
              <a:rPr lang="en-US" b="1" i="1" u="sng" dirty="0">
                <a:solidFill>
                  <a:schemeClr val="tx1"/>
                </a:solidFill>
              </a:rPr>
              <a:t>not</a:t>
            </a:r>
            <a:r>
              <a:rPr lang="en-US" i="1" dirty="0">
                <a:solidFill>
                  <a:schemeClr val="tx1"/>
                </a:solidFill>
              </a:rPr>
              <a:t> need</a:t>
            </a:r>
          </a:p>
          <a:p>
            <a:pPr algn="r"/>
            <a:r>
              <a:rPr lang="en-US" i="1" dirty="0">
                <a:solidFill>
                  <a:schemeClr val="tx1"/>
                </a:solidFill>
              </a:rPr>
              <a:t> to do anything</a:t>
            </a:r>
          </a:p>
        </p:txBody>
      </p:sp>
      <p:sp>
        <p:nvSpPr>
          <p:cNvPr id="21" name="TextBox 20"/>
          <p:cNvSpPr txBox="1"/>
          <p:nvPr/>
        </p:nvSpPr>
        <p:spPr>
          <a:xfrm>
            <a:off x="2683400" y="1961852"/>
            <a:ext cx="3581400" cy="200054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900" dirty="0"/>
              <a:t>You have lived in a nursing home for </a:t>
            </a:r>
            <a:r>
              <a:rPr lang="en-US" sz="1900" b="1" u="sng" dirty="0"/>
              <a:t>more than 90 days</a:t>
            </a:r>
            <a:endParaRPr lang="en-US" sz="1900" u="sng" dirty="0"/>
          </a:p>
          <a:p>
            <a:pPr marL="285750" indent="-285750">
              <a:spcAft>
                <a:spcPts val="1200"/>
              </a:spcAft>
              <a:buFont typeface="Arial" panose="020B0604020202020204" pitchFamily="34" charset="0"/>
              <a:buChar char="•"/>
            </a:pPr>
            <a:r>
              <a:rPr lang="en-US" sz="1900" dirty="0"/>
              <a:t>You are </a:t>
            </a:r>
            <a:r>
              <a:rPr lang="en-US" sz="1900" b="1" i="1" dirty="0"/>
              <a:t>most likely </a:t>
            </a:r>
            <a:r>
              <a:rPr lang="en-US" sz="1900" dirty="0"/>
              <a:t>staying in </a:t>
            </a:r>
            <a:r>
              <a:rPr lang="en-US" sz="1900" b="1" i="1" dirty="0"/>
              <a:t>NC Medicaid Direct</a:t>
            </a:r>
            <a:r>
              <a:rPr lang="en-US" sz="1900" dirty="0"/>
              <a:t> and will have no changes to your Medicaid health care</a:t>
            </a:r>
          </a:p>
        </p:txBody>
      </p:sp>
      <p:cxnSp>
        <p:nvCxnSpPr>
          <p:cNvPr id="25" name="Straight Arrow Connector 24"/>
          <p:cNvCxnSpPr/>
          <p:nvPr/>
        </p:nvCxnSpPr>
        <p:spPr>
          <a:xfrm>
            <a:off x="2057400" y="3823756"/>
            <a:ext cx="629752" cy="43671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66679" y="3480912"/>
            <a:ext cx="621355" cy="34284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1" descr="C:\Users\mcraven\Downloads\check-mar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9610" y="5014026"/>
            <a:ext cx="639090" cy="639090"/>
          </a:xfrm>
          <a:prstGeom prst="rect">
            <a:avLst/>
          </a:prstGeom>
          <a:noFill/>
          <a:extLst>
            <a:ext uri="{909E8E84-426E-40DD-AFC4-6F175D3DCCD1}">
              <a14:hiddenFill xmlns:a14="http://schemas.microsoft.com/office/drawing/2010/main">
                <a:solidFill>
                  <a:srgbClr val="FFFFFF"/>
                </a:solidFill>
              </a14:hiddenFill>
            </a:ext>
          </a:extLst>
        </p:spPr>
      </p:pic>
      <p:sp>
        <p:nvSpPr>
          <p:cNvPr id="23" name="Octagon 22"/>
          <p:cNvSpPr/>
          <p:nvPr/>
        </p:nvSpPr>
        <p:spPr>
          <a:xfrm>
            <a:off x="6477000" y="2198949"/>
            <a:ext cx="623455" cy="623455"/>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87198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381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1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have a “deductible” or “spend down”…</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24</a:t>
            </a:fld>
            <a:endParaRPr lang="en-US" b="1" dirty="0">
              <a:latin typeface="Calibri" panose="020F0502020204030204" pitchFamily="34" charset="0"/>
            </a:endParaRPr>
          </a:p>
        </p:txBody>
      </p:sp>
      <p:pic>
        <p:nvPicPr>
          <p:cNvPr id="21" name="Picture 9" descr="C:\Users\mcraven\Downloads\man-silhouette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3512819" y="4078135"/>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27" name="Down Arrow 26"/>
          <p:cNvSpPr/>
          <p:nvPr/>
        </p:nvSpPr>
        <p:spPr>
          <a:xfrm>
            <a:off x="5718808" y="297180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29000" y="1776122"/>
            <a:ext cx="5326380" cy="7078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You are </a:t>
            </a:r>
            <a:r>
              <a:rPr lang="en-US" sz="2000" b="1" i="1" dirty="0"/>
              <a:t>staying in NC Medicaid Direct</a:t>
            </a:r>
            <a:r>
              <a:rPr lang="en-US" sz="2000" dirty="0"/>
              <a:t> and will have no changes to your Medicaid health care</a:t>
            </a:r>
          </a:p>
        </p:txBody>
      </p:sp>
      <p:sp>
        <p:nvSpPr>
          <p:cNvPr id="12" name="Octagon 11"/>
          <p:cNvSpPr/>
          <p:nvPr/>
        </p:nvSpPr>
        <p:spPr>
          <a:xfrm>
            <a:off x="3699510" y="4362280"/>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87198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381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3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am in foster care…</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25</a:t>
            </a:fld>
            <a:endParaRPr lang="en-US" b="1" dirty="0">
              <a:latin typeface="Calibri" panose="020F0502020204030204" pitchFamily="34" charset="0"/>
            </a:endParaRPr>
          </a:p>
        </p:txBody>
      </p:sp>
      <p:sp>
        <p:nvSpPr>
          <p:cNvPr id="27" name="Rounded Rectangle 26"/>
          <p:cNvSpPr/>
          <p:nvPr/>
        </p:nvSpPr>
        <p:spPr>
          <a:xfrm>
            <a:off x="3512819" y="4612370"/>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28" name="Down Arrow 27"/>
          <p:cNvSpPr/>
          <p:nvPr/>
        </p:nvSpPr>
        <p:spPr>
          <a:xfrm>
            <a:off x="5718808" y="365760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78095" y="1532606"/>
            <a:ext cx="5326380" cy="17851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This includes youth in foster care, former foster youth in adoptive placements, and former foster youth up to age 26</a:t>
            </a:r>
          </a:p>
          <a:p>
            <a:pPr marL="285750" indent="-285750">
              <a:spcAft>
                <a:spcPts val="1200"/>
              </a:spcAft>
              <a:buFont typeface="Arial" panose="020B0604020202020204" pitchFamily="34" charset="0"/>
              <a:buChar char="•"/>
            </a:pPr>
            <a:r>
              <a:rPr lang="en-US" sz="2000" dirty="0"/>
              <a:t>You are </a:t>
            </a:r>
            <a:r>
              <a:rPr lang="en-US" sz="2000" b="1" i="1" dirty="0"/>
              <a:t>staying in NC Medicaid Direct</a:t>
            </a:r>
            <a:r>
              <a:rPr lang="en-US" sz="2000" dirty="0"/>
              <a:t> and will have no changes to your Medicaid health care</a:t>
            </a:r>
          </a:p>
        </p:txBody>
      </p:sp>
      <p:pic>
        <p:nvPicPr>
          <p:cNvPr id="31" name="Picture 49" descr="C:\Users\mcraven\Downloads\man-silhouette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686" y="1525403"/>
            <a:ext cx="3830367" cy="3830367"/>
          </a:xfrm>
          <a:prstGeom prst="rect">
            <a:avLst/>
          </a:prstGeom>
          <a:noFill/>
          <a:extLst>
            <a:ext uri="{909E8E84-426E-40DD-AFC4-6F175D3DCCD1}">
              <a14:hiddenFill xmlns:a14="http://schemas.microsoft.com/office/drawing/2010/main">
                <a:solidFill>
                  <a:srgbClr val="FFFFFF"/>
                </a:solidFill>
              </a14:hiddenFill>
            </a:ext>
          </a:extLst>
        </p:spPr>
      </p:pic>
      <p:sp>
        <p:nvSpPr>
          <p:cNvPr id="12" name="Octagon 11"/>
          <p:cNvSpPr/>
          <p:nvPr/>
        </p:nvSpPr>
        <p:spPr>
          <a:xfrm>
            <a:off x="3699510" y="4888895"/>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87198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80114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6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receive CAP/DA, CAP/C, or PACE services…</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26</a:t>
            </a:fld>
            <a:endParaRPr lang="en-US" b="1" dirty="0">
              <a:latin typeface="Calibri" panose="020F0502020204030204" pitchFamily="34" charset="0"/>
            </a:endParaRPr>
          </a:p>
        </p:txBody>
      </p:sp>
      <p:pic>
        <p:nvPicPr>
          <p:cNvPr id="7" name="Picture 6" descr="C:\Users\mcraven\Downloads\man-silhouette (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00400" y="1600200"/>
            <a:ext cx="5638799" cy="240065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If you currently receive CAP/DA and CAP/C waiver services, you will </a:t>
            </a:r>
            <a:r>
              <a:rPr lang="en-US" sz="2000" u="sng" dirty="0"/>
              <a:t>not</a:t>
            </a:r>
            <a:r>
              <a:rPr lang="en-US" sz="2000" dirty="0"/>
              <a:t> choose a health plan</a:t>
            </a:r>
          </a:p>
          <a:p>
            <a:pPr marL="285750" indent="-285750">
              <a:spcAft>
                <a:spcPts val="1200"/>
              </a:spcAft>
              <a:buFont typeface="Arial" panose="020B0604020202020204" pitchFamily="34" charset="0"/>
              <a:buChar char="•"/>
            </a:pPr>
            <a:r>
              <a:rPr lang="en-US" sz="2000" dirty="0"/>
              <a:t>There will be no changes to your waiver services</a:t>
            </a:r>
          </a:p>
          <a:p>
            <a:pPr marL="285750" indent="-285750">
              <a:spcAft>
                <a:spcPts val="1200"/>
              </a:spcAft>
              <a:buFont typeface="Arial" panose="020B0604020202020204" pitchFamily="34" charset="0"/>
              <a:buChar char="•"/>
            </a:pPr>
            <a:r>
              <a:rPr lang="en-US" sz="2000" dirty="0"/>
              <a:t>PACE members will </a:t>
            </a:r>
            <a:r>
              <a:rPr lang="en-US" sz="2000" u="sng" dirty="0"/>
              <a:t>not</a:t>
            </a:r>
            <a:r>
              <a:rPr lang="en-US" sz="2000" dirty="0"/>
              <a:t> choose a heath plan</a:t>
            </a:r>
          </a:p>
          <a:p>
            <a:pPr marL="285750" indent="-285750">
              <a:spcAft>
                <a:spcPts val="1200"/>
              </a:spcAft>
              <a:buFont typeface="Arial" panose="020B0604020202020204" pitchFamily="34" charset="0"/>
              <a:buChar char="•"/>
            </a:pPr>
            <a:r>
              <a:rPr lang="en-US" sz="2000" dirty="0"/>
              <a:t>You are </a:t>
            </a:r>
            <a:r>
              <a:rPr lang="en-US" sz="2000" b="1" i="1" dirty="0"/>
              <a:t>staying in NC Medicaid Direct</a:t>
            </a:r>
            <a:r>
              <a:rPr lang="en-US" sz="2000" dirty="0"/>
              <a:t> and will have no changes to your Medicaid health care</a:t>
            </a:r>
          </a:p>
        </p:txBody>
      </p:sp>
      <p:sp>
        <p:nvSpPr>
          <p:cNvPr id="12" name="Rounded Rectangle 11"/>
          <p:cNvSpPr/>
          <p:nvPr/>
        </p:nvSpPr>
        <p:spPr>
          <a:xfrm>
            <a:off x="3512819" y="5105735"/>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14" name="Down Arrow 13"/>
          <p:cNvSpPr/>
          <p:nvPr/>
        </p:nvSpPr>
        <p:spPr>
          <a:xfrm>
            <a:off x="5718808" y="411480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296400" y="1432530"/>
            <a:ext cx="2438400" cy="46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Talking Points:</a:t>
            </a:r>
          </a:p>
          <a:p>
            <a:pPr algn="ctr"/>
            <a:endParaRPr lang="en-US" dirty="0">
              <a:solidFill>
                <a:schemeClr val="bg1"/>
              </a:solidFill>
            </a:endParaRPr>
          </a:p>
          <a:p>
            <a:pPr algn="ctr"/>
            <a:r>
              <a:rPr lang="en-US" i="1" dirty="0">
                <a:solidFill>
                  <a:schemeClr val="bg1"/>
                </a:solidFill>
              </a:rPr>
              <a:t>If you have requested services but are waiting to receive CAP/DA, you will need to choose a plan</a:t>
            </a:r>
          </a:p>
        </p:txBody>
      </p:sp>
      <p:sp>
        <p:nvSpPr>
          <p:cNvPr id="15" name="Octagon 14"/>
          <p:cNvSpPr/>
          <p:nvPr/>
        </p:nvSpPr>
        <p:spPr>
          <a:xfrm>
            <a:off x="3699510" y="5354320"/>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87198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381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9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705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receive Innovations or </a:t>
            </a:r>
            <a:r>
              <a:rPr lang="en-US" sz="2800" b="1" dirty="0" err="1">
                <a:solidFill>
                  <a:srgbClr val="002060"/>
                </a:solidFill>
                <a:latin typeface="Calibri" panose="020F0502020204030204" pitchFamily="34" charset="0"/>
              </a:rPr>
              <a:t>TBI</a:t>
            </a:r>
            <a:r>
              <a:rPr lang="en-US" sz="2800" b="1" dirty="0">
                <a:solidFill>
                  <a:srgbClr val="002060"/>
                </a:solidFill>
                <a:latin typeface="Calibri" panose="020F0502020204030204" pitchFamily="34" charset="0"/>
              </a:rPr>
              <a:t> waiver services…</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27</a:t>
            </a:fld>
            <a:endParaRPr lang="en-US" b="1" dirty="0">
              <a:latin typeface="Calibri" panose="020F0502020204030204" pitchFamily="34" charset="0"/>
            </a:endParaRPr>
          </a:p>
        </p:txBody>
      </p:sp>
      <p:pic>
        <p:nvPicPr>
          <p:cNvPr id="7" name="Picture 5" descr="C:\Users\mcraven\Downloads\man-silhouette (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512819" y="4877135"/>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10" name="Down Arrow 9"/>
          <p:cNvSpPr/>
          <p:nvPr/>
        </p:nvSpPr>
        <p:spPr>
          <a:xfrm>
            <a:off x="5718808" y="381058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23550" y="1676400"/>
            <a:ext cx="5638800"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If you receive Innovations or TBI waiver services, you will </a:t>
            </a:r>
            <a:r>
              <a:rPr lang="en-US" sz="2000" u="sng" dirty="0"/>
              <a:t>not</a:t>
            </a:r>
            <a:r>
              <a:rPr lang="en-US" sz="2000" dirty="0"/>
              <a:t> choose a health plan</a:t>
            </a:r>
          </a:p>
          <a:p>
            <a:pPr marL="285750" indent="-285750">
              <a:spcAft>
                <a:spcPts val="1200"/>
              </a:spcAft>
              <a:buFont typeface="Arial" panose="020B0604020202020204" pitchFamily="34" charset="0"/>
              <a:buChar char="•"/>
            </a:pPr>
            <a:r>
              <a:rPr lang="en-US" sz="2000" dirty="0"/>
              <a:t>There will be no changes to your waiver services</a:t>
            </a:r>
          </a:p>
          <a:p>
            <a:pPr marL="285750" indent="-285750">
              <a:spcAft>
                <a:spcPts val="1200"/>
              </a:spcAft>
              <a:buFont typeface="Arial" panose="020B0604020202020204" pitchFamily="34" charset="0"/>
              <a:buChar char="•"/>
            </a:pPr>
            <a:r>
              <a:rPr lang="en-US" sz="2000" dirty="0"/>
              <a:t>You are </a:t>
            </a:r>
            <a:r>
              <a:rPr lang="en-US" sz="2000" b="1" i="1" dirty="0"/>
              <a:t>staying in NC Medicaid Direct </a:t>
            </a:r>
            <a:r>
              <a:rPr lang="en-US" sz="2000" dirty="0"/>
              <a:t>and will have no changes to your Medicaid health care</a:t>
            </a:r>
          </a:p>
        </p:txBody>
      </p:sp>
      <p:sp>
        <p:nvSpPr>
          <p:cNvPr id="3" name="Rectangle 2"/>
          <p:cNvSpPr/>
          <p:nvPr/>
        </p:nvSpPr>
        <p:spPr>
          <a:xfrm>
            <a:off x="9296400" y="1401294"/>
            <a:ext cx="2209800" cy="4542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Talking points:</a:t>
            </a:r>
          </a:p>
          <a:p>
            <a:pPr algn="ctr"/>
            <a:endParaRPr lang="en-US" dirty="0">
              <a:solidFill>
                <a:schemeClr val="bg1"/>
              </a:solidFill>
            </a:endParaRPr>
          </a:p>
          <a:p>
            <a:pPr algn="ctr"/>
            <a:r>
              <a:rPr lang="en-US" i="1" dirty="0">
                <a:solidFill>
                  <a:schemeClr val="bg1"/>
                </a:solidFill>
              </a:rPr>
              <a:t>If you are have requested Innovations or </a:t>
            </a:r>
            <a:r>
              <a:rPr lang="en-US" i="1" dirty="0" err="1">
                <a:solidFill>
                  <a:schemeClr val="bg1"/>
                </a:solidFill>
              </a:rPr>
              <a:t>TBI</a:t>
            </a:r>
            <a:r>
              <a:rPr lang="en-US" i="1" dirty="0">
                <a:solidFill>
                  <a:schemeClr val="bg1"/>
                </a:solidFill>
              </a:rPr>
              <a:t> waiver services but are waiting receive them, you do not need to do anything. However, you have the </a:t>
            </a:r>
            <a:r>
              <a:rPr lang="en-US" b="1" i="1" dirty="0">
                <a:solidFill>
                  <a:schemeClr val="bg1"/>
                </a:solidFill>
              </a:rPr>
              <a:t>choice</a:t>
            </a:r>
            <a:r>
              <a:rPr lang="en-US" b="1" dirty="0">
                <a:solidFill>
                  <a:schemeClr val="bg1"/>
                </a:solidFill>
              </a:rPr>
              <a:t> </a:t>
            </a:r>
            <a:r>
              <a:rPr lang="en-US" i="1" dirty="0">
                <a:solidFill>
                  <a:schemeClr val="bg1"/>
                </a:solidFill>
              </a:rPr>
              <a:t>to move to a health plan if you want to and will not lose your spot on the waiver waitlist.</a:t>
            </a:r>
          </a:p>
        </p:txBody>
      </p:sp>
      <p:sp>
        <p:nvSpPr>
          <p:cNvPr id="13" name="Octagon 12"/>
          <p:cNvSpPr/>
          <p:nvPr/>
        </p:nvSpPr>
        <p:spPr>
          <a:xfrm>
            <a:off x="3699510" y="5147310"/>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87198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66419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44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7" y="641985"/>
            <a:ext cx="8610601"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chemeClr val="tx2">
                    <a:lumMod val="75000"/>
                  </a:schemeClr>
                </a:solidFill>
                <a:latin typeface="Calibri" panose="020F0502020204030204" pitchFamily="34" charset="0"/>
              </a:rPr>
              <a:t>If I am in </a:t>
            </a:r>
            <a:r>
              <a:rPr lang="en-US" sz="2800" b="1" dirty="0" err="1">
                <a:solidFill>
                  <a:schemeClr val="tx2">
                    <a:lumMod val="75000"/>
                  </a:schemeClr>
                </a:solidFill>
                <a:latin typeface="Calibri" panose="020F0502020204030204" pitchFamily="34" charset="0"/>
              </a:rPr>
              <a:t>TCLI</a:t>
            </a:r>
            <a:r>
              <a:rPr lang="en-US" sz="2800" b="1" dirty="0">
                <a:solidFill>
                  <a:schemeClr val="tx2">
                    <a:lumMod val="75000"/>
                  </a:schemeClr>
                </a:solidFill>
                <a:latin typeface="Calibri" panose="020F0502020204030204" pitchFamily="34" charset="0"/>
              </a:rPr>
              <a:t> or live in a State </a:t>
            </a:r>
            <a:r>
              <a:rPr lang="en-US" sz="2800" b="1" dirty="0" err="1">
                <a:solidFill>
                  <a:schemeClr val="tx2">
                    <a:lumMod val="75000"/>
                  </a:schemeClr>
                </a:solidFill>
                <a:latin typeface="Calibri" panose="020F0502020204030204" pitchFamily="34" charset="0"/>
              </a:rPr>
              <a:t>IDD</a:t>
            </a:r>
            <a:r>
              <a:rPr lang="en-US" sz="2800" b="1" dirty="0">
                <a:solidFill>
                  <a:schemeClr val="tx2">
                    <a:lumMod val="75000"/>
                  </a:schemeClr>
                </a:solidFill>
                <a:latin typeface="Calibri" panose="020F0502020204030204" pitchFamily="34" charset="0"/>
              </a:rPr>
              <a:t> or </a:t>
            </a:r>
            <a:r>
              <a:rPr lang="en-US" sz="2800" b="1" dirty="0" err="1">
                <a:solidFill>
                  <a:schemeClr val="tx2">
                    <a:lumMod val="75000"/>
                  </a:schemeClr>
                </a:solidFill>
                <a:latin typeface="Calibri" panose="020F0502020204030204" pitchFamily="34" charset="0"/>
              </a:rPr>
              <a:t>ICF</a:t>
            </a:r>
            <a:r>
              <a:rPr lang="en-US" sz="2800" b="1" dirty="0">
                <a:solidFill>
                  <a:srgbClr val="002060"/>
                </a:solidFill>
                <a:latin typeface="Calibri" panose="020F0502020204030204" pitchFamily="34" charset="0"/>
              </a:rPr>
              <a:t>… </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28</a:t>
            </a:fld>
            <a:endParaRPr lang="en-US" b="1" dirty="0">
              <a:latin typeface="Calibri" panose="020F0502020204030204" pitchFamily="34" charset="0"/>
            </a:endParaRPr>
          </a:p>
        </p:txBody>
      </p:sp>
      <p:pic>
        <p:nvPicPr>
          <p:cNvPr id="14" name="Picture 4" descr="C:\Users\mcraven\Downloads\man-silhouette (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023" y="1523776"/>
            <a:ext cx="3810223" cy="3810223"/>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3512819" y="5049855"/>
            <a:ext cx="5173979" cy="125950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a:solidFill>
                  <a:schemeClr val="tx1"/>
                </a:solidFill>
              </a:rPr>
              <a:t>You do </a:t>
            </a:r>
            <a:r>
              <a:rPr lang="en-US" sz="2400" b="1" i="1" u="sng" dirty="0">
                <a:solidFill>
                  <a:schemeClr val="tx1"/>
                </a:solidFill>
              </a:rPr>
              <a:t>not</a:t>
            </a:r>
            <a:r>
              <a:rPr lang="en-US" sz="2400" i="1" dirty="0">
                <a:solidFill>
                  <a:schemeClr val="tx1"/>
                </a:solidFill>
              </a:rPr>
              <a:t> need to do anything.</a:t>
            </a:r>
          </a:p>
        </p:txBody>
      </p:sp>
      <p:sp>
        <p:nvSpPr>
          <p:cNvPr id="16" name="Down Arrow 15"/>
          <p:cNvSpPr/>
          <p:nvPr/>
        </p:nvSpPr>
        <p:spPr>
          <a:xfrm>
            <a:off x="5718808" y="4155140"/>
            <a:ext cx="762000" cy="802023"/>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52800" y="1328678"/>
            <a:ext cx="5715000" cy="25545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Transitions to Community Living (</a:t>
            </a:r>
            <a:r>
              <a:rPr lang="en-US" sz="2000" dirty="0" err="1"/>
              <a:t>TCLI</a:t>
            </a:r>
            <a:r>
              <a:rPr lang="en-US" sz="2000" dirty="0"/>
              <a:t>) participants and State </a:t>
            </a:r>
            <a:r>
              <a:rPr lang="en-US" sz="2000" dirty="0" err="1"/>
              <a:t>IDD</a:t>
            </a:r>
            <a:r>
              <a:rPr lang="en-US" sz="2000" dirty="0"/>
              <a:t> or intermediate care facility (</a:t>
            </a:r>
            <a:r>
              <a:rPr lang="en-US" sz="2000" dirty="0" err="1"/>
              <a:t>ICF</a:t>
            </a:r>
            <a:r>
              <a:rPr lang="en-US" sz="2000" dirty="0"/>
              <a:t>) residents will </a:t>
            </a:r>
            <a:r>
              <a:rPr lang="en-US" sz="2000" u="sng" dirty="0"/>
              <a:t>not</a:t>
            </a:r>
            <a:r>
              <a:rPr lang="en-US" sz="2000" dirty="0"/>
              <a:t> choose a health plan</a:t>
            </a:r>
          </a:p>
          <a:p>
            <a:pPr marL="285750" indent="-285750">
              <a:spcAft>
                <a:spcPts val="1200"/>
              </a:spcAft>
              <a:buFont typeface="Arial" panose="020B0604020202020204" pitchFamily="34" charset="0"/>
              <a:buChar char="•"/>
            </a:pPr>
            <a:r>
              <a:rPr lang="en-US" sz="2000" dirty="0"/>
              <a:t>It does not matter what other services you receive, you will </a:t>
            </a:r>
            <a:r>
              <a:rPr lang="en-US" sz="2000" u="sng" dirty="0"/>
              <a:t>not</a:t>
            </a:r>
            <a:r>
              <a:rPr lang="en-US" sz="2000" dirty="0"/>
              <a:t> choose a health plan</a:t>
            </a:r>
          </a:p>
          <a:p>
            <a:pPr marL="285750" indent="-285750">
              <a:spcAft>
                <a:spcPts val="1200"/>
              </a:spcAft>
              <a:buFont typeface="Arial" panose="020B0604020202020204" pitchFamily="34" charset="0"/>
              <a:buChar char="•"/>
            </a:pPr>
            <a:r>
              <a:rPr lang="en-US" sz="2000" dirty="0"/>
              <a:t>You are staying in </a:t>
            </a:r>
            <a:r>
              <a:rPr lang="en-US" sz="2000" b="1" i="1" dirty="0"/>
              <a:t>NC Medicaid Direct</a:t>
            </a:r>
            <a:r>
              <a:rPr lang="en-US" sz="2000" dirty="0"/>
              <a:t> and will have no changes to your Medicaid health care</a:t>
            </a:r>
          </a:p>
        </p:txBody>
      </p:sp>
      <p:sp>
        <p:nvSpPr>
          <p:cNvPr id="13" name="Octagon 12"/>
          <p:cNvSpPr/>
          <p:nvPr/>
        </p:nvSpPr>
        <p:spPr>
          <a:xfrm>
            <a:off x="3699510" y="5278120"/>
            <a:ext cx="754380" cy="75438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13965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22770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4"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8" y="670560"/>
            <a:ext cx="8610601"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get services from a LME/</a:t>
            </a:r>
            <a:r>
              <a:rPr lang="en-US" sz="2800" b="1" dirty="0" err="1">
                <a:solidFill>
                  <a:srgbClr val="002060"/>
                </a:solidFill>
                <a:latin typeface="Calibri" panose="020F0502020204030204" pitchFamily="34" charset="0"/>
              </a:rPr>
              <a:t>MCO</a:t>
            </a:r>
            <a:r>
              <a:rPr lang="en-US" sz="2800" b="1" dirty="0">
                <a:solidFill>
                  <a:srgbClr val="002060"/>
                </a:solidFill>
                <a:latin typeface="Calibri" panose="020F0502020204030204" pitchFamily="34" charset="0"/>
              </a:rPr>
              <a:t>…</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29</a:t>
            </a:fld>
            <a:endParaRPr lang="en-US" b="1" dirty="0">
              <a:latin typeface="Calibri" panose="020F0502020204030204" pitchFamily="34" charset="0"/>
            </a:endParaRPr>
          </a:p>
        </p:txBody>
      </p:sp>
      <p:sp>
        <p:nvSpPr>
          <p:cNvPr id="16" name="Down Arrow 15"/>
          <p:cNvSpPr/>
          <p:nvPr/>
        </p:nvSpPr>
        <p:spPr>
          <a:xfrm>
            <a:off x="5718808" y="4155140"/>
            <a:ext cx="762000" cy="802023"/>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89277" y="1375589"/>
            <a:ext cx="6096000" cy="273921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900" dirty="0"/>
              <a:t>Some people who get services from their local management entity/managed care organization (LME/</a:t>
            </a:r>
            <a:r>
              <a:rPr lang="en-US" sz="1900" dirty="0" err="1"/>
              <a:t>MCO</a:t>
            </a:r>
            <a:r>
              <a:rPr lang="en-US" sz="1900" dirty="0"/>
              <a:t>) will choose a health plan, but some will not.</a:t>
            </a:r>
          </a:p>
          <a:p>
            <a:pPr marL="285750" indent="-285750">
              <a:spcAft>
                <a:spcPts val="1200"/>
              </a:spcAft>
              <a:buFont typeface="Arial" panose="020B0604020202020204" pitchFamily="34" charset="0"/>
              <a:buChar char="•"/>
            </a:pPr>
            <a:r>
              <a:rPr lang="en-US" sz="1900" dirty="0"/>
              <a:t>Some services for serious mental illness, severe substance use disorders, I/DD, or traumatic brain injuries are not available in the new health plans.</a:t>
            </a:r>
          </a:p>
          <a:p>
            <a:pPr marL="285750" indent="-285750">
              <a:spcAft>
                <a:spcPts val="1200"/>
              </a:spcAft>
              <a:buFont typeface="Arial" panose="020B0604020202020204" pitchFamily="34" charset="0"/>
              <a:buChar char="•"/>
            </a:pPr>
            <a:r>
              <a:rPr lang="en-US" sz="1900" dirty="0"/>
              <a:t>If you are unsure of what to do next or think you got the wrong letter, </a:t>
            </a:r>
            <a:r>
              <a:rPr lang="en-US" sz="1900" b="1" u="sng" dirty="0"/>
              <a:t>call the Enrollment Broker</a:t>
            </a:r>
          </a:p>
        </p:txBody>
      </p:sp>
      <p:sp>
        <p:nvSpPr>
          <p:cNvPr id="12" name="Rounded Rectangle 11"/>
          <p:cNvSpPr/>
          <p:nvPr/>
        </p:nvSpPr>
        <p:spPr>
          <a:xfrm>
            <a:off x="3200401" y="5029200"/>
            <a:ext cx="5715000" cy="125950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2400" i="1" dirty="0">
                <a:solidFill>
                  <a:schemeClr val="tx1"/>
                </a:solidFill>
              </a:rPr>
              <a:t>Call the </a:t>
            </a:r>
            <a:r>
              <a:rPr lang="en-US" sz="2400" b="1" i="1" u="sng" dirty="0">
                <a:solidFill>
                  <a:schemeClr val="tx1"/>
                </a:solidFill>
              </a:rPr>
              <a:t>Enrollment Broker</a:t>
            </a:r>
            <a:r>
              <a:rPr lang="en-US" sz="2400" i="1" dirty="0">
                <a:solidFill>
                  <a:schemeClr val="tx1"/>
                </a:solidFill>
              </a:rPr>
              <a:t> for help</a:t>
            </a:r>
          </a:p>
          <a:p>
            <a:pPr lvl="1" algn="ctr"/>
            <a:r>
              <a:rPr lang="en-US" sz="2000" b="1" dirty="0">
                <a:solidFill>
                  <a:schemeClr val="tx1"/>
                </a:solidFill>
              </a:rPr>
              <a:t>1-833-870-5500</a:t>
            </a:r>
          </a:p>
        </p:txBody>
      </p:sp>
      <p:pic>
        <p:nvPicPr>
          <p:cNvPr id="18" name="Picture 32" descr="C:\Users\mcraven\Downloads\telephone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181598"/>
            <a:ext cx="962637" cy="9626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5" descr="C:\Users\mcraven\Downloads\man-silhouett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09" y="1527090"/>
            <a:ext cx="3806909" cy="38069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20200" y="1474762"/>
            <a:ext cx="2590800" cy="350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Voiceover</a:t>
            </a:r>
          </a:p>
          <a:p>
            <a:pPr algn="ctr"/>
            <a:r>
              <a:rPr lang="en-US" i="1" dirty="0"/>
              <a:t>People in ACTT, CST and/or </a:t>
            </a:r>
            <a:r>
              <a:rPr lang="en-US" i="1" dirty="0" err="1"/>
              <a:t>PSR</a:t>
            </a:r>
            <a:r>
              <a:rPr lang="en-US" i="1" dirty="0"/>
              <a:t>; those in child </a:t>
            </a:r>
            <a:r>
              <a:rPr lang="en-US" i="1" dirty="0" err="1"/>
              <a:t>BH</a:t>
            </a:r>
            <a:r>
              <a:rPr lang="en-US" i="1" dirty="0"/>
              <a:t> residential; those needing </a:t>
            </a:r>
            <a:r>
              <a:rPr lang="en-US" i="1" dirty="0" err="1"/>
              <a:t>SAIOP</a:t>
            </a:r>
            <a:r>
              <a:rPr lang="en-US" i="1" dirty="0"/>
              <a:t> or </a:t>
            </a:r>
            <a:r>
              <a:rPr lang="en-US" i="1" dirty="0" err="1"/>
              <a:t>SUD</a:t>
            </a:r>
            <a:r>
              <a:rPr lang="en-US" i="1" dirty="0"/>
              <a:t> residential; those with recurrent </a:t>
            </a:r>
            <a:r>
              <a:rPr lang="en-US" i="1" dirty="0" err="1"/>
              <a:t>BH</a:t>
            </a:r>
            <a:r>
              <a:rPr lang="en-US" i="1" dirty="0"/>
              <a:t> crises, those with </a:t>
            </a:r>
            <a:r>
              <a:rPr lang="en-US" i="1" dirty="0" err="1"/>
              <a:t>IDD</a:t>
            </a:r>
            <a:r>
              <a:rPr lang="en-US" i="1" dirty="0"/>
              <a:t>...will all stay in Medicaid Direct and not choose a health plan</a:t>
            </a:r>
          </a:p>
        </p:txBody>
      </p:sp>
    </p:spTree>
    <p:extLst>
      <p:ext uri="{BB962C8B-B14F-4D97-AF65-F5344CB8AC3E}">
        <p14:creationId xmlns:p14="http://schemas.microsoft.com/office/powerpoint/2010/main" val="361090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15250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7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alibri"/>
              <a:ea typeface="+mj-ea"/>
              <a:cs typeface="Times New Roman"/>
              <a:sym typeface="Calibri"/>
            </a:endParaRPr>
          </a:p>
        </p:txBody>
      </p:sp>
      <p:sp>
        <p:nvSpPr>
          <p:cNvPr id="3" name="Title 2"/>
          <p:cNvSpPr>
            <a:spLocks noGrp="1"/>
          </p:cNvSpPr>
          <p:nvPr>
            <p:ph type="title"/>
          </p:nvPr>
        </p:nvSpPr>
        <p:spPr/>
        <p:txBody>
          <a:bodyPr/>
          <a:lstStyle/>
          <a:p>
            <a:r>
              <a:rPr lang="en-US" sz="2800" b="1" dirty="0">
                <a:latin typeface="Calibri" panose="020F0502020204030204" pitchFamily="34" charset="0"/>
              </a:rPr>
              <a:t>Overview of Materials</a:t>
            </a:r>
          </a:p>
        </p:txBody>
      </p:sp>
      <p:sp>
        <p:nvSpPr>
          <p:cNvPr id="24" name="Rectangle 23"/>
          <p:cNvSpPr/>
          <p:nvPr/>
        </p:nvSpPr>
        <p:spPr bwMode="auto">
          <a:xfrm>
            <a:off x="0" y="1219200"/>
            <a:ext cx="9144000" cy="53340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ln>
                <a:solidFill>
                  <a:schemeClr val="tx2"/>
                </a:solidFill>
              </a:ln>
              <a:solidFill>
                <a:srgbClr val="000000"/>
              </a:solidFill>
              <a:latin typeface="Calibri"/>
              <a:ea typeface="Calibri"/>
              <a:cs typeface="Times New Roman"/>
            </a:endParaRPr>
          </a:p>
        </p:txBody>
      </p:sp>
      <p:sp>
        <p:nvSpPr>
          <p:cNvPr id="28" name="Rectangle 27"/>
          <p:cNvSpPr/>
          <p:nvPr/>
        </p:nvSpPr>
        <p:spPr>
          <a:xfrm>
            <a:off x="460973" y="1515977"/>
            <a:ext cx="6407470" cy="523220"/>
          </a:xfrm>
          <a:prstGeom prst="rect">
            <a:avLst/>
          </a:prstGeom>
        </p:spPr>
        <p:txBody>
          <a:bodyPr wrap="square">
            <a:spAutoFit/>
          </a:bodyPr>
          <a:lstStyle/>
          <a:p>
            <a:endParaRPr lang="en-US" sz="1400" dirty="0"/>
          </a:p>
          <a:p>
            <a:pPr lvl="0"/>
            <a:endParaRPr lang="en-US" sz="1400" dirty="0"/>
          </a:p>
        </p:txBody>
      </p:sp>
      <p:cxnSp>
        <p:nvCxnSpPr>
          <p:cNvPr id="29" name="Straight Connector 28"/>
          <p:cNvCxnSpPr>
            <a:cxnSpLocks noChangeShapeType="1"/>
          </p:cNvCxnSpPr>
          <p:nvPr/>
        </p:nvCxnSpPr>
        <p:spPr bwMode="auto">
          <a:xfrm>
            <a:off x="913713" y="1219200"/>
            <a:ext cx="0" cy="5334000"/>
          </a:xfrm>
          <a:prstGeom prst="line">
            <a:avLst/>
          </a:prstGeom>
          <a:noFill/>
          <a:ln w="19050" cap="flat" cmpd="sng" algn="ctr">
            <a:solidFill>
              <a:srgbClr val="336699"/>
            </a:solidFill>
            <a:prstDash val="sysDot"/>
            <a:round/>
            <a:headEnd type="none" w="med" len="med"/>
            <a:tailEnd type="none" w="med" len="med"/>
          </a:ln>
          <a:effectLst/>
        </p:spPr>
      </p:cxnSp>
      <p:sp>
        <p:nvSpPr>
          <p:cNvPr id="30" name="Oval 29"/>
          <p:cNvSpPr>
            <a:spLocks noChangeArrowheads="1"/>
          </p:cNvSpPr>
          <p:nvPr/>
        </p:nvSpPr>
        <p:spPr bwMode="auto">
          <a:xfrm>
            <a:off x="775352" y="3230880"/>
            <a:ext cx="276721" cy="276721"/>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7" name="Rectangle 36"/>
          <p:cNvSpPr/>
          <p:nvPr/>
        </p:nvSpPr>
        <p:spPr>
          <a:xfrm>
            <a:off x="1112076" y="1326952"/>
            <a:ext cx="6888924" cy="3939540"/>
          </a:xfrm>
          <a:prstGeom prst="rect">
            <a:avLst/>
          </a:prstGeom>
        </p:spPr>
        <p:txBody>
          <a:bodyPr wrap="square">
            <a:spAutoFit/>
          </a:bodyPr>
          <a:lstStyle/>
          <a:p>
            <a:pPr>
              <a:lnSpc>
                <a:spcPct val="250000"/>
              </a:lnSpc>
            </a:pPr>
            <a:r>
              <a:rPr lang="en-US" sz="2000" b="1" dirty="0">
                <a:latin typeface="Calibri" panose="020F0502020204030204" pitchFamily="34" charset="0"/>
              </a:rPr>
              <a:t>Medicaid Changes in North Carolina</a:t>
            </a:r>
          </a:p>
          <a:p>
            <a:pPr>
              <a:lnSpc>
                <a:spcPct val="250000"/>
              </a:lnSpc>
            </a:pPr>
            <a:r>
              <a:rPr lang="en-US" sz="2000" b="1" dirty="0">
                <a:latin typeface="Calibri" panose="020F0502020204030204" pitchFamily="34" charset="0"/>
              </a:rPr>
              <a:t>Understanding How the Medicaid Changes Impact You</a:t>
            </a:r>
          </a:p>
          <a:p>
            <a:pPr>
              <a:lnSpc>
                <a:spcPct val="250000"/>
              </a:lnSpc>
            </a:pPr>
            <a:r>
              <a:rPr lang="en-US" sz="2000" b="1" dirty="0">
                <a:latin typeface="Calibri" panose="020F0502020204030204" pitchFamily="34" charset="0"/>
              </a:rPr>
              <a:t>Special Eligibility Scenarios</a:t>
            </a:r>
          </a:p>
          <a:p>
            <a:pPr>
              <a:lnSpc>
                <a:spcPct val="250000"/>
              </a:lnSpc>
            </a:pPr>
            <a:r>
              <a:rPr lang="en-US" sz="2000" b="1" dirty="0">
                <a:latin typeface="Calibri" panose="020F0502020204030204" pitchFamily="34" charset="0"/>
              </a:rPr>
              <a:t>What To Do Next</a:t>
            </a:r>
          </a:p>
          <a:p>
            <a:pPr>
              <a:lnSpc>
                <a:spcPct val="250000"/>
              </a:lnSpc>
            </a:pPr>
            <a:r>
              <a:rPr lang="en-US" sz="2000" b="1" dirty="0">
                <a:latin typeface="Calibri" panose="020F0502020204030204" pitchFamily="34" charset="0"/>
              </a:rPr>
              <a:t>Appendix</a:t>
            </a:r>
          </a:p>
        </p:txBody>
      </p:sp>
      <p:cxnSp>
        <p:nvCxnSpPr>
          <p:cNvPr id="7" name="Straight Connector 6"/>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a:spLocks noChangeArrowheads="1"/>
          </p:cNvSpPr>
          <p:nvPr/>
        </p:nvSpPr>
        <p:spPr bwMode="auto">
          <a:xfrm>
            <a:off x="773002" y="4762639"/>
            <a:ext cx="276721" cy="276721"/>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3"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3</a:t>
            </a:fld>
            <a:endParaRPr lang="en-US" b="1" dirty="0">
              <a:latin typeface="Calibri" panose="020F0502020204030204" pitchFamily="34" charset="0"/>
            </a:endParaRPr>
          </a:p>
        </p:txBody>
      </p:sp>
      <p:sp>
        <p:nvSpPr>
          <p:cNvPr id="11" name="Oval 10"/>
          <p:cNvSpPr>
            <a:spLocks noChangeArrowheads="1"/>
          </p:cNvSpPr>
          <p:nvPr/>
        </p:nvSpPr>
        <p:spPr bwMode="auto">
          <a:xfrm>
            <a:off x="775352" y="1684159"/>
            <a:ext cx="276721" cy="276721"/>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4" name="Oval 13"/>
          <p:cNvSpPr>
            <a:spLocks noChangeArrowheads="1"/>
          </p:cNvSpPr>
          <p:nvPr/>
        </p:nvSpPr>
        <p:spPr bwMode="auto">
          <a:xfrm>
            <a:off x="773002" y="2494280"/>
            <a:ext cx="276721" cy="276721"/>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5" name="Oval 14"/>
          <p:cNvSpPr>
            <a:spLocks noChangeArrowheads="1"/>
          </p:cNvSpPr>
          <p:nvPr/>
        </p:nvSpPr>
        <p:spPr bwMode="auto">
          <a:xfrm>
            <a:off x="775352" y="4005441"/>
            <a:ext cx="276721" cy="276721"/>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288937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376752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43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pic>
        <p:nvPicPr>
          <p:cNvPr id="8" name="Graphic 5" descr="Confused person">
            <a:extLst>
              <a:ext uri="{FF2B5EF4-FFF2-40B4-BE49-F238E27FC236}">
                <a16:creationId xmlns:a16="http://schemas.microsoft.com/office/drawing/2014/main" xmlns="" id="{16FB3D04-96F7-480D-A562-6DD9BEDD6A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8600" y="1436699"/>
            <a:ext cx="3657602" cy="3963341"/>
          </a:xfrm>
          <a:prstGeom prst="rect">
            <a:avLst/>
          </a:prstGeom>
        </p:spPr>
      </p:pic>
      <p:sp>
        <p:nvSpPr>
          <p:cNvPr id="23" name="Title 6"/>
          <p:cNvSpPr txBox="1">
            <a:spLocks/>
          </p:cNvSpPr>
          <p:nvPr/>
        </p:nvSpPr>
        <p:spPr>
          <a:xfrm>
            <a:off x="457199" y="67056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If I am not in these groups or am unsure…</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30</a:t>
            </a:fld>
            <a:endParaRPr lang="en-US" b="1" dirty="0">
              <a:latin typeface="Calibri" panose="020F0502020204030204" pitchFamily="34" charset="0"/>
            </a:endParaRPr>
          </a:p>
        </p:txBody>
      </p:sp>
      <p:sp>
        <p:nvSpPr>
          <p:cNvPr id="9" name="Rounded Rectangle 8"/>
          <p:cNvSpPr/>
          <p:nvPr/>
        </p:nvSpPr>
        <p:spPr>
          <a:xfrm>
            <a:off x="3200401" y="5029200"/>
            <a:ext cx="5715000" cy="1259505"/>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2400" i="1" dirty="0">
                <a:solidFill>
                  <a:schemeClr val="tx1"/>
                </a:solidFill>
              </a:rPr>
              <a:t>Call the </a:t>
            </a:r>
            <a:r>
              <a:rPr lang="en-US" sz="2400" b="1" i="1" u="sng" dirty="0">
                <a:solidFill>
                  <a:schemeClr val="tx1"/>
                </a:solidFill>
              </a:rPr>
              <a:t>Enrollment Broker</a:t>
            </a:r>
            <a:r>
              <a:rPr lang="en-US" sz="2400" i="1" dirty="0">
                <a:solidFill>
                  <a:schemeClr val="tx1"/>
                </a:solidFill>
              </a:rPr>
              <a:t> for help</a:t>
            </a:r>
          </a:p>
          <a:p>
            <a:pPr lvl="1" algn="ctr"/>
            <a:r>
              <a:rPr lang="en-US" sz="2000" b="1" dirty="0">
                <a:solidFill>
                  <a:schemeClr val="tx1"/>
                </a:solidFill>
              </a:rPr>
              <a:t>1-833-870-5500</a:t>
            </a:r>
          </a:p>
        </p:txBody>
      </p:sp>
      <p:sp>
        <p:nvSpPr>
          <p:cNvPr id="11" name="Down Arrow 10"/>
          <p:cNvSpPr/>
          <p:nvPr/>
        </p:nvSpPr>
        <p:spPr>
          <a:xfrm>
            <a:off x="5718808" y="3916680"/>
            <a:ext cx="762000" cy="882225"/>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393440" y="1488440"/>
            <a:ext cx="5374639"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t>If you are unsure about what to do next, the best thing to do is </a:t>
            </a:r>
            <a:r>
              <a:rPr lang="en-US" sz="2000" b="1" i="1" dirty="0"/>
              <a:t>call the Enrollment Broker</a:t>
            </a:r>
            <a:endParaRPr lang="en-US" sz="2000" i="1" dirty="0"/>
          </a:p>
          <a:p>
            <a:pPr marL="342900" indent="-342900">
              <a:spcAft>
                <a:spcPts val="1200"/>
              </a:spcAft>
              <a:buFont typeface="Arial" panose="020B0604020202020204" pitchFamily="34" charset="0"/>
              <a:buChar char="•"/>
            </a:pPr>
            <a:r>
              <a:rPr lang="en-US" sz="2000" dirty="0"/>
              <a:t>The Enrollment Broker can tell you if you should enroll in a health plan, or not</a:t>
            </a:r>
          </a:p>
          <a:p>
            <a:pPr marL="342900" indent="-342900">
              <a:spcAft>
                <a:spcPts val="1200"/>
              </a:spcAft>
              <a:buFont typeface="Arial" panose="020B0604020202020204" pitchFamily="34" charset="0"/>
              <a:buChar char="•"/>
            </a:pPr>
            <a:r>
              <a:rPr lang="en-US" sz="2000" dirty="0"/>
              <a:t>The Enrollment Broker can help you choose a PCP and health plan that meets your needs</a:t>
            </a:r>
          </a:p>
        </p:txBody>
      </p:sp>
      <p:pic>
        <p:nvPicPr>
          <p:cNvPr id="54304" name="Picture 32" descr="C:\Users\mcraven\Downloads\telephone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2800" y="5181598"/>
            <a:ext cx="962637" cy="96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9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What To Do Next</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31</a:t>
            </a:fld>
            <a:endParaRPr lang="en-US" b="1" dirty="0">
              <a:latin typeface="Calibri" panose="020F0502020204030204" pitchFamily="34" charset="0"/>
            </a:endParaRPr>
          </a:p>
        </p:txBody>
      </p:sp>
    </p:spTree>
    <p:extLst>
      <p:ext uri="{BB962C8B-B14F-4D97-AF65-F5344CB8AC3E}">
        <p14:creationId xmlns:p14="http://schemas.microsoft.com/office/powerpoint/2010/main" val="80335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667085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9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5"/>
          </p:nvPr>
        </p:nvSpPr>
        <p:spPr/>
        <p:txBody>
          <a:bodyPr/>
          <a:lstStyle/>
          <a:p>
            <a:fld id="{11F27F3A-B3E9-41ED-AF8F-A365F10BB65F}" type="slidenum">
              <a:rPr lang="en-US" smtClean="0"/>
              <a:pPr/>
              <a:t>32</a:t>
            </a:fld>
            <a:endParaRPr lang="en-US" dirty="0"/>
          </a:p>
        </p:txBody>
      </p:sp>
      <p:sp>
        <p:nvSpPr>
          <p:cNvPr id="4" name="Rectangle 3"/>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cxnSp>
        <p:nvCxnSpPr>
          <p:cNvPr id="5" name="Straight Connector 4"/>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20091" y="4534632"/>
            <a:ext cx="6303818" cy="1561368"/>
          </a:xfrm>
          <a:prstGeom prst="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800" b="1" dirty="0">
                <a:solidFill>
                  <a:schemeClr val="tx1"/>
                </a:solidFill>
              </a:rPr>
              <a:t>1-833-870-5500  </a:t>
            </a:r>
            <a:r>
              <a:rPr lang="en-US" sz="2400" b="1" i="1" dirty="0">
                <a:solidFill>
                  <a:schemeClr val="tx1"/>
                </a:solidFill>
              </a:rPr>
              <a:t>(toll-free)</a:t>
            </a:r>
            <a:endParaRPr lang="en-US" sz="2400" b="1" dirty="0">
              <a:solidFill>
                <a:schemeClr val="tx1"/>
              </a:solidFill>
            </a:endParaRPr>
          </a:p>
          <a:p>
            <a:pPr algn="ctr">
              <a:spcAft>
                <a:spcPts val="1200"/>
              </a:spcAft>
            </a:pPr>
            <a:r>
              <a:rPr lang="en-US" sz="2800" b="1" dirty="0" err="1">
                <a:solidFill>
                  <a:schemeClr val="tx1"/>
                </a:solidFill>
              </a:rPr>
              <a:t>www.ncmedicaidplans.gov</a:t>
            </a:r>
            <a:endParaRPr lang="en-US" sz="2800" b="1" dirty="0">
              <a:solidFill>
                <a:schemeClr val="tx1"/>
              </a:solidFill>
            </a:endParaRPr>
          </a:p>
        </p:txBody>
      </p:sp>
      <p:sp>
        <p:nvSpPr>
          <p:cNvPr id="7" name="Rectangle 6"/>
          <p:cNvSpPr/>
          <p:nvPr/>
        </p:nvSpPr>
        <p:spPr>
          <a:xfrm>
            <a:off x="1314450" y="1524000"/>
            <a:ext cx="6515100" cy="830997"/>
          </a:xfrm>
          <a:prstGeom prst="rect">
            <a:avLst/>
          </a:prstGeom>
        </p:spPr>
        <p:txBody>
          <a:bodyPr wrap="square">
            <a:spAutoFit/>
          </a:bodyPr>
          <a:lstStyle/>
          <a:p>
            <a:pPr algn="ctr"/>
            <a:r>
              <a:rPr lang="en-US" sz="2400" b="1" dirty="0"/>
              <a:t>If you have </a:t>
            </a:r>
            <a:r>
              <a:rPr lang="en-US" sz="2400" b="1" i="1" u="sng" dirty="0"/>
              <a:t>any questions</a:t>
            </a:r>
            <a:r>
              <a:rPr lang="en-US" sz="2400" b="1" dirty="0"/>
              <a:t> about Medicaid changes or need help enrolling in a health plan…</a:t>
            </a:r>
          </a:p>
        </p:txBody>
      </p:sp>
      <p:sp>
        <p:nvSpPr>
          <p:cNvPr id="8" name="TextBox 7"/>
          <p:cNvSpPr txBox="1"/>
          <p:nvPr/>
        </p:nvSpPr>
        <p:spPr>
          <a:xfrm>
            <a:off x="1948782" y="2819400"/>
            <a:ext cx="5356787" cy="584775"/>
          </a:xfrm>
          <a:prstGeom prst="rect">
            <a:avLst/>
          </a:prstGeom>
          <a:noFill/>
        </p:spPr>
        <p:txBody>
          <a:bodyPr wrap="none" rtlCol="0">
            <a:spAutoFit/>
          </a:bodyPr>
          <a:lstStyle/>
          <a:p>
            <a:r>
              <a:rPr lang="en-US" sz="3200" b="1" dirty="0">
                <a:solidFill>
                  <a:srgbClr val="C00000"/>
                </a:solidFill>
              </a:rPr>
              <a:t>Contact the Enrollment Broker</a:t>
            </a:r>
          </a:p>
        </p:txBody>
      </p:sp>
      <p:sp>
        <p:nvSpPr>
          <p:cNvPr id="9" name="Down Arrow 8"/>
          <p:cNvSpPr/>
          <p:nvPr/>
        </p:nvSpPr>
        <p:spPr>
          <a:xfrm>
            <a:off x="4257123" y="3588428"/>
            <a:ext cx="629752" cy="6025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381000" y="624054"/>
            <a:ext cx="8610601"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Read your Medicaid letter and ask for help if you need it!</a:t>
            </a:r>
          </a:p>
        </p:txBody>
      </p:sp>
    </p:spTree>
    <p:extLst>
      <p:ext uri="{BB962C8B-B14F-4D97-AF65-F5344CB8AC3E}">
        <p14:creationId xmlns:p14="http://schemas.microsoft.com/office/powerpoint/2010/main" val="336947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9318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7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b="1" dirty="0">
              <a:latin typeface="Calibri"/>
              <a:ea typeface="+mj-ea"/>
              <a:cs typeface="Times New Roman"/>
              <a:sym typeface="Calibri"/>
            </a:endParaRPr>
          </a:p>
        </p:txBody>
      </p:sp>
      <p:sp>
        <p:nvSpPr>
          <p:cNvPr id="6" name="Rectangle 5"/>
          <p:cNvSpPr/>
          <p:nvPr/>
        </p:nvSpPr>
        <p:spPr bwMode="auto">
          <a:xfrm>
            <a:off x="0" y="2046300"/>
            <a:ext cx="9144000" cy="451325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fontAlgn="base">
              <a:spcBef>
                <a:spcPts val="300"/>
              </a:spcBef>
              <a:spcAft>
                <a:spcPts val="300"/>
              </a:spcAft>
              <a:defRPr/>
            </a:pPr>
            <a:endParaRPr lang="en-US" sz="1400" kern="0" dirty="0">
              <a:solidFill>
                <a:srgbClr val="000000"/>
              </a:solidFill>
              <a:latin typeface="Calibri"/>
              <a:ea typeface="Calibri"/>
              <a:cs typeface="Times New Roman"/>
            </a:endParaRPr>
          </a:p>
        </p:txBody>
      </p:sp>
      <p:sp>
        <p:nvSpPr>
          <p:cNvPr id="7" name="Rectangle 6"/>
          <p:cNvSpPr/>
          <p:nvPr/>
        </p:nvSpPr>
        <p:spPr>
          <a:xfrm>
            <a:off x="460973" y="2514600"/>
            <a:ext cx="5787427" cy="1384995"/>
          </a:xfrm>
          <a:prstGeom prst="rect">
            <a:avLst/>
          </a:prstGeom>
        </p:spPr>
        <p:txBody>
          <a:bodyPr wrap="square">
            <a:spAutoFit/>
          </a:bodyPr>
          <a:lstStyle/>
          <a:p>
            <a:pPr>
              <a:spcBef>
                <a:spcPts val="600"/>
              </a:spcBef>
              <a:spcAft>
                <a:spcPts val="600"/>
              </a:spcAft>
            </a:pPr>
            <a:r>
              <a:rPr lang="en-US" sz="1600" dirty="0"/>
              <a:t>Regular webinars, conference calls, meetings, and conferences</a:t>
            </a:r>
          </a:p>
          <a:p>
            <a:pPr>
              <a:spcBef>
                <a:spcPts val="600"/>
              </a:spcBef>
              <a:spcAft>
                <a:spcPts val="600"/>
              </a:spcAft>
            </a:pPr>
            <a:r>
              <a:rPr lang="en-US" sz="1600" dirty="0"/>
              <a:t>Comments on periodic white papers, FAQs, and other publications</a:t>
            </a:r>
          </a:p>
          <a:p>
            <a:pPr>
              <a:spcBef>
                <a:spcPts val="600"/>
              </a:spcBef>
              <a:spcAft>
                <a:spcPts val="600"/>
              </a:spcAft>
            </a:pPr>
            <a:r>
              <a:rPr lang="en-US" sz="1600" dirty="0"/>
              <a:t>Regular updates to website: </a:t>
            </a:r>
            <a:r>
              <a:rPr lang="en-US" sz="1600" dirty="0">
                <a:hlinkClick r:id="rId8"/>
              </a:rPr>
              <a:t>https://www.ncdhhs.gov/assistance/medicaid-transformation</a:t>
            </a:r>
            <a:r>
              <a:rPr lang="en-US" sz="1600" dirty="0"/>
              <a:t> </a:t>
            </a:r>
          </a:p>
        </p:txBody>
      </p:sp>
      <p:cxnSp>
        <p:nvCxnSpPr>
          <p:cNvPr id="8" name="Straight Connector 7"/>
          <p:cNvCxnSpPr>
            <a:cxnSpLocks noChangeShapeType="1"/>
          </p:cNvCxnSpPr>
          <p:nvPr/>
        </p:nvCxnSpPr>
        <p:spPr bwMode="auto">
          <a:xfrm flipH="1">
            <a:off x="372318" y="2438400"/>
            <a:ext cx="8919" cy="4114800"/>
          </a:xfrm>
          <a:prstGeom prst="line">
            <a:avLst/>
          </a:prstGeom>
          <a:noFill/>
          <a:ln w="19050" cap="flat" cmpd="sng" algn="ctr">
            <a:solidFill>
              <a:srgbClr val="336699"/>
            </a:solidFill>
            <a:prstDash val="sysDot"/>
            <a:round/>
            <a:headEnd type="none" w="med" len="med"/>
            <a:tailEnd type="none" w="med" len="med"/>
          </a:ln>
          <a:effectLst/>
        </p:spPr>
      </p:cxnSp>
      <p:sp>
        <p:nvSpPr>
          <p:cNvPr id="11" name="Pentagon 10"/>
          <p:cNvSpPr/>
          <p:nvPr/>
        </p:nvSpPr>
        <p:spPr>
          <a:xfrm>
            <a:off x="0" y="2057400"/>
            <a:ext cx="3048000" cy="402336"/>
          </a:xfrm>
          <a:prstGeom prst="homePlate">
            <a:avLst/>
          </a:prstGeom>
          <a:solidFill>
            <a:srgbClr val="FFC000"/>
          </a:solidFill>
          <a:ln w="25400" cap="flat" cmpd="sng" algn="ctr">
            <a:noFill/>
            <a:prstDash val="solid"/>
          </a:ln>
          <a:effectLst/>
        </p:spPr>
        <p:txBody>
          <a:bodyPr rtlCol="0" anchor="ctr"/>
          <a:lstStyle/>
          <a:p>
            <a:pPr>
              <a:defRPr/>
            </a:pPr>
            <a:r>
              <a:rPr lang="en-US" b="1" kern="0" dirty="0">
                <a:solidFill>
                  <a:prstClr val="black"/>
                </a:solidFill>
              </a:rPr>
              <a:t>Ways to Participate</a:t>
            </a:r>
          </a:p>
        </p:txBody>
      </p:sp>
      <p:sp>
        <p:nvSpPr>
          <p:cNvPr id="12" name="Oval 11"/>
          <p:cNvSpPr>
            <a:spLocks noChangeArrowheads="1"/>
          </p:cNvSpPr>
          <p:nvPr/>
        </p:nvSpPr>
        <p:spPr bwMode="auto">
          <a:xfrm>
            <a:off x="285337" y="2608296"/>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3" name="Oval 12"/>
          <p:cNvSpPr>
            <a:spLocks noChangeArrowheads="1"/>
          </p:cNvSpPr>
          <p:nvPr/>
        </p:nvSpPr>
        <p:spPr bwMode="auto">
          <a:xfrm>
            <a:off x="285337" y="4555081"/>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14" name="Oval 13"/>
          <p:cNvSpPr>
            <a:spLocks noChangeArrowheads="1"/>
          </p:cNvSpPr>
          <p:nvPr/>
        </p:nvSpPr>
        <p:spPr bwMode="auto">
          <a:xfrm>
            <a:off x="285337" y="3005500"/>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0" name="Oval 19"/>
          <p:cNvSpPr>
            <a:spLocks noChangeArrowheads="1"/>
          </p:cNvSpPr>
          <p:nvPr/>
        </p:nvSpPr>
        <p:spPr bwMode="auto">
          <a:xfrm>
            <a:off x="285337" y="5340325"/>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1" name="Oval 20"/>
          <p:cNvSpPr>
            <a:spLocks noChangeArrowheads="1"/>
          </p:cNvSpPr>
          <p:nvPr/>
        </p:nvSpPr>
        <p:spPr bwMode="auto">
          <a:xfrm>
            <a:off x="285337" y="4947703"/>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grpSp>
        <p:nvGrpSpPr>
          <p:cNvPr id="2" name="Group 1"/>
          <p:cNvGrpSpPr/>
          <p:nvPr/>
        </p:nvGrpSpPr>
        <p:grpSpPr>
          <a:xfrm>
            <a:off x="6417581" y="2438400"/>
            <a:ext cx="2286000" cy="2209800"/>
            <a:chOff x="6675853" y="1765868"/>
            <a:chExt cx="1902040" cy="1885251"/>
          </a:xfrm>
        </p:grpSpPr>
        <p:sp>
          <p:nvSpPr>
            <p:cNvPr id="25" name="Oval 24"/>
            <p:cNvSpPr/>
            <p:nvPr/>
          </p:nvSpPr>
          <p:spPr>
            <a:xfrm>
              <a:off x="6675853" y="1765868"/>
              <a:ext cx="1902040" cy="1885251"/>
            </a:xfrm>
            <a:prstGeom prst="ellipse">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6922455" y="2245853"/>
              <a:ext cx="1410170" cy="852075"/>
              <a:chOff x="9971088" y="2416175"/>
              <a:chExt cx="974725" cy="588963"/>
            </a:xfrm>
          </p:grpSpPr>
          <p:sp>
            <p:nvSpPr>
              <p:cNvPr id="27" name="Freeform 157"/>
              <p:cNvSpPr>
                <a:spLocks/>
              </p:cNvSpPr>
              <p:nvPr/>
            </p:nvSpPr>
            <p:spPr bwMode="auto">
              <a:xfrm>
                <a:off x="10764838" y="2425700"/>
                <a:ext cx="117475" cy="120650"/>
              </a:xfrm>
              <a:custGeom>
                <a:avLst/>
                <a:gdLst>
                  <a:gd name="T0" fmla="*/ 36 w 74"/>
                  <a:gd name="T1" fmla="*/ 76 h 76"/>
                  <a:gd name="T2" fmla="*/ 36 w 74"/>
                  <a:gd name="T3" fmla="*/ 76 h 76"/>
                  <a:gd name="T4" fmla="*/ 44 w 74"/>
                  <a:gd name="T5" fmla="*/ 76 h 76"/>
                  <a:gd name="T6" fmla="*/ 52 w 74"/>
                  <a:gd name="T7" fmla="*/ 74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2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6 w 74"/>
                  <a:gd name="T37" fmla="*/ 0 h 76"/>
                  <a:gd name="T38" fmla="*/ 36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2 h 76"/>
                  <a:gd name="T54" fmla="*/ 0 w 74"/>
                  <a:gd name="T55" fmla="*/ 38 h 76"/>
                  <a:gd name="T56" fmla="*/ 0 w 74"/>
                  <a:gd name="T57" fmla="*/ 38 h 76"/>
                  <a:gd name="T58" fmla="*/ 0 w 74"/>
                  <a:gd name="T59" fmla="*/ 46 h 76"/>
                  <a:gd name="T60" fmla="*/ 2 w 74"/>
                  <a:gd name="T61" fmla="*/ 54 h 76"/>
                  <a:gd name="T62" fmla="*/ 6 w 74"/>
                  <a:gd name="T63" fmla="*/ 60 h 76"/>
                  <a:gd name="T64" fmla="*/ 10 w 74"/>
                  <a:gd name="T65" fmla="*/ 66 h 76"/>
                  <a:gd name="T66" fmla="*/ 16 w 74"/>
                  <a:gd name="T67" fmla="*/ 70 h 76"/>
                  <a:gd name="T68" fmla="*/ 22 w 74"/>
                  <a:gd name="T69" fmla="*/ 74 h 76"/>
                  <a:gd name="T70" fmla="*/ 30 w 74"/>
                  <a:gd name="T71" fmla="*/ 76 h 76"/>
                  <a:gd name="T72" fmla="*/ 36 w 74"/>
                  <a:gd name="T73" fmla="*/ 76 h 76"/>
                  <a:gd name="T74" fmla="*/ 36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6" y="76"/>
                    </a:moveTo>
                    <a:lnTo>
                      <a:pt x="36" y="76"/>
                    </a:lnTo>
                    <a:lnTo>
                      <a:pt x="44" y="76"/>
                    </a:lnTo>
                    <a:lnTo>
                      <a:pt x="52" y="74"/>
                    </a:lnTo>
                    <a:lnTo>
                      <a:pt x="58" y="70"/>
                    </a:lnTo>
                    <a:lnTo>
                      <a:pt x="64" y="66"/>
                    </a:lnTo>
                    <a:lnTo>
                      <a:pt x="68" y="60"/>
                    </a:lnTo>
                    <a:lnTo>
                      <a:pt x="72" y="54"/>
                    </a:lnTo>
                    <a:lnTo>
                      <a:pt x="74" y="46"/>
                    </a:lnTo>
                    <a:lnTo>
                      <a:pt x="74" y="38"/>
                    </a:lnTo>
                    <a:lnTo>
                      <a:pt x="74" y="38"/>
                    </a:lnTo>
                    <a:lnTo>
                      <a:pt x="74" y="32"/>
                    </a:lnTo>
                    <a:lnTo>
                      <a:pt x="72" y="24"/>
                    </a:lnTo>
                    <a:lnTo>
                      <a:pt x="68" y="18"/>
                    </a:lnTo>
                    <a:lnTo>
                      <a:pt x="64" y="12"/>
                    </a:lnTo>
                    <a:lnTo>
                      <a:pt x="58" y="8"/>
                    </a:lnTo>
                    <a:lnTo>
                      <a:pt x="52" y="4"/>
                    </a:lnTo>
                    <a:lnTo>
                      <a:pt x="44" y="2"/>
                    </a:lnTo>
                    <a:lnTo>
                      <a:pt x="36" y="0"/>
                    </a:lnTo>
                    <a:lnTo>
                      <a:pt x="36" y="0"/>
                    </a:lnTo>
                    <a:lnTo>
                      <a:pt x="30" y="2"/>
                    </a:lnTo>
                    <a:lnTo>
                      <a:pt x="22" y="4"/>
                    </a:lnTo>
                    <a:lnTo>
                      <a:pt x="16" y="8"/>
                    </a:lnTo>
                    <a:lnTo>
                      <a:pt x="10" y="12"/>
                    </a:lnTo>
                    <a:lnTo>
                      <a:pt x="6" y="18"/>
                    </a:lnTo>
                    <a:lnTo>
                      <a:pt x="2" y="24"/>
                    </a:lnTo>
                    <a:lnTo>
                      <a:pt x="0" y="32"/>
                    </a:lnTo>
                    <a:lnTo>
                      <a:pt x="0" y="38"/>
                    </a:lnTo>
                    <a:lnTo>
                      <a:pt x="0" y="38"/>
                    </a:lnTo>
                    <a:lnTo>
                      <a:pt x="0" y="46"/>
                    </a:lnTo>
                    <a:lnTo>
                      <a:pt x="2" y="54"/>
                    </a:lnTo>
                    <a:lnTo>
                      <a:pt x="6" y="60"/>
                    </a:lnTo>
                    <a:lnTo>
                      <a:pt x="10" y="66"/>
                    </a:lnTo>
                    <a:lnTo>
                      <a:pt x="16" y="70"/>
                    </a:lnTo>
                    <a:lnTo>
                      <a:pt x="22" y="74"/>
                    </a:lnTo>
                    <a:lnTo>
                      <a:pt x="30" y="76"/>
                    </a:lnTo>
                    <a:lnTo>
                      <a:pt x="36" y="76"/>
                    </a:lnTo>
                    <a:lnTo>
                      <a:pt x="36" y="76"/>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8"/>
              <p:cNvSpPr>
                <a:spLocks/>
              </p:cNvSpPr>
              <p:nvPr/>
            </p:nvSpPr>
            <p:spPr bwMode="auto">
              <a:xfrm>
                <a:off x="10850563" y="2416175"/>
                <a:ext cx="95250" cy="114300"/>
              </a:xfrm>
              <a:custGeom>
                <a:avLst/>
                <a:gdLst>
                  <a:gd name="T0" fmla="*/ 24 w 60"/>
                  <a:gd name="T1" fmla="*/ 44 h 72"/>
                  <a:gd name="T2" fmla="*/ 24 w 60"/>
                  <a:gd name="T3" fmla="*/ 44 h 72"/>
                  <a:gd name="T4" fmla="*/ 24 w 60"/>
                  <a:gd name="T5" fmla="*/ 46 h 72"/>
                  <a:gd name="T6" fmla="*/ 24 w 60"/>
                  <a:gd name="T7" fmla="*/ 46 h 72"/>
                  <a:gd name="T8" fmla="*/ 26 w 60"/>
                  <a:gd name="T9" fmla="*/ 52 h 72"/>
                  <a:gd name="T10" fmla="*/ 26 w 60"/>
                  <a:gd name="T11" fmla="*/ 52 h 72"/>
                  <a:gd name="T12" fmla="*/ 28 w 60"/>
                  <a:gd name="T13" fmla="*/ 58 h 72"/>
                  <a:gd name="T14" fmla="*/ 32 w 60"/>
                  <a:gd name="T15" fmla="*/ 62 h 72"/>
                  <a:gd name="T16" fmla="*/ 38 w 60"/>
                  <a:gd name="T17" fmla="*/ 66 h 72"/>
                  <a:gd name="T18" fmla="*/ 44 w 60"/>
                  <a:gd name="T19" fmla="*/ 70 h 72"/>
                  <a:gd name="T20" fmla="*/ 56 w 60"/>
                  <a:gd name="T21" fmla="*/ 72 h 72"/>
                  <a:gd name="T22" fmla="*/ 60 w 60"/>
                  <a:gd name="T23" fmla="*/ 72 h 72"/>
                  <a:gd name="T24" fmla="*/ 60 w 60"/>
                  <a:gd name="T25" fmla="*/ 72 h 72"/>
                  <a:gd name="T26" fmla="*/ 52 w 60"/>
                  <a:gd name="T27" fmla="*/ 66 h 72"/>
                  <a:gd name="T28" fmla="*/ 48 w 60"/>
                  <a:gd name="T29" fmla="*/ 58 h 72"/>
                  <a:gd name="T30" fmla="*/ 46 w 60"/>
                  <a:gd name="T31" fmla="*/ 50 h 72"/>
                  <a:gd name="T32" fmla="*/ 46 w 60"/>
                  <a:gd name="T33" fmla="*/ 42 h 72"/>
                  <a:gd name="T34" fmla="*/ 46 w 60"/>
                  <a:gd name="T35" fmla="*/ 26 h 72"/>
                  <a:gd name="T36" fmla="*/ 44 w 60"/>
                  <a:gd name="T37" fmla="*/ 18 h 72"/>
                  <a:gd name="T38" fmla="*/ 38 w 60"/>
                  <a:gd name="T39" fmla="*/ 10 h 72"/>
                  <a:gd name="T40" fmla="*/ 38 w 60"/>
                  <a:gd name="T41" fmla="*/ 10 h 72"/>
                  <a:gd name="T42" fmla="*/ 32 w 60"/>
                  <a:gd name="T43" fmla="*/ 4 h 72"/>
                  <a:gd name="T44" fmla="*/ 26 w 60"/>
                  <a:gd name="T45" fmla="*/ 0 h 72"/>
                  <a:gd name="T46" fmla="*/ 18 w 60"/>
                  <a:gd name="T47" fmla="*/ 0 h 72"/>
                  <a:gd name="T48" fmla="*/ 12 w 60"/>
                  <a:gd name="T49" fmla="*/ 0 h 72"/>
                  <a:gd name="T50" fmla="*/ 4 w 60"/>
                  <a:gd name="T51" fmla="*/ 4 h 72"/>
                  <a:gd name="T52" fmla="*/ 0 w 60"/>
                  <a:gd name="T53" fmla="*/ 8 h 72"/>
                  <a:gd name="T54" fmla="*/ 0 w 60"/>
                  <a:gd name="T55" fmla="*/ 8 h 72"/>
                  <a:gd name="T56" fmla="*/ 0 w 60"/>
                  <a:gd name="T57" fmla="*/ 8 h 72"/>
                  <a:gd name="T58" fmla="*/ 0 w 60"/>
                  <a:gd name="T59" fmla="*/ 8 h 72"/>
                  <a:gd name="T60" fmla="*/ 10 w 60"/>
                  <a:gd name="T61" fmla="*/ 14 h 72"/>
                  <a:gd name="T62" fmla="*/ 18 w 60"/>
                  <a:gd name="T63" fmla="*/ 22 h 72"/>
                  <a:gd name="T64" fmla="*/ 22 w 60"/>
                  <a:gd name="T65" fmla="*/ 32 h 72"/>
                  <a:gd name="T66" fmla="*/ 24 w 60"/>
                  <a:gd name="T67" fmla="*/ 44 h 72"/>
                  <a:gd name="T68" fmla="*/ 24 w 60"/>
                  <a:gd name="T6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2">
                    <a:moveTo>
                      <a:pt x="24" y="44"/>
                    </a:moveTo>
                    <a:lnTo>
                      <a:pt x="24" y="44"/>
                    </a:lnTo>
                    <a:lnTo>
                      <a:pt x="24" y="46"/>
                    </a:lnTo>
                    <a:lnTo>
                      <a:pt x="24" y="46"/>
                    </a:lnTo>
                    <a:lnTo>
                      <a:pt x="26" y="52"/>
                    </a:lnTo>
                    <a:lnTo>
                      <a:pt x="26" y="52"/>
                    </a:lnTo>
                    <a:lnTo>
                      <a:pt x="28" y="58"/>
                    </a:lnTo>
                    <a:lnTo>
                      <a:pt x="32" y="62"/>
                    </a:lnTo>
                    <a:lnTo>
                      <a:pt x="38" y="66"/>
                    </a:lnTo>
                    <a:lnTo>
                      <a:pt x="44" y="70"/>
                    </a:lnTo>
                    <a:lnTo>
                      <a:pt x="56" y="72"/>
                    </a:lnTo>
                    <a:lnTo>
                      <a:pt x="60" y="72"/>
                    </a:lnTo>
                    <a:lnTo>
                      <a:pt x="60" y="72"/>
                    </a:lnTo>
                    <a:lnTo>
                      <a:pt x="52" y="66"/>
                    </a:lnTo>
                    <a:lnTo>
                      <a:pt x="48" y="58"/>
                    </a:lnTo>
                    <a:lnTo>
                      <a:pt x="46" y="50"/>
                    </a:lnTo>
                    <a:lnTo>
                      <a:pt x="46" y="42"/>
                    </a:lnTo>
                    <a:lnTo>
                      <a:pt x="46" y="26"/>
                    </a:lnTo>
                    <a:lnTo>
                      <a:pt x="44" y="18"/>
                    </a:lnTo>
                    <a:lnTo>
                      <a:pt x="38" y="10"/>
                    </a:lnTo>
                    <a:lnTo>
                      <a:pt x="38" y="10"/>
                    </a:lnTo>
                    <a:lnTo>
                      <a:pt x="32" y="4"/>
                    </a:lnTo>
                    <a:lnTo>
                      <a:pt x="26" y="0"/>
                    </a:lnTo>
                    <a:lnTo>
                      <a:pt x="18" y="0"/>
                    </a:lnTo>
                    <a:lnTo>
                      <a:pt x="12" y="0"/>
                    </a:lnTo>
                    <a:lnTo>
                      <a:pt x="4" y="4"/>
                    </a:lnTo>
                    <a:lnTo>
                      <a:pt x="0" y="8"/>
                    </a:lnTo>
                    <a:lnTo>
                      <a:pt x="0" y="8"/>
                    </a:lnTo>
                    <a:lnTo>
                      <a:pt x="0" y="8"/>
                    </a:lnTo>
                    <a:lnTo>
                      <a:pt x="0" y="8"/>
                    </a:lnTo>
                    <a:lnTo>
                      <a:pt x="10" y="14"/>
                    </a:lnTo>
                    <a:lnTo>
                      <a:pt x="18" y="22"/>
                    </a:lnTo>
                    <a:lnTo>
                      <a:pt x="22" y="32"/>
                    </a:lnTo>
                    <a:lnTo>
                      <a:pt x="24" y="44"/>
                    </a:lnTo>
                    <a:lnTo>
                      <a:pt x="24" y="44"/>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9"/>
              <p:cNvSpPr>
                <a:spLocks/>
              </p:cNvSpPr>
              <p:nvPr/>
            </p:nvSpPr>
            <p:spPr bwMode="auto">
              <a:xfrm>
                <a:off x="10648951" y="2543175"/>
                <a:ext cx="290513" cy="217488"/>
              </a:xfrm>
              <a:custGeom>
                <a:avLst/>
                <a:gdLst>
                  <a:gd name="T0" fmla="*/ 153 w 183"/>
                  <a:gd name="T1" fmla="*/ 12 h 137"/>
                  <a:gd name="T2" fmla="*/ 153 w 183"/>
                  <a:gd name="T3" fmla="*/ 12 h 137"/>
                  <a:gd name="T4" fmla="*/ 149 w 183"/>
                  <a:gd name="T5" fmla="*/ 8 h 137"/>
                  <a:gd name="T6" fmla="*/ 143 w 183"/>
                  <a:gd name="T7" fmla="*/ 4 h 137"/>
                  <a:gd name="T8" fmla="*/ 129 w 183"/>
                  <a:gd name="T9" fmla="*/ 0 h 137"/>
                  <a:gd name="T10" fmla="*/ 129 w 183"/>
                  <a:gd name="T11" fmla="*/ 0 h 137"/>
                  <a:gd name="T12" fmla="*/ 119 w 183"/>
                  <a:gd name="T13" fmla="*/ 4 h 137"/>
                  <a:gd name="T14" fmla="*/ 109 w 183"/>
                  <a:gd name="T15" fmla="*/ 6 h 137"/>
                  <a:gd name="T16" fmla="*/ 109 w 183"/>
                  <a:gd name="T17" fmla="*/ 6 h 137"/>
                  <a:gd name="T18" fmla="*/ 101 w 183"/>
                  <a:gd name="T19" fmla="*/ 4 h 137"/>
                  <a:gd name="T20" fmla="*/ 93 w 183"/>
                  <a:gd name="T21" fmla="*/ 2 h 137"/>
                  <a:gd name="T22" fmla="*/ 93 w 183"/>
                  <a:gd name="T23" fmla="*/ 2 h 137"/>
                  <a:gd name="T24" fmla="*/ 81 w 183"/>
                  <a:gd name="T25" fmla="*/ 6 h 137"/>
                  <a:gd name="T26" fmla="*/ 69 w 183"/>
                  <a:gd name="T27" fmla="*/ 14 h 137"/>
                  <a:gd name="T28" fmla="*/ 69 w 183"/>
                  <a:gd name="T29" fmla="*/ 14 h 137"/>
                  <a:gd name="T30" fmla="*/ 51 w 183"/>
                  <a:gd name="T31" fmla="*/ 34 h 137"/>
                  <a:gd name="T32" fmla="*/ 28 w 183"/>
                  <a:gd name="T33" fmla="*/ 62 h 137"/>
                  <a:gd name="T34" fmla="*/ 2 w 183"/>
                  <a:gd name="T35" fmla="*/ 98 h 137"/>
                  <a:gd name="T36" fmla="*/ 2 w 183"/>
                  <a:gd name="T37" fmla="*/ 98 h 137"/>
                  <a:gd name="T38" fmla="*/ 0 w 183"/>
                  <a:gd name="T39" fmla="*/ 104 h 137"/>
                  <a:gd name="T40" fmla="*/ 0 w 183"/>
                  <a:gd name="T41" fmla="*/ 109 h 137"/>
                  <a:gd name="T42" fmla="*/ 4 w 183"/>
                  <a:gd name="T43" fmla="*/ 115 h 137"/>
                  <a:gd name="T44" fmla="*/ 4 w 183"/>
                  <a:gd name="T45" fmla="*/ 115 h 137"/>
                  <a:gd name="T46" fmla="*/ 8 w 183"/>
                  <a:gd name="T47" fmla="*/ 117 h 137"/>
                  <a:gd name="T48" fmla="*/ 10 w 183"/>
                  <a:gd name="T49" fmla="*/ 117 h 137"/>
                  <a:gd name="T50" fmla="*/ 14 w 183"/>
                  <a:gd name="T51" fmla="*/ 117 h 137"/>
                  <a:gd name="T52" fmla="*/ 20 w 183"/>
                  <a:gd name="T53" fmla="*/ 113 h 137"/>
                  <a:gd name="T54" fmla="*/ 81 w 183"/>
                  <a:gd name="T55" fmla="*/ 40 h 137"/>
                  <a:gd name="T56" fmla="*/ 81 w 183"/>
                  <a:gd name="T57" fmla="*/ 40 h 137"/>
                  <a:gd name="T58" fmla="*/ 87 w 183"/>
                  <a:gd name="T59" fmla="*/ 80 h 137"/>
                  <a:gd name="T60" fmla="*/ 139 w 183"/>
                  <a:gd name="T61" fmla="*/ 80 h 137"/>
                  <a:gd name="T62" fmla="*/ 139 w 183"/>
                  <a:gd name="T63" fmla="*/ 80 h 137"/>
                  <a:gd name="T64" fmla="*/ 143 w 183"/>
                  <a:gd name="T65" fmla="*/ 52 h 137"/>
                  <a:gd name="T66" fmla="*/ 145 w 183"/>
                  <a:gd name="T67" fmla="*/ 40 h 137"/>
                  <a:gd name="T68" fmla="*/ 163 w 183"/>
                  <a:gd name="T69" fmla="*/ 125 h 137"/>
                  <a:gd name="T70" fmla="*/ 163 w 183"/>
                  <a:gd name="T71" fmla="*/ 125 h 137"/>
                  <a:gd name="T72" fmla="*/ 165 w 183"/>
                  <a:gd name="T73" fmla="*/ 131 h 137"/>
                  <a:gd name="T74" fmla="*/ 169 w 183"/>
                  <a:gd name="T75" fmla="*/ 135 h 137"/>
                  <a:gd name="T76" fmla="*/ 173 w 183"/>
                  <a:gd name="T77" fmla="*/ 137 h 137"/>
                  <a:gd name="T78" fmla="*/ 173 w 183"/>
                  <a:gd name="T79" fmla="*/ 137 h 137"/>
                  <a:gd name="T80" fmla="*/ 179 w 183"/>
                  <a:gd name="T81" fmla="*/ 135 h 137"/>
                  <a:gd name="T82" fmla="*/ 183 w 183"/>
                  <a:gd name="T83" fmla="*/ 131 h 137"/>
                  <a:gd name="T84" fmla="*/ 183 w 183"/>
                  <a:gd name="T85" fmla="*/ 125 h 137"/>
                  <a:gd name="T86" fmla="*/ 183 w 183"/>
                  <a:gd name="T87" fmla="*/ 125 h 137"/>
                  <a:gd name="T88" fmla="*/ 173 w 183"/>
                  <a:gd name="T89" fmla="*/ 74 h 137"/>
                  <a:gd name="T90" fmla="*/ 163 w 183"/>
                  <a:gd name="T91" fmla="*/ 36 h 137"/>
                  <a:gd name="T92" fmla="*/ 159 w 183"/>
                  <a:gd name="T93" fmla="*/ 22 h 137"/>
                  <a:gd name="T94" fmla="*/ 153 w 183"/>
                  <a:gd name="T95" fmla="*/ 12 h 137"/>
                  <a:gd name="T96" fmla="*/ 153 w 183"/>
                  <a:gd name="T9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137">
                    <a:moveTo>
                      <a:pt x="153" y="12"/>
                    </a:moveTo>
                    <a:lnTo>
                      <a:pt x="153" y="12"/>
                    </a:lnTo>
                    <a:lnTo>
                      <a:pt x="149" y="8"/>
                    </a:lnTo>
                    <a:lnTo>
                      <a:pt x="143" y="4"/>
                    </a:lnTo>
                    <a:lnTo>
                      <a:pt x="129" y="0"/>
                    </a:lnTo>
                    <a:lnTo>
                      <a:pt x="129" y="0"/>
                    </a:lnTo>
                    <a:lnTo>
                      <a:pt x="119" y="4"/>
                    </a:lnTo>
                    <a:lnTo>
                      <a:pt x="109" y="6"/>
                    </a:lnTo>
                    <a:lnTo>
                      <a:pt x="109" y="6"/>
                    </a:lnTo>
                    <a:lnTo>
                      <a:pt x="101" y="4"/>
                    </a:lnTo>
                    <a:lnTo>
                      <a:pt x="93" y="2"/>
                    </a:lnTo>
                    <a:lnTo>
                      <a:pt x="93" y="2"/>
                    </a:lnTo>
                    <a:lnTo>
                      <a:pt x="81" y="6"/>
                    </a:lnTo>
                    <a:lnTo>
                      <a:pt x="69" y="14"/>
                    </a:lnTo>
                    <a:lnTo>
                      <a:pt x="69" y="14"/>
                    </a:lnTo>
                    <a:lnTo>
                      <a:pt x="51" y="34"/>
                    </a:lnTo>
                    <a:lnTo>
                      <a:pt x="28" y="62"/>
                    </a:lnTo>
                    <a:lnTo>
                      <a:pt x="2" y="98"/>
                    </a:lnTo>
                    <a:lnTo>
                      <a:pt x="2" y="98"/>
                    </a:lnTo>
                    <a:lnTo>
                      <a:pt x="0" y="104"/>
                    </a:lnTo>
                    <a:lnTo>
                      <a:pt x="0" y="109"/>
                    </a:lnTo>
                    <a:lnTo>
                      <a:pt x="4" y="115"/>
                    </a:lnTo>
                    <a:lnTo>
                      <a:pt x="4" y="115"/>
                    </a:lnTo>
                    <a:lnTo>
                      <a:pt x="8" y="117"/>
                    </a:lnTo>
                    <a:lnTo>
                      <a:pt x="10" y="117"/>
                    </a:lnTo>
                    <a:lnTo>
                      <a:pt x="14" y="117"/>
                    </a:lnTo>
                    <a:lnTo>
                      <a:pt x="20" y="113"/>
                    </a:lnTo>
                    <a:lnTo>
                      <a:pt x="81" y="40"/>
                    </a:lnTo>
                    <a:lnTo>
                      <a:pt x="81" y="40"/>
                    </a:lnTo>
                    <a:lnTo>
                      <a:pt x="87" y="80"/>
                    </a:lnTo>
                    <a:lnTo>
                      <a:pt x="139" y="80"/>
                    </a:lnTo>
                    <a:lnTo>
                      <a:pt x="139" y="80"/>
                    </a:lnTo>
                    <a:lnTo>
                      <a:pt x="143" y="52"/>
                    </a:lnTo>
                    <a:lnTo>
                      <a:pt x="145" y="40"/>
                    </a:lnTo>
                    <a:lnTo>
                      <a:pt x="163" y="125"/>
                    </a:lnTo>
                    <a:lnTo>
                      <a:pt x="163" y="125"/>
                    </a:lnTo>
                    <a:lnTo>
                      <a:pt x="165" y="131"/>
                    </a:lnTo>
                    <a:lnTo>
                      <a:pt x="169" y="135"/>
                    </a:lnTo>
                    <a:lnTo>
                      <a:pt x="173" y="137"/>
                    </a:lnTo>
                    <a:lnTo>
                      <a:pt x="173" y="137"/>
                    </a:lnTo>
                    <a:lnTo>
                      <a:pt x="179" y="135"/>
                    </a:lnTo>
                    <a:lnTo>
                      <a:pt x="183" y="131"/>
                    </a:lnTo>
                    <a:lnTo>
                      <a:pt x="183" y="125"/>
                    </a:lnTo>
                    <a:lnTo>
                      <a:pt x="183" y="125"/>
                    </a:lnTo>
                    <a:lnTo>
                      <a:pt x="173" y="74"/>
                    </a:lnTo>
                    <a:lnTo>
                      <a:pt x="163" y="36"/>
                    </a:lnTo>
                    <a:lnTo>
                      <a:pt x="159" y="22"/>
                    </a:lnTo>
                    <a:lnTo>
                      <a:pt x="153" y="12"/>
                    </a:lnTo>
                    <a:lnTo>
                      <a:pt x="153" y="12"/>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60"/>
              <p:cNvSpPr>
                <a:spLocks/>
              </p:cNvSpPr>
              <p:nvPr/>
            </p:nvSpPr>
            <p:spPr bwMode="auto">
              <a:xfrm>
                <a:off x="10726738" y="2676525"/>
                <a:ext cx="212725" cy="328613"/>
              </a:xfrm>
              <a:custGeom>
                <a:avLst/>
                <a:gdLst>
                  <a:gd name="T0" fmla="*/ 90 w 134"/>
                  <a:gd name="T1" fmla="*/ 0 h 207"/>
                  <a:gd name="T2" fmla="*/ 38 w 134"/>
                  <a:gd name="T3" fmla="*/ 0 h 207"/>
                  <a:gd name="T4" fmla="*/ 38 w 134"/>
                  <a:gd name="T5" fmla="*/ 0 h 207"/>
                  <a:gd name="T6" fmla="*/ 32 w 134"/>
                  <a:gd name="T7" fmla="*/ 12 h 207"/>
                  <a:gd name="T8" fmla="*/ 24 w 134"/>
                  <a:gd name="T9" fmla="*/ 29 h 207"/>
                  <a:gd name="T10" fmla="*/ 12 w 134"/>
                  <a:gd name="T11" fmla="*/ 73 h 207"/>
                  <a:gd name="T12" fmla="*/ 0 w 134"/>
                  <a:gd name="T13" fmla="*/ 127 h 207"/>
                  <a:gd name="T14" fmla="*/ 0 w 134"/>
                  <a:gd name="T15" fmla="*/ 127 h 207"/>
                  <a:gd name="T16" fmla="*/ 2 w 134"/>
                  <a:gd name="T17" fmla="*/ 129 h 207"/>
                  <a:gd name="T18" fmla="*/ 8 w 134"/>
                  <a:gd name="T19" fmla="*/ 135 h 207"/>
                  <a:gd name="T20" fmla="*/ 12 w 134"/>
                  <a:gd name="T21" fmla="*/ 135 h 207"/>
                  <a:gd name="T22" fmla="*/ 18 w 134"/>
                  <a:gd name="T23" fmla="*/ 137 h 207"/>
                  <a:gd name="T24" fmla="*/ 24 w 134"/>
                  <a:gd name="T25" fmla="*/ 137 h 207"/>
                  <a:gd name="T26" fmla="*/ 30 w 134"/>
                  <a:gd name="T27" fmla="*/ 133 h 207"/>
                  <a:gd name="T28" fmla="*/ 30 w 134"/>
                  <a:gd name="T29" fmla="*/ 133 h 207"/>
                  <a:gd name="T30" fmla="*/ 36 w 134"/>
                  <a:gd name="T31" fmla="*/ 139 h 207"/>
                  <a:gd name="T32" fmla="*/ 38 w 134"/>
                  <a:gd name="T33" fmla="*/ 191 h 207"/>
                  <a:gd name="T34" fmla="*/ 38 w 134"/>
                  <a:gd name="T35" fmla="*/ 191 h 207"/>
                  <a:gd name="T36" fmla="*/ 40 w 134"/>
                  <a:gd name="T37" fmla="*/ 199 h 207"/>
                  <a:gd name="T38" fmla="*/ 44 w 134"/>
                  <a:gd name="T39" fmla="*/ 205 h 207"/>
                  <a:gd name="T40" fmla="*/ 46 w 134"/>
                  <a:gd name="T41" fmla="*/ 207 h 207"/>
                  <a:gd name="T42" fmla="*/ 50 w 134"/>
                  <a:gd name="T43" fmla="*/ 207 h 207"/>
                  <a:gd name="T44" fmla="*/ 50 w 134"/>
                  <a:gd name="T45" fmla="*/ 207 h 207"/>
                  <a:gd name="T46" fmla="*/ 58 w 134"/>
                  <a:gd name="T47" fmla="*/ 205 h 207"/>
                  <a:gd name="T48" fmla="*/ 62 w 134"/>
                  <a:gd name="T49" fmla="*/ 201 h 207"/>
                  <a:gd name="T50" fmla="*/ 64 w 134"/>
                  <a:gd name="T51" fmla="*/ 195 h 207"/>
                  <a:gd name="T52" fmla="*/ 64 w 134"/>
                  <a:gd name="T53" fmla="*/ 137 h 207"/>
                  <a:gd name="T54" fmla="*/ 64 w 134"/>
                  <a:gd name="T55" fmla="*/ 137 h 207"/>
                  <a:gd name="T56" fmla="*/ 66 w 134"/>
                  <a:gd name="T57" fmla="*/ 135 h 207"/>
                  <a:gd name="T58" fmla="*/ 66 w 134"/>
                  <a:gd name="T59" fmla="*/ 135 h 207"/>
                  <a:gd name="T60" fmla="*/ 70 w 134"/>
                  <a:gd name="T61" fmla="*/ 137 h 207"/>
                  <a:gd name="T62" fmla="*/ 72 w 134"/>
                  <a:gd name="T63" fmla="*/ 195 h 207"/>
                  <a:gd name="T64" fmla="*/ 72 w 134"/>
                  <a:gd name="T65" fmla="*/ 195 h 207"/>
                  <a:gd name="T66" fmla="*/ 74 w 134"/>
                  <a:gd name="T67" fmla="*/ 201 h 207"/>
                  <a:gd name="T68" fmla="*/ 76 w 134"/>
                  <a:gd name="T69" fmla="*/ 205 h 207"/>
                  <a:gd name="T70" fmla="*/ 84 w 134"/>
                  <a:gd name="T71" fmla="*/ 207 h 207"/>
                  <a:gd name="T72" fmla="*/ 84 w 134"/>
                  <a:gd name="T73" fmla="*/ 207 h 207"/>
                  <a:gd name="T74" fmla="*/ 88 w 134"/>
                  <a:gd name="T75" fmla="*/ 207 h 207"/>
                  <a:gd name="T76" fmla="*/ 92 w 134"/>
                  <a:gd name="T77" fmla="*/ 205 h 207"/>
                  <a:gd name="T78" fmla="*/ 96 w 134"/>
                  <a:gd name="T79" fmla="*/ 199 h 207"/>
                  <a:gd name="T80" fmla="*/ 98 w 134"/>
                  <a:gd name="T81" fmla="*/ 193 h 207"/>
                  <a:gd name="T82" fmla="*/ 98 w 134"/>
                  <a:gd name="T83" fmla="*/ 137 h 207"/>
                  <a:gd name="T84" fmla="*/ 98 w 134"/>
                  <a:gd name="T85" fmla="*/ 137 h 207"/>
                  <a:gd name="T86" fmla="*/ 104 w 134"/>
                  <a:gd name="T87" fmla="*/ 133 h 207"/>
                  <a:gd name="T88" fmla="*/ 104 w 134"/>
                  <a:gd name="T89" fmla="*/ 133 h 207"/>
                  <a:gd name="T90" fmla="*/ 106 w 134"/>
                  <a:gd name="T91" fmla="*/ 133 h 207"/>
                  <a:gd name="T92" fmla="*/ 114 w 134"/>
                  <a:gd name="T93" fmla="*/ 133 h 207"/>
                  <a:gd name="T94" fmla="*/ 124 w 134"/>
                  <a:gd name="T95" fmla="*/ 131 h 207"/>
                  <a:gd name="T96" fmla="*/ 128 w 134"/>
                  <a:gd name="T97" fmla="*/ 129 h 207"/>
                  <a:gd name="T98" fmla="*/ 134 w 134"/>
                  <a:gd name="T99" fmla="*/ 125 h 207"/>
                  <a:gd name="T100" fmla="*/ 134 w 134"/>
                  <a:gd name="T101" fmla="*/ 125 h 207"/>
                  <a:gd name="T102" fmla="*/ 118 w 134"/>
                  <a:gd name="T103" fmla="*/ 69 h 207"/>
                  <a:gd name="T104" fmla="*/ 104 w 134"/>
                  <a:gd name="T105" fmla="*/ 27 h 207"/>
                  <a:gd name="T106" fmla="*/ 96 w 134"/>
                  <a:gd name="T107" fmla="*/ 10 h 207"/>
                  <a:gd name="T108" fmla="*/ 90 w 134"/>
                  <a:gd name="T109" fmla="*/ 0 h 207"/>
                  <a:gd name="T110" fmla="*/ 90 w 134"/>
                  <a:gd name="T111" fmla="*/ 0 h 207"/>
                  <a:gd name="T112" fmla="*/ 90 w 134"/>
                  <a:gd name="T113" fmla="*/ 0 h 207"/>
                  <a:gd name="T114" fmla="*/ 90 w 134"/>
                  <a:gd name="T11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207">
                    <a:moveTo>
                      <a:pt x="90" y="0"/>
                    </a:moveTo>
                    <a:lnTo>
                      <a:pt x="38" y="0"/>
                    </a:lnTo>
                    <a:lnTo>
                      <a:pt x="38" y="0"/>
                    </a:lnTo>
                    <a:lnTo>
                      <a:pt x="32" y="12"/>
                    </a:lnTo>
                    <a:lnTo>
                      <a:pt x="24" y="29"/>
                    </a:lnTo>
                    <a:lnTo>
                      <a:pt x="12" y="73"/>
                    </a:lnTo>
                    <a:lnTo>
                      <a:pt x="0" y="127"/>
                    </a:lnTo>
                    <a:lnTo>
                      <a:pt x="0" y="127"/>
                    </a:lnTo>
                    <a:lnTo>
                      <a:pt x="2" y="129"/>
                    </a:lnTo>
                    <a:lnTo>
                      <a:pt x="8" y="135"/>
                    </a:lnTo>
                    <a:lnTo>
                      <a:pt x="12" y="135"/>
                    </a:lnTo>
                    <a:lnTo>
                      <a:pt x="18" y="137"/>
                    </a:lnTo>
                    <a:lnTo>
                      <a:pt x="24" y="137"/>
                    </a:lnTo>
                    <a:lnTo>
                      <a:pt x="30" y="133"/>
                    </a:lnTo>
                    <a:lnTo>
                      <a:pt x="30" y="133"/>
                    </a:lnTo>
                    <a:lnTo>
                      <a:pt x="36" y="139"/>
                    </a:lnTo>
                    <a:lnTo>
                      <a:pt x="38" y="191"/>
                    </a:lnTo>
                    <a:lnTo>
                      <a:pt x="38" y="191"/>
                    </a:lnTo>
                    <a:lnTo>
                      <a:pt x="40" y="199"/>
                    </a:lnTo>
                    <a:lnTo>
                      <a:pt x="44" y="205"/>
                    </a:lnTo>
                    <a:lnTo>
                      <a:pt x="46" y="207"/>
                    </a:lnTo>
                    <a:lnTo>
                      <a:pt x="50" y="207"/>
                    </a:lnTo>
                    <a:lnTo>
                      <a:pt x="50" y="207"/>
                    </a:lnTo>
                    <a:lnTo>
                      <a:pt x="58" y="205"/>
                    </a:lnTo>
                    <a:lnTo>
                      <a:pt x="62" y="201"/>
                    </a:lnTo>
                    <a:lnTo>
                      <a:pt x="64" y="195"/>
                    </a:lnTo>
                    <a:lnTo>
                      <a:pt x="64" y="137"/>
                    </a:lnTo>
                    <a:lnTo>
                      <a:pt x="64" y="137"/>
                    </a:lnTo>
                    <a:lnTo>
                      <a:pt x="66" y="135"/>
                    </a:lnTo>
                    <a:lnTo>
                      <a:pt x="66" y="135"/>
                    </a:lnTo>
                    <a:lnTo>
                      <a:pt x="70" y="137"/>
                    </a:lnTo>
                    <a:lnTo>
                      <a:pt x="72" y="195"/>
                    </a:lnTo>
                    <a:lnTo>
                      <a:pt x="72" y="195"/>
                    </a:lnTo>
                    <a:lnTo>
                      <a:pt x="74" y="201"/>
                    </a:lnTo>
                    <a:lnTo>
                      <a:pt x="76" y="205"/>
                    </a:lnTo>
                    <a:lnTo>
                      <a:pt x="84" y="207"/>
                    </a:lnTo>
                    <a:lnTo>
                      <a:pt x="84" y="207"/>
                    </a:lnTo>
                    <a:lnTo>
                      <a:pt x="88" y="207"/>
                    </a:lnTo>
                    <a:lnTo>
                      <a:pt x="92" y="205"/>
                    </a:lnTo>
                    <a:lnTo>
                      <a:pt x="96" y="199"/>
                    </a:lnTo>
                    <a:lnTo>
                      <a:pt x="98" y="193"/>
                    </a:lnTo>
                    <a:lnTo>
                      <a:pt x="98" y="137"/>
                    </a:lnTo>
                    <a:lnTo>
                      <a:pt x="98" y="137"/>
                    </a:lnTo>
                    <a:lnTo>
                      <a:pt x="104" y="133"/>
                    </a:lnTo>
                    <a:lnTo>
                      <a:pt x="104" y="133"/>
                    </a:lnTo>
                    <a:lnTo>
                      <a:pt x="106" y="133"/>
                    </a:lnTo>
                    <a:lnTo>
                      <a:pt x="114" y="133"/>
                    </a:lnTo>
                    <a:lnTo>
                      <a:pt x="124" y="131"/>
                    </a:lnTo>
                    <a:lnTo>
                      <a:pt x="128" y="129"/>
                    </a:lnTo>
                    <a:lnTo>
                      <a:pt x="134" y="125"/>
                    </a:lnTo>
                    <a:lnTo>
                      <a:pt x="134" y="125"/>
                    </a:lnTo>
                    <a:lnTo>
                      <a:pt x="118" y="69"/>
                    </a:lnTo>
                    <a:lnTo>
                      <a:pt x="104" y="27"/>
                    </a:lnTo>
                    <a:lnTo>
                      <a:pt x="96" y="10"/>
                    </a:lnTo>
                    <a:lnTo>
                      <a:pt x="90" y="0"/>
                    </a:lnTo>
                    <a:lnTo>
                      <a:pt x="90" y="0"/>
                    </a:lnTo>
                    <a:lnTo>
                      <a:pt x="90" y="0"/>
                    </a:lnTo>
                    <a:lnTo>
                      <a:pt x="90" y="0"/>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61"/>
              <p:cNvSpPr>
                <a:spLocks/>
              </p:cNvSpPr>
              <p:nvPr/>
            </p:nvSpPr>
            <p:spPr bwMode="auto">
              <a:xfrm>
                <a:off x="10025063" y="2425700"/>
                <a:ext cx="120650" cy="120650"/>
              </a:xfrm>
              <a:custGeom>
                <a:avLst/>
                <a:gdLst>
                  <a:gd name="T0" fmla="*/ 38 w 76"/>
                  <a:gd name="T1" fmla="*/ 76 h 76"/>
                  <a:gd name="T2" fmla="*/ 38 w 76"/>
                  <a:gd name="T3" fmla="*/ 76 h 76"/>
                  <a:gd name="T4" fmla="*/ 46 w 76"/>
                  <a:gd name="T5" fmla="*/ 76 h 76"/>
                  <a:gd name="T6" fmla="*/ 52 w 76"/>
                  <a:gd name="T7" fmla="*/ 74 h 76"/>
                  <a:gd name="T8" fmla="*/ 58 w 76"/>
                  <a:gd name="T9" fmla="*/ 70 h 76"/>
                  <a:gd name="T10" fmla="*/ 64 w 76"/>
                  <a:gd name="T11" fmla="*/ 66 h 76"/>
                  <a:gd name="T12" fmla="*/ 68 w 76"/>
                  <a:gd name="T13" fmla="*/ 60 h 76"/>
                  <a:gd name="T14" fmla="*/ 72 w 76"/>
                  <a:gd name="T15" fmla="*/ 54 h 76"/>
                  <a:gd name="T16" fmla="*/ 74 w 76"/>
                  <a:gd name="T17" fmla="*/ 46 h 76"/>
                  <a:gd name="T18" fmla="*/ 76 w 76"/>
                  <a:gd name="T19" fmla="*/ 38 h 76"/>
                  <a:gd name="T20" fmla="*/ 76 w 76"/>
                  <a:gd name="T21" fmla="*/ 38 h 76"/>
                  <a:gd name="T22" fmla="*/ 74 w 76"/>
                  <a:gd name="T23" fmla="*/ 32 h 76"/>
                  <a:gd name="T24" fmla="*/ 72 w 76"/>
                  <a:gd name="T25" fmla="*/ 24 h 76"/>
                  <a:gd name="T26" fmla="*/ 68 w 76"/>
                  <a:gd name="T27" fmla="*/ 18 h 76"/>
                  <a:gd name="T28" fmla="*/ 64 w 76"/>
                  <a:gd name="T29" fmla="*/ 12 h 76"/>
                  <a:gd name="T30" fmla="*/ 58 w 76"/>
                  <a:gd name="T31" fmla="*/ 8 h 76"/>
                  <a:gd name="T32" fmla="*/ 52 w 76"/>
                  <a:gd name="T33" fmla="*/ 4 h 76"/>
                  <a:gd name="T34" fmla="*/ 46 w 76"/>
                  <a:gd name="T35" fmla="*/ 2 h 76"/>
                  <a:gd name="T36" fmla="*/ 38 w 76"/>
                  <a:gd name="T37" fmla="*/ 0 h 76"/>
                  <a:gd name="T38" fmla="*/ 38 w 76"/>
                  <a:gd name="T39" fmla="*/ 0 h 76"/>
                  <a:gd name="T40" fmla="*/ 30 w 76"/>
                  <a:gd name="T41" fmla="*/ 2 h 76"/>
                  <a:gd name="T42" fmla="*/ 24 w 76"/>
                  <a:gd name="T43" fmla="*/ 4 h 76"/>
                  <a:gd name="T44" fmla="*/ 16 w 76"/>
                  <a:gd name="T45" fmla="*/ 8 h 76"/>
                  <a:gd name="T46" fmla="*/ 12 w 76"/>
                  <a:gd name="T47" fmla="*/ 12 h 76"/>
                  <a:gd name="T48" fmla="*/ 6 w 76"/>
                  <a:gd name="T49" fmla="*/ 18 h 76"/>
                  <a:gd name="T50" fmla="*/ 4 w 76"/>
                  <a:gd name="T51" fmla="*/ 24 h 76"/>
                  <a:gd name="T52" fmla="*/ 0 w 76"/>
                  <a:gd name="T53" fmla="*/ 32 h 76"/>
                  <a:gd name="T54" fmla="*/ 0 w 76"/>
                  <a:gd name="T55" fmla="*/ 38 h 76"/>
                  <a:gd name="T56" fmla="*/ 0 w 76"/>
                  <a:gd name="T57" fmla="*/ 38 h 76"/>
                  <a:gd name="T58" fmla="*/ 0 w 76"/>
                  <a:gd name="T59" fmla="*/ 46 h 76"/>
                  <a:gd name="T60" fmla="*/ 4 w 76"/>
                  <a:gd name="T61" fmla="*/ 54 h 76"/>
                  <a:gd name="T62" fmla="*/ 6 w 76"/>
                  <a:gd name="T63" fmla="*/ 60 h 76"/>
                  <a:gd name="T64" fmla="*/ 12 w 76"/>
                  <a:gd name="T65" fmla="*/ 66 h 76"/>
                  <a:gd name="T66" fmla="*/ 16 w 76"/>
                  <a:gd name="T67" fmla="*/ 70 h 76"/>
                  <a:gd name="T68" fmla="*/ 24 w 76"/>
                  <a:gd name="T69" fmla="*/ 74 h 76"/>
                  <a:gd name="T70" fmla="*/ 30 w 76"/>
                  <a:gd name="T71" fmla="*/ 76 h 76"/>
                  <a:gd name="T72" fmla="*/ 38 w 76"/>
                  <a:gd name="T73" fmla="*/ 76 h 76"/>
                  <a:gd name="T74" fmla="*/ 38 w 76"/>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76"/>
                    </a:moveTo>
                    <a:lnTo>
                      <a:pt x="38" y="76"/>
                    </a:lnTo>
                    <a:lnTo>
                      <a:pt x="46" y="76"/>
                    </a:lnTo>
                    <a:lnTo>
                      <a:pt x="52" y="74"/>
                    </a:lnTo>
                    <a:lnTo>
                      <a:pt x="58" y="70"/>
                    </a:lnTo>
                    <a:lnTo>
                      <a:pt x="64" y="66"/>
                    </a:lnTo>
                    <a:lnTo>
                      <a:pt x="68" y="60"/>
                    </a:lnTo>
                    <a:lnTo>
                      <a:pt x="72" y="54"/>
                    </a:lnTo>
                    <a:lnTo>
                      <a:pt x="74" y="46"/>
                    </a:lnTo>
                    <a:lnTo>
                      <a:pt x="76" y="38"/>
                    </a:lnTo>
                    <a:lnTo>
                      <a:pt x="76" y="38"/>
                    </a:lnTo>
                    <a:lnTo>
                      <a:pt x="74" y="32"/>
                    </a:lnTo>
                    <a:lnTo>
                      <a:pt x="72" y="24"/>
                    </a:lnTo>
                    <a:lnTo>
                      <a:pt x="68" y="18"/>
                    </a:lnTo>
                    <a:lnTo>
                      <a:pt x="64" y="12"/>
                    </a:lnTo>
                    <a:lnTo>
                      <a:pt x="58" y="8"/>
                    </a:lnTo>
                    <a:lnTo>
                      <a:pt x="52" y="4"/>
                    </a:lnTo>
                    <a:lnTo>
                      <a:pt x="46" y="2"/>
                    </a:lnTo>
                    <a:lnTo>
                      <a:pt x="38" y="0"/>
                    </a:lnTo>
                    <a:lnTo>
                      <a:pt x="38" y="0"/>
                    </a:lnTo>
                    <a:lnTo>
                      <a:pt x="30" y="2"/>
                    </a:lnTo>
                    <a:lnTo>
                      <a:pt x="24" y="4"/>
                    </a:lnTo>
                    <a:lnTo>
                      <a:pt x="16" y="8"/>
                    </a:lnTo>
                    <a:lnTo>
                      <a:pt x="12" y="12"/>
                    </a:lnTo>
                    <a:lnTo>
                      <a:pt x="6" y="18"/>
                    </a:lnTo>
                    <a:lnTo>
                      <a:pt x="4" y="24"/>
                    </a:lnTo>
                    <a:lnTo>
                      <a:pt x="0" y="32"/>
                    </a:lnTo>
                    <a:lnTo>
                      <a:pt x="0" y="38"/>
                    </a:lnTo>
                    <a:lnTo>
                      <a:pt x="0" y="38"/>
                    </a:lnTo>
                    <a:lnTo>
                      <a:pt x="0" y="46"/>
                    </a:lnTo>
                    <a:lnTo>
                      <a:pt x="4" y="54"/>
                    </a:lnTo>
                    <a:lnTo>
                      <a:pt x="6" y="60"/>
                    </a:lnTo>
                    <a:lnTo>
                      <a:pt x="12" y="66"/>
                    </a:lnTo>
                    <a:lnTo>
                      <a:pt x="16" y="70"/>
                    </a:lnTo>
                    <a:lnTo>
                      <a:pt x="24" y="74"/>
                    </a:lnTo>
                    <a:lnTo>
                      <a:pt x="30" y="76"/>
                    </a:lnTo>
                    <a:lnTo>
                      <a:pt x="38" y="76"/>
                    </a:lnTo>
                    <a:lnTo>
                      <a:pt x="38" y="76"/>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62"/>
              <p:cNvSpPr>
                <a:spLocks/>
              </p:cNvSpPr>
              <p:nvPr/>
            </p:nvSpPr>
            <p:spPr bwMode="auto">
              <a:xfrm>
                <a:off x="10015538" y="2725738"/>
                <a:ext cx="146050" cy="279400"/>
              </a:xfrm>
              <a:custGeom>
                <a:avLst/>
                <a:gdLst>
                  <a:gd name="T0" fmla="*/ 6 w 92"/>
                  <a:gd name="T1" fmla="*/ 0 h 176"/>
                  <a:gd name="T2" fmla="*/ 0 w 92"/>
                  <a:gd name="T3" fmla="*/ 160 h 176"/>
                  <a:gd name="T4" fmla="*/ 0 w 92"/>
                  <a:gd name="T5" fmla="*/ 160 h 176"/>
                  <a:gd name="T6" fmla="*/ 2 w 92"/>
                  <a:gd name="T7" fmla="*/ 168 h 176"/>
                  <a:gd name="T8" fmla="*/ 8 w 92"/>
                  <a:gd name="T9" fmla="*/ 174 h 176"/>
                  <a:gd name="T10" fmla="*/ 12 w 92"/>
                  <a:gd name="T11" fmla="*/ 176 h 176"/>
                  <a:gd name="T12" fmla="*/ 16 w 92"/>
                  <a:gd name="T13" fmla="*/ 176 h 176"/>
                  <a:gd name="T14" fmla="*/ 16 w 92"/>
                  <a:gd name="T15" fmla="*/ 176 h 176"/>
                  <a:gd name="T16" fmla="*/ 24 w 92"/>
                  <a:gd name="T17" fmla="*/ 174 h 176"/>
                  <a:gd name="T18" fmla="*/ 30 w 92"/>
                  <a:gd name="T19" fmla="*/ 170 h 176"/>
                  <a:gd name="T20" fmla="*/ 34 w 92"/>
                  <a:gd name="T21" fmla="*/ 164 h 176"/>
                  <a:gd name="T22" fmla="*/ 40 w 92"/>
                  <a:gd name="T23" fmla="*/ 40 h 176"/>
                  <a:gd name="T24" fmla="*/ 50 w 92"/>
                  <a:gd name="T25" fmla="*/ 40 h 176"/>
                  <a:gd name="T26" fmla="*/ 58 w 92"/>
                  <a:gd name="T27" fmla="*/ 164 h 176"/>
                  <a:gd name="T28" fmla="*/ 58 w 92"/>
                  <a:gd name="T29" fmla="*/ 164 h 176"/>
                  <a:gd name="T30" fmla="*/ 58 w 92"/>
                  <a:gd name="T31" fmla="*/ 166 h 176"/>
                  <a:gd name="T32" fmla="*/ 60 w 92"/>
                  <a:gd name="T33" fmla="*/ 170 h 176"/>
                  <a:gd name="T34" fmla="*/ 66 w 92"/>
                  <a:gd name="T35" fmla="*/ 174 h 176"/>
                  <a:gd name="T36" fmla="*/ 76 w 92"/>
                  <a:gd name="T37" fmla="*/ 176 h 176"/>
                  <a:gd name="T38" fmla="*/ 76 w 92"/>
                  <a:gd name="T39" fmla="*/ 176 h 176"/>
                  <a:gd name="T40" fmla="*/ 84 w 92"/>
                  <a:gd name="T41" fmla="*/ 174 h 176"/>
                  <a:gd name="T42" fmla="*/ 90 w 92"/>
                  <a:gd name="T43" fmla="*/ 170 h 176"/>
                  <a:gd name="T44" fmla="*/ 92 w 92"/>
                  <a:gd name="T45" fmla="*/ 166 h 176"/>
                  <a:gd name="T46" fmla="*/ 92 w 92"/>
                  <a:gd name="T47" fmla="*/ 164 h 176"/>
                  <a:gd name="T48" fmla="*/ 84 w 92"/>
                  <a:gd name="T49" fmla="*/ 0 h 176"/>
                  <a:gd name="T50" fmla="*/ 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 y="0"/>
                    </a:moveTo>
                    <a:lnTo>
                      <a:pt x="0" y="160"/>
                    </a:lnTo>
                    <a:lnTo>
                      <a:pt x="0" y="160"/>
                    </a:lnTo>
                    <a:lnTo>
                      <a:pt x="2" y="168"/>
                    </a:lnTo>
                    <a:lnTo>
                      <a:pt x="8" y="174"/>
                    </a:lnTo>
                    <a:lnTo>
                      <a:pt x="12" y="176"/>
                    </a:lnTo>
                    <a:lnTo>
                      <a:pt x="16" y="176"/>
                    </a:lnTo>
                    <a:lnTo>
                      <a:pt x="16" y="176"/>
                    </a:lnTo>
                    <a:lnTo>
                      <a:pt x="24" y="174"/>
                    </a:lnTo>
                    <a:lnTo>
                      <a:pt x="30" y="170"/>
                    </a:lnTo>
                    <a:lnTo>
                      <a:pt x="34" y="164"/>
                    </a:lnTo>
                    <a:lnTo>
                      <a:pt x="40" y="40"/>
                    </a:lnTo>
                    <a:lnTo>
                      <a:pt x="50" y="40"/>
                    </a:lnTo>
                    <a:lnTo>
                      <a:pt x="58" y="164"/>
                    </a:lnTo>
                    <a:lnTo>
                      <a:pt x="58" y="164"/>
                    </a:lnTo>
                    <a:lnTo>
                      <a:pt x="58" y="166"/>
                    </a:lnTo>
                    <a:lnTo>
                      <a:pt x="60" y="170"/>
                    </a:lnTo>
                    <a:lnTo>
                      <a:pt x="66" y="174"/>
                    </a:lnTo>
                    <a:lnTo>
                      <a:pt x="76" y="176"/>
                    </a:lnTo>
                    <a:lnTo>
                      <a:pt x="76" y="176"/>
                    </a:lnTo>
                    <a:lnTo>
                      <a:pt x="84" y="174"/>
                    </a:lnTo>
                    <a:lnTo>
                      <a:pt x="90" y="170"/>
                    </a:lnTo>
                    <a:lnTo>
                      <a:pt x="92" y="166"/>
                    </a:lnTo>
                    <a:lnTo>
                      <a:pt x="92" y="164"/>
                    </a:lnTo>
                    <a:lnTo>
                      <a:pt x="84" y="0"/>
                    </a:lnTo>
                    <a:lnTo>
                      <a:pt x="6" y="0"/>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63"/>
              <p:cNvSpPr>
                <a:spLocks/>
              </p:cNvSpPr>
              <p:nvPr/>
            </p:nvSpPr>
            <p:spPr bwMode="auto">
              <a:xfrm>
                <a:off x="9971088" y="2543175"/>
                <a:ext cx="293688" cy="233363"/>
              </a:xfrm>
              <a:custGeom>
                <a:avLst/>
                <a:gdLst>
                  <a:gd name="T0" fmla="*/ 185 w 185"/>
                  <a:gd name="T1" fmla="*/ 98 h 147"/>
                  <a:gd name="T2" fmla="*/ 185 w 185"/>
                  <a:gd name="T3" fmla="*/ 98 h 147"/>
                  <a:gd name="T4" fmla="*/ 157 w 185"/>
                  <a:gd name="T5" fmla="*/ 60 h 147"/>
                  <a:gd name="T6" fmla="*/ 136 w 185"/>
                  <a:gd name="T7" fmla="*/ 32 h 147"/>
                  <a:gd name="T8" fmla="*/ 118 w 185"/>
                  <a:gd name="T9" fmla="*/ 12 h 147"/>
                  <a:gd name="T10" fmla="*/ 118 w 185"/>
                  <a:gd name="T11" fmla="*/ 12 h 147"/>
                  <a:gd name="T12" fmla="*/ 112 w 185"/>
                  <a:gd name="T13" fmla="*/ 8 h 147"/>
                  <a:gd name="T14" fmla="*/ 106 w 185"/>
                  <a:gd name="T15" fmla="*/ 4 h 147"/>
                  <a:gd name="T16" fmla="*/ 92 w 185"/>
                  <a:gd name="T17" fmla="*/ 0 h 147"/>
                  <a:gd name="T18" fmla="*/ 92 w 185"/>
                  <a:gd name="T19" fmla="*/ 0 h 147"/>
                  <a:gd name="T20" fmla="*/ 82 w 185"/>
                  <a:gd name="T21" fmla="*/ 4 h 147"/>
                  <a:gd name="T22" fmla="*/ 72 w 185"/>
                  <a:gd name="T23" fmla="*/ 6 h 147"/>
                  <a:gd name="T24" fmla="*/ 72 w 185"/>
                  <a:gd name="T25" fmla="*/ 6 h 147"/>
                  <a:gd name="T26" fmla="*/ 60 w 185"/>
                  <a:gd name="T27" fmla="*/ 4 h 147"/>
                  <a:gd name="T28" fmla="*/ 52 w 185"/>
                  <a:gd name="T29" fmla="*/ 0 h 147"/>
                  <a:gd name="T30" fmla="*/ 52 w 185"/>
                  <a:gd name="T31" fmla="*/ 0 h 147"/>
                  <a:gd name="T32" fmla="*/ 34 w 185"/>
                  <a:gd name="T33" fmla="*/ 4 h 147"/>
                  <a:gd name="T34" fmla="*/ 26 w 185"/>
                  <a:gd name="T35" fmla="*/ 8 h 147"/>
                  <a:gd name="T36" fmla="*/ 20 w 185"/>
                  <a:gd name="T37" fmla="*/ 12 h 147"/>
                  <a:gd name="T38" fmla="*/ 20 w 185"/>
                  <a:gd name="T39" fmla="*/ 12 h 147"/>
                  <a:gd name="T40" fmla="*/ 16 w 185"/>
                  <a:gd name="T41" fmla="*/ 22 h 147"/>
                  <a:gd name="T42" fmla="*/ 12 w 185"/>
                  <a:gd name="T43" fmla="*/ 36 h 147"/>
                  <a:gd name="T44" fmla="*/ 6 w 185"/>
                  <a:gd name="T45" fmla="*/ 78 h 147"/>
                  <a:gd name="T46" fmla="*/ 0 w 185"/>
                  <a:gd name="T47" fmla="*/ 133 h 147"/>
                  <a:gd name="T48" fmla="*/ 0 w 185"/>
                  <a:gd name="T49" fmla="*/ 133 h 147"/>
                  <a:gd name="T50" fmla="*/ 2 w 185"/>
                  <a:gd name="T51" fmla="*/ 139 h 147"/>
                  <a:gd name="T52" fmla="*/ 4 w 185"/>
                  <a:gd name="T53" fmla="*/ 143 h 147"/>
                  <a:gd name="T54" fmla="*/ 12 w 185"/>
                  <a:gd name="T55" fmla="*/ 147 h 147"/>
                  <a:gd name="T56" fmla="*/ 12 w 185"/>
                  <a:gd name="T57" fmla="*/ 147 h 147"/>
                  <a:gd name="T58" fmla="*/ 16 w 185"/>
                  <a:gd name="T59" fmla="*/ 147 h 147"/>
                  <a:gd name="T60" fmla="*/ 20 w 185"/>
                  <a:gd name="T61" fmla="*/ 147 h 147"/>
                  <a:gd name="T62" fmla="*/ 24 w 185"/>
                  <a:gd name="T63" fmla="*/ 143 h 147"/>
                  <a:gd name="T64" fmla="*/ 26 w 185"/>
                  <a:gd name="T65" fmla="*/ 139 h 147"/>
                  <a:gd name="T66" fmla="*/ 28 w 185"/>
                  <a:gd name="T67" fmla="*/ 135 h 147"/>
                  <a:gd name="T68" fmla="*/ 38 w 185"/>
                  <a:gd name="T69" fmla="*/ 52 h 147"/>
                  <a:gd name="T70" fmla="*/ 36 w 185"/>
                  <a:gd name="T71" fmla="*/ 111 h 147"/>
                  <a:gd name="T72" fmla="*/ 112 w 185"/>
                  <a:gd name="T73" fmla="*/ 111 h 147"/>
                  <a:gd name="T74" fmla="*/ 110 w 185"/>
                  <a:gd name="T75" fmla="*/ 50 h 147"/>
                  <a:gd name="T76" fmla="*/ 161 w 185"/>
                  <a:gd name="T77" fmla="*/ 113 h 147"/>
                  <a:gd name="T78" fmla="*/ 161 w 185"/>
                  <a:gd name="T79" fmla="*/ 113 h 147"/>
                  <a:gd name="T80" fmla="*/ 169 w 185"/>
                  <a:gd name="T81" fmla="*/ 117 h 147"/>
                  <a:gd name="T82" fmla="*/ 175 w 185"/>
                  <a:gd name="T83" fmla="*/ 117 h 147"/>
                  <a:gd name="T84" fmla="*/ 179 w 185"/>
                  <a:gd name="T85" fmla="*/ 117 h 147"/>
                  <a:gd name="T86" fmla="*/ 181 w 185"/>
                  <a:gd name="T87" fmla="*/ 115 h 147"/>
                  <a:gd name="T88" fmla="*/ 181 w 185"/>
                  <a:gd name="T89" fmla="*/ 115 h 147"/>
                  <a:gd name="T90" fmla="*/ 185 w 185"/>
                  <a:gd name="T91" fmla="*/ 109 h 147"/>
                  <a:gd name="T92" fmla="*/ 185 w 185"/>
                  <a:gd name="T93" fmla="*/ 104 h 147"/>
                  <a:gd name="T94" fmla="*/ 185 w 185"/>
                  <a:gd name="T95" fmla="*/ 98 h 147"/>
                  <a:gd name="T96" fmla="*/ 185 w 185"/>
                  <a:gd name="T97"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47">
                    <a:moveTo>
                      <a:pt x="185" y="98"/>
                    </a:moveTo>
                    <a:lnTo>
                      <a:pt x="185" y="98"/>
                    </a:lnTo>
                    <a:lnTo>
                      <a:pt x="157" y="60"/>
                    </a:lnTo>
                    <a:lnTo>
                      <a:pt x="136" y="32"/>
                    </a:lnTo>
                    <a:lnTo>
                      <a:pt x="118" y="12"/>
                    </a:lnTo>
                    <a:lnTo>
                      <a:pt x="118" y="12"/>
                    </a:lnTo>
                    <a:lnTo>
                      <a:pt x="112" y="8"/>
                    </a:lnTo>
                    <a:lnTo>
                      <a:pt x="106" y="4"/>
                    </a:lnTo>
                    <a:lnTo>
                      <a:pt x="92" y="0"/>
                    </a:lnTo>
                    <a:lnTo>
                      <a:pt x="92" y="0"/>
                    </a:lnTo>
                    <a:lnTo>
                      <a:pt x="82" y="4"/>
                    </a:lnTo>
                    <a:lnTo>
                      <a:pt x="72" y="6"/>
                    </a:lnTo>
                    <a:lnTo>
                      <a:pt x="72" y="6"/>
                    </a:lnTo>
                    <a:lnTo>
                      <a:pt x="60" y="4"/>
                    </a:lnTo>
                    <a:lnTo>
                      <a:pt x="52" y="0"/>
                    </a:lnTo>
                    <a:lnTo>
                      <a:pt x="52" y="0"/>
                    </a:lnTo>
                    <a:lnTo>
                      <a:pt x="34" y="4"/>
                    </a:lnTo>
                    <a:lnTo>
                      <a:pt x="26" y="8"/>
                    </a:lnTo>
                    <a:lnTo>
                      <a:pt x="20" y="12"/>
                    </a:lnTo>
                    <a:lnTo>
                      <a:pt x="20" y="12"/>
                    </a:lnTo>
                    <a:lnTo>
                      <a:pt x="16" y="22"/>
                    </a:lnTo>
                    <a:lnTo>
                      <a:pt x="12" y="36"/>
                    </a:lnTo>
                    <a:lnTo>
                      <a:pt x="6" y="78"/>
                    </a:lnTo>
                    <a:lnTo>
                      <a:pt x="0" y="133"/>
                    </a:lnTo>
                    <a:lnTo>
                      <a:pt x="0" y="133"/>
                    </a:lnTo>
                    <a:lnTo>
                      <a:pt x="2" y="139"/>
                    </a:lnTo>
                    <a:lnTo>
                      <a:pt x="4" y="143"/>
                    </a:lnTo>
                    <a:lnTo>
                      <a:pt x="12" y="147"/>
                    </a:lnTo>
                    <a:lnTo>
                      <a:pt x="12" y="147"/>
                    </a:lnTo>
                    <a:lnTo>
                      <a:pt x="16" y="147"/>
                    </a:lnTo>
                    <a:lnTo>
                      <a:pt x="20" y="147"/>
                    </a:lnTo>
                    <a:lnTo>
                      <a:pt x="24" y="143"/>
                    </a:lnTo>
                    <a:lnTo>
                      <a:pt x="26" y="139"/>
                    </a:lnTo>
                    <a:lnTo>
                      <a:pt x="28" y="135"/>
                    </a:lnTo>
                    <a:lnTo>
                      <a:pt x="38" y="52"/>
                    </a:lnTo>
                    <a:lnTo>
                      <a:pt x="36" y="111"/>
                    </a:lnTo>
                    <a:lnTo>
                      <a:pt x="112" y="111"/>
                    </a:lnTo>
                    <a:lnTo>
                      <a:pt x="110" y="50"/>
                    </a:lnTo>
                    <a:lnTo>
                      <a:pt x="161" y="113"/>
                    </a:lnTo>
                    <a:lnTo>
                      <a:pt x="161" y="113"/>
                    </a:lnTo>
                    <a:lnTo>
                      <a:pt x="169" y="117"/>
                    </a:lnTo>
                    <a:lnTo>
                      <a:pt x="175" y="117"/>
                    </a:lnTo>
                    <a:lnTo>
                      <a:pt x="179" y="117"/>
                    </a:lnTo>
                    <a:lnTo>
                      <a:pt x="181" y="115"/>
                    </a:lnTo>
                    <a:lnTo>
                      <a:pt x="181" y="115"/>
                    </a:lnTo>
                    <a:lnTo>
                      <a:pt x="185" y="109"/>
                    </a:lnTo>
                    <a:lnTo>
                      <a:pt x="185" y="104"/>
                    </a:lnTo>
                    <a:lnTo>
                      <a:pt x="185" y="98"/>
                    </a:lnTo>
                    <a:lnTo>
                      <a:pt x="185" y="98"/>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64"/>
              <p:cNvSpPr>
                <a:spLocks/>
              </p:cNvSpPr>
              <p:nvPr/>
            </p:nvSpPr>
            <p:spPr bwMode="auto">
              <a:xfrm>
                <a:off x="10261601" y="2708275"/>
                <a:ext cx="190500" cy="153988"/>
              </a:xfrm>
              <a:custGeom>
                <a:avLst/>
                <a:gdLst>
                  <a:gd name="T0" fmla="*/ 106 w 120"/>
                  <a:gd name="T1" fmla="*/ 9 h 97"/>
                  <a:gd name="T2" fmla="*/ 106 w 120"/>
                  <a:gd name="T3" fmla="*/ 9 h 97"/>
                  <a:gd name="T4" fmla="*/ 74 w 120"/>
                  <a:gd name="T5" fmla="*/ 45 h 97"/>
                  <a:gd name="T6" fmla="*/ 70 w 120"/>
                  <a:gd name="T7" fmla="*/ 45 h 97"/>
                  <a:gd name="T8" fmla="*/ 70 w 120"/>
                  <a:gd name="T9" fmla="*/ 45 h 97"/>
                  <a:gd name="T10" fmla="*/ 76 w 120"/>
                  <a:gd name="T11" fmla="*/ 41 h 97"/>
                  <a:gd name="T12" fmla="*/ 80 w 120"/>
                  <a:gd name="T13" fmla="*/ 37 h 97"/>
                  <a:gd name="T14" fmla="*/ 84 w 120"/>
                  <a:gd name="T15" fmla="*/ 29 h 97"/>
                  <a:gd name="T16" fmla="*/ 84 w 120"/>
                  <a:gd name="T17" fmla="*/ 23 h 97"/>
                  <a:gd name="T18" fmla="*/ 84 w 120"/>
                  <a:gd name="T19" fmla="*/ 23 h 97"/>
                  <a:gd name="T20" fmla="*/ 82 w 120"/>
                  <a:gd name="T21" fmla="*/ 13 h 97"/>
                  <a:gd name="T22" fmla="*/ 78 w 120"/>
                  <a:gd name="T23" fmla="*/ 5 h 97"/>
                  <a:gd name="T24" fmla="*/ 70 w 120"/>
                  <a:gd name="T25" fmla="*/ 2 h 97"/>
                  <a:gd name="T26" fmla="*/ 60 w 120"/>
                  <a:gd name="T27" fmla="*/ 0 h 97"/>
                  <a:gd name="T28" fmla="*/ 60 w 120"/>
                  <a:gd name="T29" fmla="*/ 0 h 97"/>
                  <a:gd name="T30" fmla="*/ 52 w 120"/>
                  <a:gd name="T31" fmla="*/ 2 h 97"/>
                  <a:gd name="T32" fmla="*/ 44 w 120"/>
                  <a:gd name="T33" fmla="*/ 5 h 97"/>
                  <a:gd name="T34" fmla="*/ 38 w 120"/>
                  <a:gd name="T35" fmla="*/ 13 h 97"/>
                  <a:gd name="T36" fmla="*/ 36 w 120"/>
                  <a:gd name="T37" fmla="*/ 23 h 97"/>
                  <a:gd name="T38" fmla="*/ 36 w 120"/>
                  <a:gd name="T39" fmla="*/ 23 h 97"/>
                  <a:gd name="T40" fmla="*/ 38 w 120"/>
                  <a:gd name="T41" fmla="*/ 29 h 97"/>
                  <a:gd name="T42" fmla="*/ 40 w 120"/>
                  <a:gd name="T43" fmla="*/ 37 h 97"/>
                  <a:gd name="T44" fmla="*/ 46 w 120"/>
                  <a:gd name="T45" fmla="*/ 41 h 97"/>
                  <a:gd name="T46" fmla="*/ 52 w 120"/>
                  <a:gd name="T47" fmla="*/ 45 h 97"/>
                  <a:gd name="T48" fmla="*/ 48 w 120"/>
                  <a:gd name="T49" fmla="*/ 45 h 97"/>
                  <a:gd name="T50" fmla="*/ 48 w 120"/>
                  <a:gd name="T51" fmla="*/ 45 h 97"/>
                  <a:gd name="T52" fmla="*/ 14 w 120"/>
                  <a:gd name="T53" fmla="*/ 9 h 97"/>
                  <a:gd name="T54" fmla="*/ 14 w 120"/>
                  <a:gd name="T55" fmla="*/ 9 h 97"/>
                  <a:gd name="T56" fmla="*/ 10 w 120"/>
                  <a:gd name="T57" fmla="*/ 7 h 97"/>
                  <a:gd name="T58" fmla="*/ 6 w 120"/>
                  <a:gd name="T59" fmla="*/ 7 h 97"/>
                  <a:gd name="T60" fmla="*/ 2 w 120"/>
                  <a:gd name="T61" fmla="*/ 11 h 97"/>
                  <a:gd name="T62" fmla="*/ 2 w 120"/>
                  <a:gd name="T63" fmla="*/ 11 h 97"/>
                  <a:gd name="T64" fmla="*/ 0 w 120"/>
                  <a:gd name="T65" fmla="*/ 13 h 97"/>
                  <a:gd name="T66" fmla="*/ 0 w 120"/>
                  <a:gd name="T67" fmla="*/ 15 h 97"/>
                  <a:gd name="T68" fmla="*/ 2 w 120"/>
                  <a:gd name="T69" fmla="*/ 21 h 97"/>
                  <a:gd name="T70" fmla="*/ 2 w 120"/>
                  <a:gd name="T71" fmla="*/ 21 h 97"/>
                  <a:gd name="T72" fmla="*/ 38 w 120"/>
                  <a:gd name="T73" fmla="*/ 63 h 97"/>
                  <a:gd name="T74" fmla="*/ 38 w 120"/>
                  <a:gd name="T75" fmla="*/ 97 h 97"/>
                  <a:gd name="T76" fmla="*/ 60 w 120"/>
                  <a:gd name="T77" fmla="*/ 97 h 97"/>
                  <a:gd name="T78" fmla="*/ 84 w 120"/>
                  <a:gd name="T79" fmla="*/ 97 h 97"/>
                  <a:gd name="T80" fmla="*/ 82 w 120"/>
                  <a:gd name="T81" fmla="*/ 63 h 97"/>
                  <a:gd name="T82" fmla="*/ 82 w 120"/>
                  <a:gd name="T83" fmla="*/ 63 h 97"/>
                  <a:gd name="T84" fmla="*/ 120 w 120"/>
                  <a:gd name="T85" fmla="*/ 21 h 97"/>
                  <a:gd name="T86" fmla="*/ 120 w 120"/>
                  <a:gd name="T87" fmla="*/ 21 h 97"/>
                  <a:gd name="T88" fmla="*/ 120 w 120"/>
                  <a:gd name="T89" fmla="*/ 15 h 97"/>
                  <a:gd name="T90" fmla="*/ 120 w 120"/>
                  <a:gd name="T91" fmla="*/ 13 h 97"/>
                  <a:gd name="T92" fmla="*/ 120 w 120"/>
                  <a:gd name="T93" fmla="*/ 11 h 97"/>
                  <a:gd name="T94" fmla="*/ 120 w 120"/>
                  <a:gd name="T95" fmla="*/ 11 h 97"/>
                  <a:gd name="T96" fmla="*/ 114 w 120"/>
                  <a:gd name="T97" fmla="*/ 7 h 97"/>
                  <a:gd name="T98" fmla="*/ 110 w 120"/>
                  <a:gd name="T99" fmla="*/ 7 h 97"/>
                  <a:gd name="T100" fmla="*/ 106 w 120"/>
                  <a:gd name="T101" fmla="*/ 9 h 97"/>
                  <a:gd name="T102" fmla="*/ 106 w 120"/>
                  <a:gd name="T10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97">
                    <a:moveTo>
                      <a:pt x="106" y="9"/>
                    </a:moveTo>
                    <a:lnTo>
                      <a:pt x="106" y="9"/>
                    </a:lnTo>
                    <a:lnTo>
                      <a:pt x="74" y="45"/>
                    </a:lnTo>
                    <a:lnTo>
                      <a:pt x="70" y="45"/>
                    </a:lnTo>
                    <a:lnTo>
                      <a:pt x="70" y="45"/>
                    </a:lnTo>
                    <a:lnTo>
                      <a:pt x="76" y="41"/>
                    </a:lnTo>
                    <a:lnTo>
                      <a:pt x="80" y="37"/>
                    </a:lnTo>
                    <a:lnTo>
                      <a:pt x="84" y="29"/>
                    </a:lnTo>
                    <a:lnTo>
                      <a:pt x="84" y="23"/>
                    </a:lnTo>
                    <a:lnTo>
                      <a:pt x="84" y="23"/>
                    </a:lnTo>
                    <a:lnTo>
                      <a:pt x="82" y="13"/>
                    </a:lnTo>
                    <a:lnTo>
                      <a:pt x="78" y="5"/>
                    </a:lnTo>
                    <a:lnTo>
                      <a:pt x="70" y="2"/>
                    </a:lnTo>
                    <a:lnTo>
                      <a:pt x="60" y="0"/>
                    </a:lnTo>
                    <a:lnTo>
                      <a:pt x="60" y="0"/>
                    </a:lnTo>
                    <a:lnTo>
                      <a:pt x="52" y="2"/>
                    </a:lnTo>
                    <a:lnTo>
                      <a:pt x="44" y="5"/>
                    </a:lnTo>
                    <a:lnTo>
                      <a:pt x="38" y="13"/>
                    </a:lnTo>
                    <a:lnTo>
                      <a:pt x="36" y="23"/>
                    </a:lnTo>
                    <a:lnTo>
                      <a:pt x="36" y="23"/>
                    </a:lnTo>
                    <a:lnTo>
                      <a:pt x="38" y="29"/>
                    </a:lnTo>
                    <a:lnTo>
                      <a:pt x="40" y="37"/>
                    </a:lnTo>
                    <a:lnTo>
                      <a:pt x="46" y="41"/>
                    </a:lnTo>
                    <a:lnTo>
                      <a:pt x="52" y="45"/>
                    </a:lnTo>
                    <a:lnTo>
                      <a:pt x="48" y="45"/>
                    </a:lnTo>
                    <a:lnTo>
                      <a:pt x="48" y="45"/>
                    </a:lnTo>
                    <a:lnTo>
                      <a:pt x="14" y="9"/>
                    </a:lnTo>
                    <a:lnTo>
                      <a:pt x="14" y="9"/>
                    </a:lnTo>
                    <a:lnTo>
                      <a:pt x="10" y="7"/>
                    </a:lnTo>
                    <a:lnTo>
                      <a:pt x="6" y="7"/>
                    </a:lnTo>
                    <a:lnTo>
                      <a:pt x="2" y="11"/>
                    </a:lnTo>
                    <a:lnTo>
                      <a:pt x="2" y="11"/>
                    </a:lnTo>
                    <a:lnTo>
                      <a:pt x="0" y="13"/>
                    </a:lnTo>
                    <a:lnTo>
                      <a:pt x="0" y="15"/>
                    </a:lnTo>
                    <a:lnTo>
                      <a:pt x="2" y="21"/>
                    </a:lnTo>
                    <a:lnTo>
                      <a:pt x="2" y="21"/>
                    </a:lnTo>
                    <a:lnTo>
                      <a:pt x="38" y="63"/>
                    </a:lnTo>
                    <a:lnTo>
                      <a:pt x="38" y="97"/>
                    </a:lnTo>
                    <a:lnTo>
                      <a:pt x="60" y="97"/>
                    </a:lnTo>
                    <a:lnTo>
                      <a:pt x="84" y="97"/>
                    </a:lnTo>
                    <a:lnTo>
                      <a:pt x="82" y="63"/>
                    </a:lnTo>
                    <a:lnTo>
                      <a:pt x="82" y="63"/>
                    </a:lnTo>
                    <a:lnTo>
                      <a:pt x="120" y="21"/>
                    </a:lnTo>
                    <a:lnTo>
                      <a:pt x="120" y="21"/>
                    </a:lnTo>
                    <a:lnTo>
                      <a:pt x="120" y="15"/>
                    </a:lnTo>
                    <a:lnTo>
                      <a:pt x="120" y="13"/>
                    </a:lnTo>
                    <a:lnTo>
                      <a:pt x="120" y="11"/>
                    </a:lnTo>
                    <a:lnTo>
                      <a:pt x="120" y="11"/>
                    </a:lnTo>
                    <a:lnTo>
                      <a:pt x="114" y="7"/>
                    </a:lnTo>
                    <a:lnTo>
                      <a:pt x="110" y="7"/>
                    </a:lnTo>
                    <a:lnTo>
                      <a:pt x="106" y="9"/>
                    </a:lnTo>
                    <a:lnTo>
                      <a:pt x="106" y="9"/>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65"/>
              <p:cNvSpPr>
                <a:spLocks/>
              </p:cNvSpPr>
              <p:nvPr/>
            </p:nvSpPr>
            <p:spPr bwMode="auto">
              <a:xfrm>
                <a:off x="10299701" y="2865438"/>
                <a:ext cx="114300" cy="139700"/>
              </a:xfrm>
              <a:custGeom>
                <a:avLst/>
                <a:gdLst>
                  <a:gd name="T0" fmla="*/ 58 w 72"/>
                  <a:gd name="T1" fmla="*/ 0 h 88"/>
                  <a:gd name="T2" fmla="*/ 36 w 72"/>
                  <a:gd name="T3" fmla="*/ 0 h 88"/>
                  <a:gd name="T4" fmla="*/ 14 w 72"/>
                  <a:gd name="T5" fmla="*/ 0 h 88"/>
                  <a:gd name="T6" fmla="*/ 14 w 72"/>
                  <a:gd name="T7" fmla="*/ 0 h 88"/>
                  <a:gd name="T8" fmla="*/ 0 w 72"/>
                  <a:gd name="T9" fmla="*/ 72 h 88"/>
                  <a:gd name="T10" fmla="*/ 0 w 72"/>
                  <a:gd name="T11" fmla="*/ 72 h 88"/>
                  <a:gd name="T12" fmla="*/ 0 w 72"/>
                  <a:gd name="T13" fmla="*/ 80 h 88"/>
                  <a:gd name="T14" fmla="*/ 4 w 72"/>
                  <a:gd name="T15" fmla="*/ 84 h 88"/>
                  <a:gd name="T16" fmla="*/ 6 w 72"/>
                  <a:gd name="T17" fmla="*/ 88 h 88"/>
                  <a:gd name="T18" fmla="*/ 12 w 72"/>
                  <a:gd name="T19" fmla="*/ 88 h 88"/>
                  <a:gd name="T20" fmla="*/ 12 w 72"/>
                  <a:gd name="T21" fmla="*/ 88 h 88"/>
                  <a:gd name="T22" fmla="*/ 16 w 72"/>
                  <a:gd name="T23" fmla="*/ 86 h 88"/>
                  <a:gd name="T24" fmla="*/ 20 w 72"/>
                  <a:gd name="T25" fmla="*/ 84 h 88"/>
                  <a:gd name="T26" fmla="*/ 22 w 72"/>
                  <a:gd name="T27" fmla="*/ 80 h 88"/>
                  <a:gd name="T28" fmla="*/ 22 w 72"/>
                  <a:gd name="T29" fmla="*/ 74 h 88"/>
                  <a:gd name="T30" fmla="*/ 22 w 72"/>
                  <a:gd name="T31" fmla="*/ 74 h 88"/>
                  <a:gd name="T32" fmla="*/ 32 w 72"/>
                  <a:gd name="T33" fmla="*/ 30 h 88"/>
                  <a:gd name="T34" fmla="*/ 40 w 72"/>
                  <a:gd name="T35" fmla="*/ 30 h 88"/>
                  <a:gd name="T36" fmla="*/ 40 w 72"/>
                  <a:gd name="T37" fmla="*/ 30 h 88"/>
                  <a:gd name="T38" fmla="*/ 50 w 72"/>
                  <a:gd name="T39" fmla="*/ 74 h 88"/>
                  <a:gd name="T40" fmla="*/ 50 w 72"/>
                  <a:gd name="T41" fmla="*/ 74 h 88"/>
                  <a:gd name="T42" fmla="*/ 52 w 72"/>
                  <a:gd name="T43" fmla="*/ 80 h 88"/>
                  <a:gd name="T44" fmla="*/ 54 w 72"/>
                  <a:gd name="T45" fmla="*/ 84 h 88"/>
                  <a:gd name="T46" fmla="*/ 58 w 72"/>
                  <a:gd name="T47" fmla="*/ 86 h 88"/>
                  <a:gd name="T48" fmla="*/ 62 w 72"/>
                  <a:gd name="T49" fmla="*/ 88 h 88"/>
                  <a:gd name="T50" fmla="*/ 62 w 72"/>
                  <a:gd name="T51" fmla="*/ 88 h 88"/>
                  <a:gd name="T52" fmla="*/ 66 w 72"/>
                  <a:gd name="T53" fmla="*/ 88 h 88"/>
                  <a:gd name="T54" fmla="*/ 70 w 72"/>
                  <a:gd name="T55" fmla="*/ 84 h 88"/>
                  <a:gd name="T56" fmla="*/ 72 w 72"/>
                  <a:gd name="T57" fmla="*/ 80 h 88"/>
                  <a:gd name="T58" fmla="*/ 72 w 72"/>
                  <a:gd name="T59" fmla="*/ 72 h 88"/>
                  <a:gd name="T60" fmla="*/ 72 w 72"/>
                  <a:gd name="T61" fmla="*/ 72 h 88"/>
                  <a:gd name="T62" fmla="*/ 58 w 72"/>
                  <a:gd name="T63" fmla="*/ 0 h 88"/>
                  <a:gd name="T64" fmla="*/ 58 w 72"/>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88">
                    <a:moveTo>
                      <a:pt x="58" y="0"/>
                    </a:moveTo>
                    <a:lnTo>
                      <a:pt x="36" y="0"/>
                    </a:lnTo>
                    <a:lnTo>
                      <a:pt x="14" y="0"/>
                    </a:lnTo>
                    <a:lnTo>
                      <a:pt x="14" y="0"/>
                    </a:lnTo>
                    <a:lnTo>
                      <a:pt x="0" y="72"/>
                    </a:lnTo>
                    <a:lnTo>
                      <a:pt x="0" y="72"/>
                    </a:lnTo>
                    <a:lnTo>
                      <a:pt x="0" y="80"/>
                    </a:lnTo>
                    <a:lnTo>
                      <a:pt x="4" y="84"/>
                    </a:lnTo>
                    <a:lnTo>
                      <a:pt x="6" y="88"/>
                    </a:lnTo>
                    <a:lnTo>
                      <a:pt x="12" y="88"/>
                    </a:lnTo>
                    <a:lnTo>
                      <a:pt x="12" y="88"/>
                    </a:lnTo>
                    <a:lnTo>
                      <a:pt x="16" y="86"/>
                    </a:lnTo>
                    <a:lnTo>
                      <a:pt x="20" y="84"/>
                    </a:lnTo>
                    <a:lnTo>
                      <a:pt x="22" y="80"/>
                    </a:lnTo>
                    <a:lnTo>
                      <a:pt x="22" y="74"/>
                    </a:lnTo>
                    <a:lnTo>
                      <a:pt x="22" y="74"/>
                    </a:lnTo>
                    <a:lnTo>
                      <a:pt x="32" y="30"/>
                    </a:lnTo>
                    <a:lnTo>
                      <a:pt x="40" y="30"/>
                    </a:lnTo>
                    <a:lnTo>
                      <a:pt x="40" y="30"/>
                    </a:lnTo>
                    <a:lnTo>
                      <a:pt x="50" y="74"/>
                    </a:lnTo>
                    <a:lnTo>
                      <a:pt x="50" y="74"/>
                    </a:lnTo>
                    <a:lnTo>
                      <a:pt x="52" y="80"/>
                    </a:lnTo>
                    <a:lnTo>
                      <a:pt x="54" y="84"/>
                    </a:lnTo>
                    <a:lnTo>
                      <a:pt x="58" y="86"/>
                    </a:lnTo>
                    <a:lnTo>
                      <a:pt x="62" y="88"/>
                    </a:lnTo>
                    <a:lnTo>
                      <a:pt x="62" y="88"/>
                    </a:lnTo>
                    <a:lnTo>
                      <a:pt x="66" y="88"/>
                    </a:lnTo>
                    <a:lnTo>
                      <a:pt x="70" y="84"/>
                    </a:lnTo>
                    <a:lnTo>
                      <a:pt x="72" y="80"/>
                    </a:lnTo>
                    <a:lnTo>
                      <a:pt x="72" y="72"/>
                    </a:lnTo>
                    <a:lnTo>
                      <a:pt x="72" y="72"/>
                    </a:lnTo>
                    <a:lnTo>
                      <a:pt x="58" y="0"/>
                    </a:lnTo>
                    <a:lnTo>
                      <a:pt x="58" y="0"/>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6"/>
              <p:cNvSpPr>
                <a:spLocks/>
              </p:cNvSpPr>
              <p:nvPr/>
            </p:nvSpPr>
            <p:spPr bwMode="auto">
              <a:xfrm>
                <a:off x="10483851" y="2862263"/>
                <a:ext cx="149225" cy="142875"/>
              </a:xfrm>
              <a:custGeom>
                <a:avLst/>
                <a:gdLst>
                  <a:gd name="T0" fmla="*/ 94 w 94"/>
                  <a:gd name="T1" fmla="*/ 54 h 90"/>
                  <a:gd name="T2" fmla="*/ 94 w 94"/>
                  <a:gd name="T3" fmla="*/ 54 h 90"/>
                  <a:gd name="T4" fmla="*/ 84 w 94"/>
                  <a:gd name="T5" fmla="*/ 32 h 90"/>
                  <a:gd name="T6" fmla="*/ 68 w 94"/>
                  <a:gd name="T7" fmla="*/ 0 h 90"/>
                  <a:gd name="T8" fmla="*/ 68 w 94"/>
                  <a:gd name="T9" fmla="*/ 0 h 90"/>
                  <a:gd name="T10" fmla="*/ 22 w 94"/>
                  <a:gd name="T11" fmla="*/ 0 h 90"/>
                  <a:gd name="T12" fmla="*/ 22 w 94"/>
                  <a:gd name="T13" fmla="*/ 0 h 90"/>
                  <a:gd name="T14" fmla="*/ 16 w 94"/>
                  <a:gd name="T15" fmla="*/ 14 h 90"/>
                  <a:gd name="T16" fmla="*/ 8 w 94"/>
                  <a:gd name="T17" fmla="*/ 34 h 90"/>
                  <a:gd name="T18" fmla="*/ 0 w 94"/>
                  <a:gd name="T19" fmla="*/ 56 h 90"/>
                  <a:gd name="T20" fmla="*/ 0 w 94"/>
                  <a:gd name="T21" fmla="*/ 56 h 90"/>
                  <a:gd name="T22" fmla="*/ 4 w 94"/>
                  <a:gd name="T23" fmla="*/ 58 h 90"/>
                  <a:gd name="T24" fmla="*/ 12 w 94"/>
                  <a:gd name="T25" fmla="*/ 60 h 90"/>
                  <a:gd name="T26" fmla="*/ 12 w 94"/>
                  <a:gd name="T27" fmla="*/ 60 h 90"/>
                  <a:gd name="T28" fmla="*/ 10 w 94"/>
                  <a:gd name="T29" fmla="*/ 74 h 90"/>
                  <a:gd name="T30" fmla="*/ 10 w 94"/>
                  <a:gd name="T31" fmla="*/ 74 h 90"/>
                  <a:gd name="T32" fmla="*/ 10 w 94"/>
                  <a:gd name="T33" fmla="*/ 82 h 90"/>
                  <a:gd name="T34" fmla="*/ 12 w 94"/>
                  <a:gd name="T35" fmla="*/ 86 h 90"/>
                  <a:gd name="T36" fmla="*/ 16 w 94"/>
                  <a:gd name="T37" fmla="*/ 90 h 90"/>
                  <a:gd name="T38" fmla="*/ 20 w 94"/>
                  <a:gd name="T39" fmla="*/ 90 h 90"/>
                  <a:gd name="T40" fmla="*/ 20 w 94"/>
                  <a:gd name="T41" fmla="*/ 90 h 90"/>
                  <a:gd name="T42" fmla="*/ 24 w 94"/>
                  <a:gd name="T43" fmla="*/ 88 h 90"/>
                  <a:gd name="T44" fmla="*/ 28 w 94"/>
                  <a:gd name="T45" fmla="*/ 86 h 90"/>
                  <a:gd name="T46" fmla="*/ 30 w 94"/>
                  <a:gd name="T47" fmla="*/ 82 h 90"/>
                  <a:gd name="T48" fmla="*/ 32 w 94"/>
                  <a:gd name="T49" fmla="*/ 76 h 90"/>
                  <a:gd name="T50" fmla="*/ 32 w 94"/>
                  <a:gd name="T51" fmla="*/ 76 h 90"/>
                  <a:gd name="T52" fmla="*/ 34 w 94"/>
                  <a:gd name="T53" fmla="*/ 62 h 90"/>
                  <a:gd name="T54" fmla="*/ 34 w 94"/>
                  <a:gd name="T55" fmla="*/ 62 h 90"/>
                  <a:gd name="T56" fmla="*/ 40 w 94"/>
                  <a:gd name="T57" fmla="*/ 62 h 90"/>
                  <a:gd name="T58" fmla="*/ 46 w 94"/>
                  <a:gd name="T59" fmla="*/ 58 h 90"/>
                  <a:gd name="T60" fmla="*/ 46 w 94"/>
                  <a:gd name="T61" fmla="*/ 58 h 90"/>
                  <a:gd name="T62" fmla="*/ 50 w 94"/>
                  <a:gd name="T63" fmla="*/ 60 h 90"/>
                  <a:gd name="T64" fmla="*/ 56 w 94"/>
                  <a:gd name="T65" fmla="*/ 62 h 90"/>
                  <a:gd name="T66" fmla="*/ 56 w 94"/>
                  <a:gd name="T67" fmla="*/ 62 h 90"/>
                  <a:gd name="T68" fmla="*/ 58 w 94"/>
                  <a:gd name="T69" fmla="*/ 76 h 90"/>
                  <a:gd name="T70" fmla="*/ 58 w 94"/>
                  <a:gd name="T71" fmla="*/ 76 h 90"/>
                  <a:gd name="T72" fmla="*/ 60 w 94"/>
                  <a:gd name="T73" fmla="*/ 82 h 90"/>
                  <a:gd name="T74" fmla="*/ 62 w 94"/>
                  <a:gd name="T75" fmla="*/ 86 h 90"/>
                  <a:gd name="T76" fmla="*/ 66 w 94"/>
                  <a:gd name="T77" fmla="*/ 88 h 90"/>
                  <a:gd name="T78" fmla="*/ 70 w 94"/>
                  <a:gd name="T79" fmla="*/ 90 h 90"/>
                  <a:gd name="T80" fmla="*/ 70 w 94"/>
                  <a:gd name="T81" fmla="*/ 90 h 90"/>
                  <a:gd name="T82" fmla="*/ 74 w 94"/>
                  <a:gd name="T83" fmla="*/ 90 h 90"/>
                  <a:gd name="T84" fmla="*/ 78 w 94"/>
                  <a:gd name="T85" fmla="*/ 86 h 90"/>
                  <a:gd name="T86" fmla="*/ 80 w 94"/>
                  <a:gd name="T87" fmla="*/ 82 h 90"/>
                  <a:gd name="T88" fmla="*/ 80 w 94"/>
                  <a:gd name="T89" fmla="*/ 74 h 90"/>
                  <a:gd name="T90" fmla="*/ 80 w 94"/>
                  <a:gd name="T91" fmla="*/ 74 h 90"/>
                  <a:gd name="T92" fmla="*/ 78 w 94"/>
                  <a:gd name="T93" fmla="*/ 58 h 90"/>
                  <a:gd name="T94" fmla="*/ 78 w 94"/>
                  <a:gd name="T95" fmla="*/ 58 h 90"/>
                  <a:gd name="T96" fmla="*/ 86 w 94"/>
                  <a:gd name="T97" fmla="*/ 58 h 90"/>
                  <a:gd name="T98" fmla="*/ 94 w 94"/>
                  <a:gd name="T99" fmla="*/ 54 h 90"/>
                  <a:gd name="T100" fmla="*/ 94 w 94"/>
                  <a:gd name="T101"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90">
                    <a:moveTo>
                      <a:pt x="94" y="54"/>
                    </a:moveTo>
                    <a:lnTo>
                      <a:pt x="94" y="54"/>
                    </a:lnTo>
                    <a:lnTo>
                      <a:pt x="84" y="32"/>
                    </a:lnTo>
                    <a:lnTo>
                      <a:pt x="68" y="0"/>
                    </a:lnTo>
                    <a:lnTo>
                      <a:pt x="68" y="0"/>
                    </a:lnTo>
                    <a:lnTo>
                      <a:pt x="22" y="0"/>
                    </a:lnTo>
                    <a:lnTo>
                      <a:pt x="22" y="0"/>
                    </a:lnTo>
                    <a:lnTo>
                      <a:pt x="16" y="14"/>
                    </a:lnTo>
                    <a:lnTo>
                      <a:pt x="8" y="34"/>
                    </a:lnTo>
                    <a:lnTo>
                      <a:pt x="0" y="56"/>
                    </a:lnTo>
                    <a:lnTo>
                      <a:pt x="0" y="56"/>
                    </a:lnTo>
                    <a:lnTo>
                      <a:pt x="4" y="58"/>
                    </a:lnTo>
                    <a:lnTo>
                      <a:pt x="12" y="60"/>
                    </a:lnTo>
                    <a:lnTo>
                      <a:pt x="12" y="60"/>
                    </a:lnTo>
                    <a:lnTo>
                      <a:pt x="10" y="74"/>
                    </a:lnTo>
                    <a:lnTo>
                      <a:pt x="10" y="74"/>
                    </a:lnTo>
                    <a:lnTo>
                      <a:pt x="10" y="82"/>
                    </a:lnTo>
                    <a:lnTo>
                      <a:pt x="12" y="86"/>
                    </a:lnTo>
                    <a:lnTo>
                      <a:pt x="16" y="90"/>
                    </a:lnTo>
                    <a:lnTo>
                      <a:pt x="20" y="90"/>
                    </a:lnTo>
                    <a:lnTo>
                      <a:pt x="20" y="90"/>
                    </a:lnTo>
                    <a:lnTo>
                      <a:pt x="24" y="88"/>
                    </a:lnTo>
                    <a:lnTo>
                      <a:pt x="28" y="86"/>
                    </a:lnTo>
                    <a:lnTo>
                      <a:pt x="30" y="82"/>
                    </a:lnTo>
                    <a:lnTo>
                      <a:pt x="32" y="76"/>
                    </a:lnTo>
                    <a:lnTo>
                      <a:pt x="32" y="76"/>
                    </a:lnTo>
                    <a:lnTo>
                      <a:pt x="34" y="62"/>
                    </a:lnTo>
                    <a:lnTo>
                      <a:pt x="34" y="62"/>
                    </a:lnTo>
                    <a:lnTo>
                      <a:pt x="40" y="62"/>
                    </a:lnTo>
                    <a:lnTo>
                      <a:pt x="46" y="58"/>
                    </a:lnTo>
                    <a:lnTo>
                      <a:pt x="46" y="58"/>
                    </a:lnTo>
                    <a:lnTo>
                      <a:pt x="50" y="60"/>
                    </a:lnTo>
                    <a:lnTo>
                      <a:pt x="56" y="62"/>
                    </a:lnTo>
                    <a:lnTo>
                      <a:pt x="56" y="62"/>
                    </a:lnTo>
                    <a:lnTo>
                      <a:pt x="58" y="76"/>
                    </a:lnTo>
                    <a:lnTo>
                      <a:pt x="58" y="76"/>
                    </a:lnTo>
                    <a:lnTo>
                      <a:pt x="60" y="82"/>
                    </a:lnTo>
                    <a:lnTo>
                      <a:pt x="62" y="86"/>
                    </a:lnTo>
                    <a:lnTo>
                      <a:pt x="66" y="88"/>
                    </a:lnTo>
                    <a:lnTo>
                      <a:pt x="70" y="90"/>
                    </a:lnTo>
                    <a:lnTo>
                      <a:pt x="70" y="90"/>
                    </a:lnTo>
                    <a:lnTo>
                      <a:pt x="74" y="90"/>
                    </a:lnTo>
                    <a:lnTo>
                      <a:pt x="78" y="86"/>
                    </a:lnTo>
                    <a:lnTo>
                      <a:pt x="80" y="82"/>
                    </a:lnTo>
                    <a:lnTo>
                      <a:pt x="80" y="74"/>
                    </a:lnTo>
                    <a:lnTo>
                      <a:pt x="80" y="74"/>
                    </a:lnTo>
                    <a:lnTo>
                      <a:pt x="78" y="58"/>
                    </a:lnTo>
                    <a:lnTo>
                      <a:pt x="78" y="58"/>
                    </a:lnTo>
                    <a:lnTo>
                      <a:pt x="86" y="58"/>
                    </a:lnTo>
                    <a:lnTo>
                      <a:pt x="94" y="54"/>
                    </a:lnTo>
                    <a:lnTo>
                      <a:pt x="94" y="54"/>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67"/>
              <p:cNvSpPr>
                <a:spLocks/>
              </p:cNvSpPr>
              <p:nvPr/>
            </p:nvSpPr>
            <p:spPr bwMode="auto">
              <a:xfrm>
                <a:off x="10458451" y="2698750"/>
                <a:ext cx="193675" cy="160338"/>
              </a:xfrm>
              <a:custGeom>
                <a:avLst/>
                <a:gdLst>
                  <a:gd name="T0" fmla="*/ 108 w 122"/>
                  <a:gd name="T1" fmla="*/ 15 h 101"/>
                  <a:gd name="T2" fmla="*/ 102 w 122"/>
                  <a:gd name="T3" fmla="*/ 21 h 101"/>
                  <a:gd name="T4" fmla="*/ 98 w 122"/>
                  <a:gd name="T5" fmla="*/ 8 h 101"/>
                  <a:gd name="T6" fmla="*/ 92 w 122"/>
                  <a:gd name="T7" fmla="*/ 4 h 101"/>
                  <a:gd name="T8" fmla="*/ 84 w 122"/>
                  <a:gd name="T9" fmla="*/ 0 h 101"/>
                  <a:gd name="T10" fmla="*/ 74 w 122"/>
                  <a:gd name="T11" fmla="*/ 4 h 101"/>
                  <a:gd name="T12" fmla="*/ 72 w 122"/>
                  <a:gd name="T13" fmla="*/ 6 h 101"/>
                  <a:gd name="T14" fmla="*/ 72 w 122"/>
                  <a:gd name="T15" fmla="*/ 6 h 101"/>
                  <a:gd name="T16" fmla="*/ 84 w 122"/>
                  <a:gd name="T17" fmla="*/ 15 h 101"/>
                  <a:gd name="T18" fmla="*/ 88 w 122"/>
                  <a:gd name="T19" fmla="*/ 29 h 101"/>
                  <a:gd name="T20" fmla="*/ 88 w 122"/>
                  <a:gd name="T21" fmla="*/ 29 h 101"/>
                  <a:gd name="T22" fmla="*/ 88 w 122"/>
                  <a:gd name="T23" fmla="*/ 33 h 101"/>
                  <a:gd name="T24" fmla="*/ 90 w 122"/>
                  <a:gd name="T25" fmla="*/ 35 h 101"/>
                  <a:gd name="T26" fmla="*/ 74 w 122"/>
                  <a:gd name="T27" fmla="*/ 51 h 101"/>
                  <a:gd name="T28" fmla="*/ 70 w 122"/>
                  <a:gd name="T29" fmla="*/ 51 h 101"/>
                  <a:gd name="T30" fmla="*/ 82 w 122"/>
                  <a:gd name="T31" fmla="*/ 43 h 101"/>
                  <a:gd name="T32" fmla="*/ 86 w 122"/>
                  <a:gd name="T33" fmla="*/ 29 h 101"/>
                  <a:gd name="T34" fmla="*/ 84 w 122"/>
                  <a:gd name="T35" fmla="*/ 19 h 101"/>
                  <a:gd name="T36" fmla="*/ 70 w 122"/>
                  <a:gd name="T37" fmla="*/ 8 h 101"/>
                  <a:gd name="T38" fmla="*/ 62 w 122"/>
                  <a:gd name="T39" fmla="*/ 6 h 101"/>
                  <a:gd name="T40" fmla="*/ 44 w 122"/>
                  <a:gd name="T41" fmla="*/ 11 h 101"/>
                  <a:gd name="T42" fmla="*/ 38 w 122"/>
                  <a:gd name="T43" fmla="*/ 29 h 101"/>
                  <a:gd name="T44" fmla="*/ 38 w 122"/>
                  <a:gd name="T45" fmla="*/ 35 h 101"/>
                  <a:gd name="T46" fmla="*/ 46 w 122"/>
                  <a:gd name="T47" fmla="*/ 47 h 101"/>
                  <a:gd name="T48" fmla="*/ 48 w 122"/>
                  <a:gd name="T49" fmla="*/ 51 h 101"/>
                  <a:gd name="T50" fmla="*/ 14 w 122"/>
                  <a:gd name="T51" fmla="*/ 15 h 101"/>
                  <a:gd name="T52" fmla="*/ 10 w 122"/>
                  <a:gd name="T53" fmla="*/ 13 h 101"/>
                  <a:gd name="T54" fmla="*/ 2 w 122"/>
                  <a:gd name="T55" fmla="*/ 17 h 101"/>
                  <a:gd name="T56" fmla="*/ 0 w 122"/>
                  <a:gd name="T57" fmla="*/ 19 h 101"/>
                  <a:gd name="T58" fmla="*/ 2 w 122"/>
                  <a:gd name="T59" fmla="*/ 27 h 101"/>
                  <a:gd name="T60" fmla="*/ 38 w 122"/>
                  <a:gd name="T61" fmla="*/ 69 h 101"/>
                  <a:gd name="T62" fmla="*/ 62 w 122"/>
                  <a:gd name="T63" fmla="*/ 101 h 101"/>
                  <a:gd name="T64" fmla="*/ 84 w 122"/>
                  <a:gd name="T65" fmla="*/ 69 h 101"/>
                  <a:gd name="T66" fmla="*/ 104 w 122"/>
                  <a:gd name="T67" fmla="*/ 45 h 101"/>
                  <a:gd name="T68" fmla="*/ 110 w 122"/>
                  <a:gd name="T69" fmla="*/ 47 h 101"/>
                  <a:gd name="T70" fmla="*/ 106 w 122"/>
                  <a:gd name="T71" fmla="*/ 43 h 101"/>
                  <a:gd name="T72" fmla="*/ 120 w 122"/>
                  <a:gd name="T73" fmla="*/ 27 h 101"/>
                  <a:gd name="T74" fmla="*/ 122 w 122"/>
                  <a:gd name="T75" fmla="*/ 21 h 101"/>
                  <a:gd name="T76" fmla="*/ 120 w 122"/>
                  <a:gd name="T77" fmla="*/ 17 h 101"/>
                  <a:gd name="T78" fmla="*/ 114 w 122"/>
                  <a:gd name="T79" fmla="*/ 13 h 101"/>
                  <a:gd name="T80" fmla="*/ 108 w 122"/>
                  <a:gd name="T81"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01">
                    <a:moveTo>
                      <a:pt x="108" y="15"/>
                    </a:moveTo>
                    <a:lnTo>
                      <a:pt x="108" y="15"/>
                    </a:lnTo>
                    <a:lnTo>
                      <a:pt x="102" y="21"/>
                    </a:lnTo>
                    <a:lnTo>
                      <a:pt x="102" y="21"/>
                    </a:lnTo>
                    <a:lnTo>
                      <a:pt x="100" y="13"/>
                    </a:lnTo>
                    <a:lnTo>
                      <a:pt x="98" y="8"/>
                    </a:lnTo>
                    <a:lnTo>
                      <a:pt x="98" y="8"/>
                    </a:lnTo>
                    <a:lnTo>
                      <a:pt x="92" y="4"/>
                    </a:lnTo>
                    <a:lnTo>
                      <a:pt x="88" y="2"/>
                    </a:lnTo>
                    <a:lnTo>
                      <a:pt x="84" y="0"/>
                    </a:lnTo>
                    <a:lnTo>
                      <a:pt x="80" y="2"/>
                    </a:lnTo>
                    <a:lnTo>
                      <a:pt x="74" y="4"/>
                    </a:lnTo>
                    <a:lnTo>
                      <a:pt x="72" y="6"/>
                    </a:lnTo>
                    <a:lnTo>
                      <a:pt x="72" y="6"/>
                    </a:lnTo>
                    <a:lnTo>
                      <a:pt x="72" y="6"/>
                    </a:lnTo>
                    <a:lnTo>
                      <a:pt x="72" y="6"/>
                    </a:lnTo>
                    <a:lnTo>
                      <a:pt x="78" y="9"/>
                    </a:lnTo>
                    <a:lnTo>
                      <a:pt x="84" y="15"/>
                    </a:lnTo>
                    <a:lnTo>
                      <a:pt x="86" y="21"/>
                    </a:lnTo>
                    <a:lnTo>
                      <a:pt x="88" y="29"/>
                    </a:lnTo>
                    <a:lnTo>
                      <a:pt x="88" y="29"/>
                    </a:lnTo>
                    <a:lnTo>
                      <a:pt x="88" y="29"/>
                    </a:lnTo>
                    <a:lnTo>
                      <a:pt x="88" y="29"/>
                    </a:lnTo>
                    <a:lnTo>
                      <a:pt x="88" y="33"/>
                    </a:lnTo>
                    <a:lnTo>
                      <a:pt x="88" y="33"/>
                    </a:lnTo>
                    <a:lnTo>
                      <a:pt x="90" y="35"/>
                    </a:lnTo>
                    <a:lnTo>
                      <a:pt x="90" y="35"/>
                    </a:lnTo>
                    <a:lnTo>
                      <a:pt x="74" y="51"/>
                    </a:lnTo>
                    <a:lnTo>
                      <a:pt x="70" y="51"/>
                    </a:lnTo>
                    <a:lnTo>
                      <a:pt x="70" y="51"/>
                    </a:lnTo>
                    <a:lnTo>
                      <a:pt x="76" y="47"/>
                    </a:lnTo>
                    <a:lnTo>
                      <a:pt x="82" y="43"/>
                    </a:lnTo>
                    <a:lnTo>
                      <a:pt x="84" y="35"/>
                    </a:lnTo>
                    <a:lnTo>
                      <a:pt x="86" y="29"/>
                    </a:lnTo>
                    <a:lnTo>
                      <a:pt x="86" y="29"/>
                    </a:lnTo>
                    <a:lnTo>
                      <a:pt x="84" y="19"/>
                    </a:lnTo>
                    <a:lnTo>
                      <a:pt x="78" y="11"/>
                    </a:lnTo>
                    <a:lnTo>
                      <a:pt x="70" y="8"/>
                    </a:lnTo>
                    <a:lnTo>
                      <a:pt x="62" y="6"/>
                    </a:lnTo>
                    <a:lnTo>
                      <a:pt x="62" y="6"/>
                    </a:lnTo>
                    <a:lnTo>
                      <a:pt x="52" y="8"/>
                    </a:lnTo>
                    <a:lnTo>
                      <a:pt x="44" y="11"/>
                    </a:lnTo>
                    <a:lnTo>
                      <a:pt x="38" y="19"/>
                    </a:lnTo>
                    <a:lnTo>
                      <a:pt x="38" y="29"/>
                    </a:lnTo>
                    <a:lnTo>
                      <a:pt x="38" y="29"/>
                    </a:lnTo>
                    <a:lnTo>
                      <a:pt x="38" y="35"/>
                    </a:lnTo>
                    <a:lnTo>
                      <a:pt x="42" y="43"/>
                    </a:lnTo>
                    <a:lnTo>
                      <a:pt x="46" y="47"/>
                    </a:lnTo>
                    <a:lnTo>
                      <a:pt x="52" y="51"/>
                    </a:lnTo>
                    <a:lnTo>
                      <a:pt x="48" y="51"/>
                    </a:lnTo>
                    <a:lnTo>
                      <a:pt x="48" y="51"/>
                    </a:lnTo>
                    <a:lnTo>
                      <a:pt x="14" y="15"/>
                    </a:lnTo>
                    <a:lnTo>
                      <a:pt x="14" y="15"/>
                    </a:lnTo>
                    <a:lnTo>
                      <a:pt x="10" y="13"/>
                    </a:lnTo>
                    <a:lnTo>
                      <a:pt x="8" y="13"/>
                    </a:lnTo>
                    <a:lnTo>
                      <a:pt x="2" y="17"/>
                    </a:lnTo>
                    <a:lnTo>
                      <a:pt x="2" y="17"/>
                    </a:lnTo>
                    <a:lnTo>
                      <a:pt x="0" y="19"/>
                    </a:lnTo>
                    <a:lnTo>
                      <a:pt x="0" y="21"/>
                    </a:lnTo>
                    <a:lnTo>
                      <a:pt x="2" y="27"/>
                    </a:lnTo>
                    <a:lnTo>
                      <a:pt x="2" y="27"/>
                    </a:lnTo>
                    <a:lnTo>
                      <a:pt x="38" y="69"/>
                    </a:lnTo>
                    <a:lnTo>
                      <a:pt x="38" y="101"/>
                    </a:lnTo>
                    <a:lnTo>
                      <a:pt x="62" y="101"/>
                    </a:lnTo>
                    <a:lnTo>
                      <a:pt x="84" y="101"/>
                    </a:lnTo>
                    <a:lnTo>
                      <a:pt x="84" y="69"/>
                    </a:lnTo>
                    <a:lnTo>
                      <a:pt x="84" y="69"/>
                    </a:lnTo>
                    <a:lnTo>
                      <a:pt x="104" y="45"/>
                    </a:lnTo>
                    <a:lnTo>
                      <a:pt x="104" y="45"/>
                    </a:lnTo>
                    <a:lnTo>
                      <a:pt x="110" y="47"/>
                    </a:lnTo>
                    <a:lnTo>
                      <a:pt x="110" y="47"/>
                    </a:lnTo>
                    <a:lnTo>
                      <a:pt x="106" y="43"/>
                    </a:lnTo>
                    <a:lnTo>
                      <a:pt x="106" y="43"/>
                    </a:lnTo>
                    <a:lnTo>
                      <a:pt x="120" y="27"/>
                    </a:lnTo>
                    <a:lnTo>
                      <a:pt x="120" y="27"/>
                    </a:lnTo>
                    <a:lnTo>
                      <a:pt x="122" y="21"/>
                    </a:lnTo>
                    <a:lnTo>
                      <a:pt x="122" y="19"/>
                    </a:lnTo>
                    <a:lnTo>
                      <a:pt x="120" y="17"/>
                    </a:lnTo>
                    <a:lnTo>
                      <a:pt x="120" y="17"/>
                    </a:lnTo>
                    <a:lnTo>
                      <a:pt x="114" y="13"/>
                    </a:lnTo>
                    <a:lnTo>
                      <a:pt x="112" y="13"/>
                    </a:lnTo>
                    <a:lnTo>
                      <a:pt x="108" y="15"/>
                    </a:lnTo>
                    <a:lnTo>
                      <a:pt x="108" y="15"/>
                    </a:lnTo>
                    <a:close/>
                  </a:path>
                </a:pathLst>
              </a:custGeom>
              <a:solidFill>
                <a:srgbClr val="0E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1" name="Pentagon 60"/>
          <p:cNvSpPr/>
          <p:nvPr/>
        </p:nvSpPr>
        <p:spPr>
          <a:xfrm flipH="1">
            <a:off x="4114800" y="5459466"/>
            <a:ext cx="5029200" cy="407934"/>
          </a:xfrm>
          <a:prstGeom prst="homePlate">
            <a:avLst/>
          </a:prstGeom>
          <a:solidFill>
            <a:srgbClr val="FFC000"/>
          </a:solidFill>
          <a:ln w="25400" cap="flat" cmpd="sng" algn="ctr">
            <a:noFill/>
            <a:prstDash val="solid"/>
          </a:ln>
          <a:effectLst/>
        </p:spPr>
        <p:txBody>
          <a:bodyPr rtlCol="0" anchor="ctr"/>
          <a:lstStyle/>
          <a:p>
            <a:pPr algn="r">
              <a:defRPr/>
            </a:pPr>
            <a:r>
              <a:rPr lang="en-US" b="1" kern="0" dirty="0">
                <a:solidFill>
                  <a:prstClr val="black"/>
                </a:solidFill>
              </a:rPr>
              <a:t>Comments? Questions? Let’s hear from you!</a:t>
            </a:r>
          </a:p>
        </p:txBody>
      </p:sp>
      <p:sp>
        <p:nvSpPr>
          <p:cNvPr id="19" name="TextBox 18"/>
          <p:cNvSpPr txBox="1"/>
          <p:nvPr/>
        </p:nvSpPr>
        <p:spPr>
          <a:xfrm>
            <a:off x="4114800" y="5943600"/>
            <a:ext cx="5029200" cy="553998"/>
          </a:xfrm>
          <a:prstGeom prst="rect">
            <a:avLst/>
          </a:prstGeom>
          <a:noFill/>
        </p:spPr>
        <p:txBody>
          <a:bodyPr wrap="square" rtlCol="0">
            <a:spAutoFit/>
          </a:bodyPr>
          <a:lstStyle/>
          <a:p>
            <a:pPr algn="ctr"/>
            <a:r>
              <a:rPr lang="en-US" sz="1500" dirty="0"/>
              <a:t>Comments, questions, and feedback are all very welcome at</a:t>
            </a:r>
          </a:p>
          <a:p>
            <a:pPr algn="ctr"/>
            <a:r>
              <a:rPr lang="en-US" sz="1500" dirty="0">
                <a:solidFill>
                  <a:schemeClr val="tx2">
                    <a:lumMod val="50000"/>
                  </a:schemeClr>
                </a:solidFill>
                <a:hlinkClick r:id="rId9"/>
              </a:rPr>
              <a:t>Medicaid.Transformation@dhhs.nc.gov</a:t>
            </a:r>
            <a:r>
              <a:rPr lang="en-US" sz="1500" dirty="0"/>
              <a:t> </a:t>
            </a:r>
          </a:p>
        </p:txBody>
      </p:sp>
      <p:sp>
        <p:nvSpPr>
          <p:cNvPr id="62" name="Pentagon 61"/>
          <p:cNvSpPr/>
          <p:nvPr/>
        </p:nvSpPr>
        <p:spPr>
          <a:xfrm>
            <a:off x="0" y="4038600"/>
            <a:ext cx="3048000" cy="402336"/>
          </a:xfrm>
          <a:prstGeom prst="homePlate">
            <a:avLst/>
          </a:prstGeom>
          <a:solidFill>
            <a:srgbClr val="FFC000"/>
          </a:solidFill>
          <a:ln w="25400" cap="flat" cmpd="sng" algn="ctr">
            <a:noFill/>
            <a:prstDash val="solid"/>
          </a:ln>
          <a:effectLst/>
        </p:spPr>
        <p:txBody>
          <a:bodyPr rtlCol="0" anchor="ctr"/>
          <a:lstStyle/>
          <a:p>
            <a:pPr>
              <a:defRPr/>
            </a:pPr>
            <a:r>
              <a:rPr lang="en-US" b="1" kern="0" dirty="0" err="1">
                <a:solidFill>
                  <a:prstClr val="black"/>
                </a:solidFill>
              </a:rPr>
              <a:t>DHHS</a:t>
            </a:r>
            <a:r>
              <a:rPr lang="en-US" b="1" kern="0" dirty="0">
                <a:solidFill>
                  <a:prstClr val="black"/>
                </a:solidFill>
              </a:rPr>
              <a:t> Will Engage</a:t>
            </a:r>
          </a:p>
        </p:txBody>
      </p:sp>
      <p:sp>
        <p:nvSpPr>
          <p:cNvPr id="64" name="Rectangle 63"/>
          <p:cNvSpPr/>
          <p:nvPr/>
        </p:nvSpPr>
        <p:spPr>
          <a:xfrm>
            <a:off x="468217" y="4467627"/>
            <a:ext cx="6495745" cy="1938992"/>
          </a:xfrm>
          <a:prstGeom prst="rect">
            <a:avLst/>
          </a:prstGeom>
        </p:spPr>
        <p:txBody>
          <a:bodyPr wrap="square">
            <a:spAutoFit/>
          </a:bodyPr>
          <a:lstStyle/>
          <a:p>
            <a:pPr>
              <a:spcBef>
                <a:spcPts val="600"/>
              </a:spcBef>
              <a:spcAft>
                <a:spcPts val="600"/>
              </a:spcAft>
            </a:pPr>
            <a:r>
              <a:rPr lang="en-US" sz="1600" dirty="0"/>
              <a:t>Consumers, Families, Caregivers, and Consumer Representatives</a:t>
            </a:r>
          </a:p>
          <a:p>
            <a:pPr>
              <a:spcBef>
                <a:spcPts val="600"/>
              </a:spcBef>
              <a:spcAft>
                <a:spcPts val="600"/>
              </a:spcAft>
            </a:pPr>
            <a:r>
              <a:rPr lang="en-US" sz="1600" dirty="0"/>
              <a:t>Providers </a:t>
            </a:r>
          </a:p>
          <a:p>
            <a:pPr>
              <a:spcBef>
                <a:spcPts val="600"/>
              </a:spcBef>
              <a:spcAft>
                <a:spcPts val="600"/>
              </a:spcAft>
            </a:pPr>
            <a:r>
              <a:rPr lang="en-US" sz="1600" dirty="0"/>
              <a:t>Health Plans and LME/</a:t>
            </a:r>
            <a:r>
              <a:rPr lang="en-US" sz="1600" dirty="0" err="1"/>
              <a:t>MCOs</a:t>
            </a:r>
            <a:endParaRPr lang="en-US" sz="1600" dirty="0"/>
          </a:p>
          <a:p>
            <a:pPr>
              <a:spcBef>
                <a:spcPts val="600"/>
              </a:spcBef>
              <a:spcAft>
                <a:spcPts val="600"/>
              </a:spcAft>
            </a:pPr>
            <a:r>
              <a:rPr lang="en-US" sz="1600" dirty="0"/>
              <a:t>Counties </a:t>
            </a:r>
          </a:p>
          <a:p>
            <a:pPr>
              <a:spcBef>
                <a:spcPts val="600"/>
              </a:spcBef>
              <a:spcAft>
                <a:spcPts val="600"/>
              </a:spcAft>
            </a:pPr>
            <a:r>
              <a:rPr lang="en-US" sz="1600" dirty="0"/>
              <a:t>General Public</a:t>
            </a:r>
          </a:p>
        </p:txBody>
      </p:sp>
      <p:sp>
        <p:nvSpPr>
          <p:cNvPr id="65" name="Oval 64"/>
          <p:cNvSpPr>
            <a:spLocks noChangeArrowheads="1"/>
          </p:cNvSpPr>
          <p:nvPr/>
        </p:nvSpPr>
        <p:spPr bwMode="auto">
          <a:xfrm>
            <a:off x="285337" y="5732947"/>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66" name="Oval 65"/>
          <p:cNvSpPr>
            <a:spLocks noChangeArrowheads="1"/>
          </p:cNvSpPr>
          <p:nvPr/>
        </p:nvSpPr>
        <p:spPr bwMode="auto">
          <a:xfrm>
            <a:off x="285337" y="6125569"/>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 name="Title 2"/>
          <p:cNvSpPr>
            <a:spLocks noGrp="1"/>
          </p:cNvSpPr>
          <p:nvPr>
            <p:ph type="title"/>
          </p:nvPr>
        </p:nvSpPr>
        <p:spPr>
          <a:xfrm>
            <a:off x="310133" y="624054"/>
            <a:ext cx="7843267" cy="548640"/>
          </a:xfrm>
        </p:spPr>
        <p:txBody>
          <a:bodyPr/>
          <a:lstStyle/>
          <a:p>
            <a:r>
              <a:rPr lang="en-US" sz="2800" dirty="0"/>
              <a:t>Reminder: Opportunities to Engage</a:t>
            </a:r>
          </a:p>
        </p:txBody>
      </p:sp>
      <p:sp>
        <p:nvSpPr>
          <p:cNvPr id="38" name="Oval 37"/>
          <p:cNvSpPr>
            <a:spLocks noChangeArrowheads="1"/>
          </p:cNvSpPr>
          <p:nvPr/>
        </p:nvSpPr>
        <p:spPr bwMode="auto">
          <a:xfrm>
            <a:off x="285337" y="3402925"/>
            <a:ext cx="182880" cy="182880"/>
          </a:xfrm>
          <a:prstGeom prst="ellipse">
            <a:avLst/>
          </a:prstGeom>
          <a:solidFill>
            <a:srgbClr val="FFFFFF"/>
          </a:solidFill>
          <a:ln w="28575" algn="ctr">
            <a:solidFill>
              <a:srgbClr val="F0AB00"/>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9" name="Rectangle 38"/>
          <p:cNvSpPr/>
          <p:nvPr/>
        </p:nvSpPr>
        <p:spPr bwMode="auto">
          <a:xfrm>
            <a:off x="0" y="1199515"/>
            <a:ext cx="9146815" cy="863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b="1" dirty="0"/>
              <a:t>DHHS values input and feedback from stakeholders and will make sure stakeholders have the opportunity to connect through a number of venues and activities.</a:t>
            </a:r>
            <a:endParaRPr lang="en-US" b="1" dirty="0">
              <a:solidFill>
                <a:prstClr val="black"/>
              </a:solidFill>
            </a:endParaRPr>
          </a:p>
        </p:txBody>
      </p:sp>
      <p:sp>
        <p:nvSpPr>
          <p:cNvPr id="15" name="Slide Number Placeholder 14"/>
          <p:cNvSpPr>
            <a:spLocks noGrp="1"/>
          </p:cNvSpPr>
          <p:nvPr>
            <p:ph type="sldNum" sz="quarter" idx="15"/>
          </p:nvPr>
        </p:nvSpPr>
        <p:spPr/>
        <p:txBody>
          <a:bodyPr/>
          <a:lstStyle/>
          <a:p>
            <a:fld id="{11F27F3A-B3E9-41ED-AF8F-A365F10BB65F}" type="slidenum">
              <a:rPr lang="en-US" smtClean="0"/>
              <a:pPr/>
              <a:t>33</a:t>
            </a:fld>
            <a:endParaRPr lang="en-US" dirty="0"/>
          </a:p>
        </p:txBody>
      </p:sp>
    </p:spTree>
    <p:extLst>
      <p:ext uri="{BB962C8B-B14F-4D97-AF65-F5344CB8AC3E}">
        <p14:creationId xmlns:p14="http://schemas.microsoft.com/office/powerpoint/2010/main" val="194027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Appendix</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34</a:t>
            </a:fld>
            <a:endParaRPr lang="en-US" b="1" dirty="0">
              <a:latin typeface="Calibri" panose="020F0502020204030204" pitchFamily="34" charset="0"/>
            </a:endParaRPr>
          </a:p>
        </p:txBody>
      </p:sp>
    </p:spTree>
    <p:extLst>
      <p:ext uri="{BB962C8B-B14F-4D97-AF65-F5344CB8AC3E}">
        <p14:creationId xmlns:p14="http://schemas.microsoft.com/office/powerpoint/2010/main" val="1031577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699193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3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5"/>
          </p:nvPr>
        </p:nvSpPr>
        <p:spPr/>
        <p:txBody>
          <a:bodyPr/>
          <a:lstStyle/>
          <a:p>
            <a:fld id="{11F27F3A-B3E9-41ED-AF8F-A365F10BB65F}" type="slidenum">
              <a:rPr lang="en-US" smtClean="0"/>
              <a:pPr/>
              <a:t>35</a:t>
            </a:fld>
            <a:endParaRPr lang="en-US" dirty="0"/>
          </a:p>
        </p:txBody>
      </p:sp>
      <p:sp>
        <p:nvSpPr>
          <p:cNvPr id="4" name="Rectangle 3"/>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cxnSp>
        <p:nvCxnSpPr>
          <p:cNvPr id="5" name="Straight Connector 4"/>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6"/>
          <p:cNvSpPr txBox="1">
            <a:spLocks/>
          </p:cNvSpPr>
          <p:nvPr/>
        </p:nvSpPr>
        <p:spPr>
          <a:xfrm>
            <a:off x="0" y="624054"/>
            <a:ext cx="91440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002060"/>
                </a:solidFill>
                <a:latin typeface="Calibri" panose="020F0502020204030204" pitchFamily="34" charset="0"/>
              </a:rPr>
              <a:t>Services only available in NC Medicaid Direct &amp; LME/</a:t>
            </a:r>
            <a:r>
              <a:rPr lang="en-US" sz="2800" b="1" dirty="0" err="1">
                <a:solidFill>
                  <a:srgbClr val="002060"/>
                </a:solidFill>
                <a:latin typeface="Calibri" panose="020F0502020204030204" pitchFamily="34" charset="0"/>
              </a:rPr>
              <a:t>MCOs</a:t>
            </a:r>
            <a:endParaRPr lang="en-US" sz="2800" b="1" dirty="0">
              <a:solidFill>
                <a:srgbClr val="002060"/>
              </a:solidFill>
              <a:latin typeface="Calibri" panose="020F0502020204030204" pitchFamily="34" charset="0"/>
            </a:endParaRPr>
          </a:p>
        </p:txBody>
      </p:sp>
      <p:sp>
        <p:nvSpPr>
          <p:cNvPr id="2" name="Rectangle 1"/>
          <p:cNvSpPr/>
          <p:nvPr/>
        </p:nvSpPr>
        <p:spPr>
          <a:xfrm>
            <a:off x="76200" y="1295400"/>
            <a:ext cx="5105400" cy="5170646"/>
          </a:xfrm>
          <a:prstGeom prst="rect">
            <a:avLst/>
          </a:prstGeom>
        </p:spPr>
        <p:txBody>
          <a:bodyPr wrap="square" numCol="1">
            <a:spAutoFit/>
          </a:bodyPr>
          <a:lstStyle/>
          <a:p>
            <a:pPr lvl="0"/>
            <a:r>
              <a:rPr lang="en-US" sz="1500" b="1" u="sng" dirty="0"/>
              <a:t>Medicaid Services</a:t>
            </a:r>
          </a:p>
          <a:p>
            <a:pPr marL="285750" lvl="0" indent="-285750">
              <a:buFont typeface="Arial" panose="020B0604020202020204" pitchFamily="34" charset="0"/>
              <a:buChar char="•"/>
            </a:pPr>
            <a:r>
              <a:rPr lang="en-US" sz="1500" dirty="0"/>
              <a:t>Residential treatment facility services for children and adolescents </a:t>
            </a:r>
          </a:p>
          <a:p>
            <a:pPr marL="285750" lvl="0" indent="-285750">
              <a:buFont typeface="Arial" panose="020B0604020202020204" pitchFamily="34" charset="0"/>
              <a:buChar char="•"/>
            </a:pPr>
            <a:r>
              <a:rPr lang="en-US" sz="1500" dirty="0"/>
              <a:t>Child and adolescent day treatment services </a:t>
            </a:r>
          </a:p>
          <a:p>
            <a:pPr marL="285750" lvl="0" indent="-285750">
              <a:buFont typeface="Arial" panose="020B0604020202020204" pitchFamily="34" charset="0"/>
              <a:buChar char="•"/>
            </a:pPr>
            <a:r>
              <a:rPr lang="en-US" sz="1500" dirty="0"/>
              <a:t>Intensive in-home services </a:t>
            </a:r>
          </a:p>
          <a:p>
            <a:pPr marL="285750" lvl="0" indent="-285750">
              <a:buFont typeface="Arial" panose="020B0604020202020204" pitchFamily="34" charset="0"/>
              <a:buChar char="•"/>
            </a:pPr>
            <a:r>
              <a:rPr lang="en-US" sz="1500" dirty="0"/>
              <a:t>Multi-systemic therapy services (MST)</a:t>
            </a:r>
          </a:p>
          <a:p>
            <a:pPr marL="285750" lvl="0" indent="-285750">
              <a:buFont typeface="Arial" panose="020B0604020202020204" pitchFamily="34" charset="0"/>
              <a:buChar char="•"/>
            </a:pPr>
            <a:r>
              <a:rPr lang="en-US" sz="1500" dirty="0"/>
              <a:t>Psychiatric residential treatment facilities (</a:t>
            </a:r>
            <a:r>
              <a:rPr lang="en-US" sz="1500" dirty="0" err="1"/>
              <a:t>PRTF</a:t>
            </a:r>
            <a:r>
              <a:rPr lang="en-US" sz="1500" dirty="0"/>
              <a:t>)</a:t>
            </a:r>
          </a:p>
          <a:p>
            <a:pPr marL="285750" lvl="0" indent="-285750">
              <a:buFont typeface="Arial" panose="020B0604020202020204" pitchFamily="34" charset="0"/>
              <a:buChar char="•"/>
            </a:pPr>
            <a:r>
              <a:rPr lang="en-US" sz="1500" dirty="0"/>
              <a:t>Assertive community treatment (ACT)</a:t>
            </a:r>
          </a:p>
          <a:p>
            <a:pPr marL="285750" lvl="0" indent="-285750">
              <a:buFont typeface="Arial" panose="020B0604020202020204" pitchFamily="34" charset="0"/>
              <a:buChar char="•"/>
            </a:pPr>
            <a:r>
              <a:rPr lang="en-US" sz="1500" dirty="0"/>
              <a:t>Community support team (CST)</a:t>
            </a:r>
          </a:p>
          <a:p>
            <a:pPr marL="285750" lvl="0" indent="-285750">
              <a:buFont typeface="Arial" panose="020B0604020202020204" pitchFamily="34" charset="0"/>
              <a:buChar char="•"/>
            </a:pPr>
            <a:r>
              <a:rPr lang="en-US" sz="1500" dirty="0"/>
              <a:t>Psychosocial rehabilitation (</a:t>
            </a:r>
            <a:r>
              <a:rPr lang="en-US" sz="1500" dirty="0" err="1"/>
              <a:t>PSR</a:t>
            </a:r>
            <a:r>
              <a:rPr lang="en-US" sz="1500" dirty="0"/>
              <a:t>)</a:t>
            </a:r>
          </a:p>
          <a:p>
            <a:pPr marL="285750" lvl="0" indent="-285750">
              <a:buFont typeface="Arial" panose="020B0604020202020204" pitchFamily="34" charset="0"/>
              <a:buChar char="•"/>
            </a:pPr>
            <a:r>
              <a:rPr lang="en-US" sz="1500" dirty="0"/>
              <a:t>Substance abuse non-medical community residential treatment</a:t>
            </a:r>
          </a:p>
          <a:p>
            <a:pPr marL="285750" lvl="0" indent="-285750">
              <a:buFont typeface="Arial" panose="020B0604020202020204" pitchFamily="34" charset="0"/>
              <a:buChar char="•"/>
            </a:pPr>
            <a:r>
              <a:rPr lang="en-US" sz="1500" dirty="0"/>
              <a:t>Substance abuse medically monitored residential treatment </a:t>
            </a:r>
          </a:p>
          <a:p>
            <a:pPr marL="285750" lvl="0" indent="-285750">
              <a:buFont typeface="Arial" panose="020B0604020202020204" pitchFamily="34" charset="0"/>
              <a:buChar char="•"/>
            </a:pPr>
            <a:r>
              <a:rPr lang="en-US" sz="1500" dirty="0"/>
              <a:t>Substance Abuse Intensive Outpatient (</a:t>
            </a:r>
            <a:r>
              <a:rPr lang="en-US" sz="1500" dirty="0" err="1"/>
              <a:t>SAIOP</a:t>
            </a:r>
            <a:r>
              <a:rPr lang="en-US" sz="1500" dirty="0"/>
              <a:t>)</a:t>
            </a:r>
          </a:p>
          <a:p>
            <a:pPr marL="285750" lvl="0" indent="-285750">
              <a:buFont typeface="Arial" panose="020B0604020202020204" pitchFamily="34" charset="0"/>
              <a:buChar char="•"/>
            </a:pPr>
            <a:r>
              <a:rPr lang="en-US" sz="1500" dirty="0"/>
              <a:t>Substance Abuse Comprehensive Outpatient Treatment (</a:t>
            </a:r>
            <a:r>
              <a:rPr lang="en-US" sz="1500" dirty="0" err="1"/>
              <a:t>SACOT</a:t>
            </a:r>
            <a:r>
              <a:rPr lang="en-US" sz="1500" dirty="0"/>
              <a:t>)</a:t>
            </a:r>
          </a:p>
          <a:p>
            <a:pPr marL="285750" lvl="0" indent="-285750">
              <a:buFont typeface="Arial" panose="020B0604020202020204" pitchFamily="34" charset="0"/>
              <a:buChar char="•"/>
            </a:pPr>
            <a:r>
              <a:rPr lang="en-US" sz="1500" dirty="0"/>
              <a:t>Intermediate care facilities for individuals with intellectual disabilities (</a:t>
            </a:r>
            <a:r>
              <a:rPr lang="en-US" sz="1500" dirty="0" err="1"/>
              <a:t>ICF</a:t>
            </a:r>
            <a:r>
              <a:rPr lang="en-US" sz="1500" dirty="0"/>
              <a:t>/</a:t>
            </a:r>
            <a:r>
              <a:rPr lang="en-US" sz="1500" dirty="0" err="1"/>
              <a:t>IID</a:t>
            </a:r>
            <a:r>
              <a:rPr lang="en-US" sz="1500" dirty="0"/>
              <a:t>)</a:t>
            </a:r>
          </a:p>
          <a:p>
            <a:pPr marL="285750" lvl="0" indent="-285750">
              <a:buFont typeface="Arial" panose="020B0604020202020204" pitchFamily="34" charset="0"/>
              <a:buChar char="•"/>
            </a:pPr>
            <a:r>
              <a:rPr lang="en-US" sz="1500" b="1" dirty="0"/>
              <a:t>Innovations Waiver services* </a:t>
            </a:r>
          </a:p>
          <a:p>
            <a:pPr marL="285750" lvl="0" indent="-285750">
              <a:buFont typeface="Arial" panose="020B0604020202020204" pitchFamily="34" charset="0"/>
              <a:buChar char="•"/>
            </a:pPr>
            <a:r>
              <a:rPr lang="en-US" sz="1500" b="1" dirty="0"/>
              <a:t>Traumatic Brain Injury Waiver services* </a:t>
            </a:r>
          </a:p>
          <a:p>
            <a:pPr marL="285750" lvl="0" indent="-285750">
              <a:buFont typeface="Arial" panose="020B0604020202020204" pitchFamily="34" charset="0"/>
              <a:buChar char="•"/>
            </a:pPr>
            <a:r>
              <a:rPr lang="en-US" sz="1500" dirty="0"/>
              <a:t>State-Funded Behavioral Health and Intellectual and Developmental Disability Services</a:t>
            </a:r>
          </a:p>
        </p:txBody>
      </p:sp>
      <p:sp>
        <p:nvSpPr>
          <p:cNvPr id="10" name="Rectangle 9"/>
          <p:cNvSpPr/>
          <p:nvPr/>
        </p:nvSpPr>
        <p:spPr>
          <a:xfrm>
            <a:off x="5943600" y="4724400"/>
            <a:ext cx="2590800" cy="1231106"/>
          </a:xfrm>
          <a:prstGeom prst="rect">
            <a:avLst/>
          </a:prstGeom>
        </p:spPr>
        <p:txBody>
          <a:bodyPr wrap="square">
            <a:spAutoFit/>
          </a:bodyPr>
          <a:lstStyle/>
          <a:p>
            <a:pPr algn="ctr"/>
            <a:r>
              <a:rPr lang="en-US" sz="2000" b="1" i="1" u="sng" dirty="0"/>
              <a:t>NOTE:</a:t>
            </a:r>
          </a:p>
          <a:p>
            <a:pPr algn="ctr"/>
            <a:r>
              <a:rPr lang="en-US" b="1" u="sng" dirty="0"/>
              <a:t>*Waiver services are only available to individuals enrolled in the waiver.</a:t>
            </a:r>
            <a:endParaRPr lang="en-US" dirty="0"/>
          </a:p>
        </p:txBody>
      </p:sp>
      <p:sp>
        <p:nvSpPr>
          <p:cNvPr id="13" name="Rectangle 12"/>
          <p:cNvSpPr/>
          <p:nvPr/>
        </p:nvSpPr>
        <p:spPr>
          <a:xfrm>
            <a:off x="5181600" y="1295400"/>
            <a:ext cx="3733800" cy="2862322"/>
          </a:xfrm>
          <a:prstGeom prst="rect">
            <a:avLst/>
          </a:prstGeom>
        </p:spPr>
        <p:txBody>
          <a:bodyPr wrap="square">
            <a:spAutoFit/>
          </a:bodyPr>
          <a:lstStyle/>
          <a:p>
            <a:pPr lvl="0"/>
            <a:r>
              <a:rPr lang="en-US" sz="1500" b="1" u="sng" dirty="0"/>
              <a:t>1915 (b)(3) Services</a:t>
            </a:r>
          </a:p>
          <a:p>
            <a:pPr marL="285750" lvl="0" indent="-285750">
              <a:buFont typeface="Arial" panose="020B0604020202020204" pitchFamily="34" charset="0"/>
              <a:buChar char="•"/>
            </a:pPr>
            <a:r>
              <a:rPr lang="en-US" sz="1500" dirty="0"/>
              <a:t>Respite</a:t>
            </a:r>
          </a:p>
          <a:p>
            <a:pPr marL="285750" lvl="0" indent="-285750">
              <a:buFont typeface="Arial" panose="020B0604020202020204" pitchFamily="34" charset="0"/>
              <a:buChar char="•"/>
            </a:pPr>
            <a:r>
              <a:rPr lang="en-US" sz="1500" dirty="0"/>
              <a:t>Supported Employment/Employment Specialist</a:t>
            </a:r>
          </a:p>
          <a:p>
            <a:pPr marL="285750" lvl="0" indent="-285750">
              <a:buFont typeface="Arial" panose="020B0604020202020204" pitchFamily="34" charset="0"/>
              <a:buChar char="•"/>
            </a:pPr>
            <a:r>
              <a:rPr lang="en-US" sz="1500" dirty="0"/>
              <a:t>Individual Support</a:t>
            </a:r>
          </a:p>
          <a:p>
            <a:pPr marL="285750" lvl="0" indent="-285750">
              <a:buFont typeface="Arial" panose="020B0604020202020204" pitchFamily="34" charset="0"/>
              <a:buChar char="•"/>
            </a:pPr>
            <a:r>
              <a:rPr lang="en-US" sz="1500" dirty="0"/>
              <a:t>One-time Transitional Costs</a:t>
            </a:r>
          </a:p>
          <a:p>
            <a:pPr marL="285750" lvl="0" indent="-285750">
              <a:buFont typeface="Arial" panose="020B0604020202020204" pitchFamily="34" charset="0"/>
              <a:buChar char="•"/>
            </a:pPr>
            <a:r>
              <a:rPr lang="en-US" sz="1500" dirty="0"/>
              <a:t>NC Innovations Waiver Services (funded by (b)(3)) (Deinstitutionalization Services)</a:t>
            </a:r>
          </a:p>
          <a:p>
            <a:pPr marL="285750" lvl="0" indent="-285750">
              <a:buFont typeface="Arial" panose="020B0604020202020204" pitchFamily="34" charset="0"/>
              <a:buChar char="•"/>
            </a:pPr>
            <a:r>
              <a:rPr lang="en-US" sz="1500" dirty="0"/>
              <a:t>Community Navigator </a:t>
            </a:r>
          </a:p>
          <a:p>
            <a:pPr marL="285750" lvl="0" indent="-285750">
              <a:buFont typeface="Arial" panose="020B0604020202020204" pitchFamily="34" charset="0"/>
              <a:buChar char="•"/>
            </a:pPr>
            <a:r>
              <a:rPr lang="en-US" sz="1500" dirty="0"/>
              <a:t>In-home Skill Building </a:t>
            </a:r>
          </a:p>
          <a:p>
            <a:pPr marL="285750" lvl="0" indent="-285750">
              <a:buFont typeface="Arial" panose="020B0604020202020204" pitchFamily="34" charset="0"/>
              <a:buChar char="•"/>
            </a:pPr>
            <a:r>
              <a:rPr lang="en-US" sz="1500" dirty="0"/>
              <a:t>Transitional Living Skills</a:t>
            </a:r>
          </a:p>
          <a:p>
            <a:pPr marL="285750" lvl="0" indent="-285750">
              <a:buFont typeface="Arial" panose="020B0604020202020204" pitchFamily="34" charset="0"/>
              <a:buChar char="•"/>
            </a:pPr>
            <a:r>
              <a:rPr lang="en-US" sz="1500" dirty="0"/>
              <a:t>Intensive Recovery Support</a:t>
            </a:r>
          </a:p>
        </p:txBody>
      </p:sp>
      <p:cxnSp>
        <p:nvCxnSpPr>
          <p:cNvPr id="7" name="Straight Arrow Connector 6"/>
          <p:cNvCxnSpPr/>
          <p:nvPr/>
        </p:nvCxnSpPr>
        <p:spPr>
          <a:xfrm flipH="1">
            <a:off x="3910446" y="5676900"/>
            <a:ext cx="200890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5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Medicaid Changes in North Carolina</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a:t>
            </a:fld>
            <a:endParaRPr lang="en-US" b="1" dirty="0">
              <a:latin typeface="Calibri" panose="020F0502020204030204" pitchFamily="34" charset="0"/>
            </a:endParaRPr>
          </a:p>
        </p:txBody>
      </p:sp>
    </p:spTree>
    <p:extLst>
      <p:ext uri="{BB962C8B-B14F-4D97-AF65-F5344CB8AC3E}">
        <p14:creationId xmlns:p14="http://schemas.microsoft.com/office/powerpoint/2010/main" val="201241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3865580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71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27" name="Straight Connector 26"/>
          <p:cNvCxnSpPr>
            <a:stCxn id="15" idx="6"/>
            <a:endCxn id="17" idx="2"/>
          </p:cNvCxnSpPr>
          <p:nvPr/>
        </p:nvCxnSpPr>
        <p:spPr>
          <a:xfrm>
            <a:off x="2912833" y="3893431"/>
            <a:ext cx="3303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4" idx="6"/>
            <a:endCxn id="16" idx="2"/>
          </p:cNvCxnSpPr>
          <p:nvPr/>
        </p:nvCxnSpPr>
        <p:spPr>
          <a:xfrm>
            <a:off x="2912833" y="2054813"/>
            <a:ext cx="3198364" cy="36772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2" idx="6"/>
            <a:endCxn id="5" idx="2"/>
          </p:cNvCxnSpPr>
          <p:nvPr/>
        </p:nvCxnSpPr>
        <p:spPr>
          <a:xfrm flipV="1">
            <a:off x="3033092" y="2054813"/>
            <a:ext cx="3182816" cy="36772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532909" y="2309088"/>
            <a:ext cx="2078182" cy="3337686"/>
          </a:xfrm>
          <a:prstGeom prst="ellipse">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03942" y="1318488"/>
            <a:ext cx="260889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5" name="Oval 4"/>
          <p:cNvSpPr/>
          <p:nvPr/>
        </p:nvSpPr>
        <p:spPr>
          <a:xfrm>
            <a:off x="6215908" y="1318488"/>
            <a:ext cx="260889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Physical Health</a:t>
            </a: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Medicaid changes put YOU at the center of care</a:t>
            </a:r>
          </a:p>
        </p:txBody>
      </p:sp>
      <p:cxnSp>
        <p:nvCxnSpPr>
          <p:cNvPr id="24" name="Straight Connector 23"/>
          <p:cNvCxnSpPr/>
          <p:nvPr/>
        </p:nvCxnSpPr>
        <p:spPr>
          <a:xfrm>
            <a:off x="0" y="1181481"/>
            <a:ext cx="91531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5</a:t>
            </a:fld>
            <a:endParaRPr lang="en-US" b="1" dirty="0">
              <a:latin typeface="Calibri" panose="020F0502020204030204" pitchFamily="34" charset="0"/>
            </a:endParaRPr>
          </a:p>
        </p:txBody>
      </p:sp>
      <p:pic>
        <p:nvPicPr>
          <p:cNvPr id="67586" name="Picture 2" descr="C:\Users\mcraven\Downloads\man-silhouette (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0871" y="2732973"/>
            <a:ext cx="2502258" cy="25022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15491" y="1506565"/>
            <a:ext cx="2563091" cy="4588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Leadership voiceover:</a:t>
            </a:r>
          </a:p>
          <a:p>
            <a:pPr algn="ctr"/>
            <a:endParaRPr lang="en-US" dirty="0"/>
          </a:p>
          <a:p>
            <a:pPr algn="ctr"/>
            <a:r>
              <a:rPr lang="en-US" i="1" dirty="0"/>
              <a:t>So, what does this mean for you?</a:t>
            </a:r>
          </a:p>
          <a:p>
            <a:pPr algn="ctr"/>
            <a:endParaRPr lang="en-US" i="1" dirty="0"/>
          </a:p>
          <a:p>
            <a:pPr algn="ctr"/>
            <a:r>
              <a:rPr lang="en-US" dirty="0"/>
              <a:t>Consumer are at the very center of the transformation goal, that care will be coordinated, etc.</a:t>
            </a:r>
          </a:p>
          <a:p>
            <a:pPr algn="ctr"/>
            <a:endParaRPr lang="en-US" dirty="0"/>
          </a:p>
          <a:p>
            <a:pPr algn="ctr"/>
            <a:r>
              <a:rPr lang="en-US" dirty="0"/>
              <a:t>Dave will likely have thoughts on what he’d like to discuss here</a:t>
            </a:r>
          </a:p>
        </p:txBody>
      </p:sp>
      <p:sp>
        <p:nvSpPr>
          <p:cNvPr id="15" name="Oval 14"/>
          <p:cNvSpPr/>
          <p:nvPr/>
        </p:nvSpPr>
        <p:spPr>
          <a:xfrm>
            <a:off x="303942" y="3157106"/>
            <a:ext cx="260889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Long Term Services &amp; Supports</a:t>
            </a:r>
          </a:p>
        </p:txBody>
      </p:sp>
      <p:sp>
        <p:nvSpPr>
          <p:cNvPr id="16" name="Oval 15"/>
          <p:cNvSpPr/>
          <p:nvPr/>
        </p:nvSpPr>
        <p:spPr>
          <a:xfrm>
            <a:off x="6111197" y="4995724"/>
            <a:ext cx="281831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7" name="Oval 16"/>
          <p:cNvSpPr/>
          <p:nvPr/>
        </p:nvSpPr>
        <p:spPr>
          <a:xfrm>
            <a:off x="6215908" y="3157106"/>
            <a:ext cx="260889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Pharmacy</a:t>
            </a:r>
          </a:p>
        </p:txBody>
      </p:sp>
      <p:sp>
        <p:nvSpPr>
          <p:cNvPr id="7" name="TextBox 6"/>
          <p:cNvSpPr txBox="1"/>
          <p:nvPr/>
        </p:nvSpPr>
        <p:spPr>
          <a:xfrm>
            <a:off x="352274" y="1462423"/>
            <a:ext cx="2543326" cy="1200329"/>
          </a:xfrm>
          <a:prstGeom prst="rect">
            <a:avLst/>
          </a:prstGeom>
          <a:noFill/>
        </p:spPr>
        <p:txBody>
          <a:bodyPr wrap="square" rtlCol="0">
            <a:spAutoFit/>
          </a:bodyPr>
          <a:lstStyle/>
          <a:p>
            <a:pPr algn="ctr"/>
            <a:r>
              <a:rPr lang="en-US" sz="2400" b="1" dirty="0">
                <a:solidFill>
                  <a:schemeClr val="bg1"/>
                </a:solidFill>
              </a:rPr>
              <a:t>Intellectual/ Developmental Disabilities</a:t>
            </a:r>
          </a:p>
        </p:txBody>
      </p:sp>
      <p:sp>
        <p:nvSpPr>
          <p:cNvPr id="22" name="Oval 21"/>
          <p:cNvSpPr/>
          <p:nvPr/>
        </p:nvSpPr>
        <p:spPr>
          <a:xfrm>
            <a:off x="214781" y="4995724"/>
            <a:ext cx="2818311" cy="147265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Behavioral Health</a:t>
            </a:r>
          </a:p>
        </p:txBody>
      </p:sp>
      <p:sp>
        <p:nvSpPr>
          <p:cNvPr id="25" name="TextBox 24"/>
          <p:cNvSpPr txBox="1"/>
          <p:nvPr/>
        </p:nvSpPr>
        <p:spPr>
          <a:xfrm>
            <a:off x="6128449" y="5257800"/>
            <a:ext cx="2818311" cy="892552"/>
          </a:xfrm>
          <a:prstGeom prst="rect">
            <a:avLst/>
          </a:prstGeom>
          <a:noFill/>
        </p:spPr>
        <p:txBody>
          <a:bodyPr wrap="square" rtlCol="0">
            <a:spAutoFit/>
          </a:bodyPr>
          <a:lstStyle/>
          <a:p>
            <a:pPr algn="ctr"/>
            <a:r>
              <a:rPr lang="en-US" sz="2400" b="1" dirty="0">
                <a:solidFill>
                  <a:schemeClr val="bg1"/>
                </a:solidFill>
              </a:rPr>
              <a:t>Unmet Needs</a:t>
            </a:r>
          </a:p>
          <a:p>
            <a:pPr algn="ctr"/>
            <a:r>
              <a:rPr lang="en-US" sz="1400" b="1" dirty="0">
                <a:solidFill>
                  <a:schemeClr val="bg1"/>
                </a:solidFill>
              </a:rPr>
              <a:t>(housing, food, transportation, violence and stress)</a:t>
            </a:r>
            <a:endParaRPr lang="en-US" sz="1200" b="1" dirty="0">
              <a:solidFill>
                <a:schemeClr val="bg1"/>
              </a:solidFill>
            </a:endParaRPr>
          </a:p>
        </p:txBody>
      </p:sp>
    </p:spTree>
    <p:extLst>
      <p:ext uri="{BB962C8B-B14F-4D97-AF65-F5344CB8AC3E}">
        <p14:creationId xmlns:p14="http://schemas.microsoft.com/office/powerpoint/2010/main" val="223582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58610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02"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There is a lot of information out there…</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6</a:t>
            </a:fld>
            <a:endParaRPr lang="en-US" b="1" dirty="0">
              <a:latin typeface="Calibri" panose="020F0502020204030204" pitchFamily="34" charset="0"/>
            </a:endParaRPr>
          </a:p>
        </p:txBody>
      </p:sp>
      <p:grpSp>
        <p:nvGrpSpPr>
          <p:cNvPr id="17" name="Group 16">
            <a:extLst>
              <a:ext uri="{FF2B5EF4-FFF2-40B4-BE49-F238E27FC236}">
                <a16:creationId xmlns:a16="http://schemas.microsoft.com/office/drawing/2014/main" xmlns="" id="{BA62310F-27E4-4CD4-92A3-0DFFD066E376}"/>
              </a:ext>
            </a:extLst>
          </p:cNvPr>
          <p:cNvGrpSpPr/>
          <p:nvPr/>
        </p:nvGrpSpPr>
        <p:grpSpPr>
          <a:xfrm>
            <a:off x="457201" y="1419561"/>
            <a:ext cx="8229599" cy="4840638"/>
            <a:chOff x="401650" y="1351101"/>
            <a:chExt cx="8229599" cy="4840638"/>
          </a:xfrm>
        </p:grpSpPr>
        <p:pic>
          <p:nvPicPr>
            <p:cNvPr id="18" name="Graphic 14" descr="Confused person">
              <a:extLst>
                <a:ext uri="{FF2B5EF4-FFF2-40B4-BE49-F238E27FC236}">
                  <a16:creationId xmlns:a16="http://schemas.microsoft.com/office/drawing/2014/main" xmlns="" id="{33214D20-9AB9-443F-9695-A45CCE1193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460153" y="2749730"/>
              <a:ext cx="2112596" cy="2112596"/>
            </a:xfrm>
            <a:prstGeom prst="rect">
              <a:avLst/>
            </a:prstGeom>
          </p:spPr>
        </p:pic>
        <p:grpSp>
          <p:nvGrpSpPr>
            <p:cNvPr id="19" name="Group 18">
              <a:extLst>
                <a:ext uri="{FF2B5EF4-FFF2-40B4-BE49-F238E27FC236}">
                  <a16:creationId xmlns:a16="http://schemas.microsoft.com/office/drawing/2014/main" xmlns="" id="{4F63DA90-DD01-4EBB-AD1A-14B77F0CED2C}"/>
                </a:ext>
              </a:extLst>
            </p:cNvPr>
            <p:cNvGrpSpPr/>
            <p:nvPr/>
          </p:nvGrpSpPr>
          <p:grpSpPr>
            <a:xfrm>
              <a:off x="401650" y="1351101"/>
              <a:ext cx="8229599" cy="4840638"/>
              <a:chOff x="313310" y="1150426"/>
              <a:chExt cx="8229599" cy="4840638"/>
            </a:xfrm>
          </p:grpSpPr>
          <p:sp>
            <p:nvSpPr>
              <p:cNvPr id="22" name="Speech Bubble: Rectangle with Corners Rounded 3">
                <a:extLst>
                  <a:ext uri="{FF2B5EF4-FFF2-40B4-BE49-F238E27FC236}">
                    <a16:creationId xmlns:a16="http://schemas.microsoft.com/office/drawing/2014/main" xmlns="" id="{3F13BC88-85FD-4E34-ABF9-D85EFDF24BEE}"/>
                  </a:ext>
                </a:extLst>
              </p:cNvPr>
              <p:cNvSpPr/>
              <p:nvPr/>
            </p:nvSpPr>
            <p:spPr>
              <a:xfrm>
                <a:off x="313310" y="2905865"/>
                <a:ext cx="1677331" cy="1299678"/>
              </a:xfrm>
              <a:prstGeom prst="wedgeRoundRectCallout">
                <a:avLst>
                  <a:gd name="adj1" fmla="val 102385"/>
                  <a:gd name="adj2" fmla="val 9000"/>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dirty="0">
                    <a:solidFill>
                      <a:srgbClr val="FFFFFF"/>
                    </a:solidFill>
                    <a:latin typeface="Calibri" panose="020F0502020204030204" pitchFamily="34" charset="0"/>
                  </a:rPr>
                  <a:t>LME/</a:t>
                </a:r>
                <a:r>
                  <a:rPr lang="en-US" sz="1900" dirty="0" err="1">
                    <a:solidFill>
                      <a:srgbClr val="FFFFFF"/>
                    </a:solidFill>
                    <a:latin typeface="Calibri" panose="020F0502020204030204" pitchFamily="34" charset="0"/>
                  </a:rPr>
                  <a:t>MCO</a:t>
                </a:r>
                <a:r>
                  <a:rPr lang="en-US" sz="1900" dirty="0">
                    <a:solidFill>
                      <a:srgbClr val="FFFFFF"/>
                    </a:solidFill>
                    <a:latin typeface="Calibri" panose="020F0502020204030204" pitchFamily="34" charset="0"/>
                  </a:rPr>
                  <a:t>?</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27" name="Speech Bubble: Rectangle with Corners Rounded 6">
                <a:extLst>
                  <a:ext uri="{FF2B5EF4-FFF2-40B4-BE49-F238E27FC236}">
                    <a16:creationId xmlns:a16="http://schemas.microsoft.com/office/drawing/2014/main" xmlns="" id="{AE7456B3-DAAC-4869-B1B0-A262E8A39405}"/>
                  </a:ext>
                </a:extLst>
              </p:cNvPr>
              <p:cNvSpPr/>
              <p:nvPr/>
            </p:nvSpPr>
            <p:spPr>
              <a:xfrm>
                <a:off x="313310" y="1174728"/>
                <a:ext cx="1677331" cy="1146937"/>
              </a:xfrm>
              <a:prstGeom prst="wedgeRoundRectCallout">
                <a:avLst>
                  <a:gd name="adj1" fmla="val 72329"/>
                  <a:gd name="adj2" fmla="val 49308"/>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bg1"/>
                    </a:solidFill>
                    <a:effectLst/>
                    <a:uLnTx/>
                    <a:uFillTx/>
                    <a:latin typeface="Calibri" panose="020F0502020204030204" pitchFamily="34" charset="0"/>
                  </a:rPr>
                  <a:t>NC </a:t>
                </a: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Medicaid Direct?</a:t>
                </a:r>
              </a:p>
            </p:txBody>
          </p:sp>
          <p:sp>
            <p:nvSpPr>
              <p:cNvPr id="28" name="Speech Bubble: Rectangle with Corners Rounded 7">
                <a:extLst>
                  <a:ext uri="{FF2B5EF4-FFF2-40B4-BE49-F238E27FC236}">
                    <a16:creationId xmlns:a16="http://schemas.microsoft.com/office/drawing/2014/main" xmlns="" id="{7113B7A4-761A-4EA0-B890-26E0A4481B70}"/>
                  </a:ext>
                </a:extLst>
              </p:cNvPr>
              <p:cNvSpPr/>
              <p:nvPr/>
            </p:nvSpPr>
            <p:spPr>
              <a:xfrm>
                <a:off x="6784800" y="4836264"/>
                <a:ext cx="1758109" cy="1154799"/>
              </a:xfrm>
              <a:prstGeom prst="wedgeRoundRectCallout">
                <a:avLst>
                  <a:gd name="adj1" fmla="val -78098"/>
                  <a:gd name="adj2" fmla="val -62823"/>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dirty="0">
                    <a:solidFill>
                      <a:srgbClr val="FFFFFF"/>
                    </a:solidFill>
                    <a:latin typeface="Calibri" panose="020F0502020204030204" pitchFamily="34" charset="0"/>
                  </a:rPr>
                  <a:t>Care Management?</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29" name="Speech Bubble: Rectangle with Corners Rounded 8">
                <a:extLst>
                  <a:ext uri="{FF2B5EF4-FFF2-40B4-BE49-F238E27FC236}">
                    <a16:creationId xmlns:a16="http://schemas.microsoft.com/office/drawing/2014/main" xmlns="" id="{BC35B348-7D84-4BDC-AA78-3A25CB72E189}"/>
                  </a:ext>
                </a:extLst>
              </p:cNvPr>
              <p:cNvSpPr/>
              <p:nvPr/>
            </p:nvSpPr>
            <p:spPr>
              <a:xfrm>
                <a:off x="6784802" y="1174728"/>
                <a:ext cx="1758107" cy="1146937"/>
              </a:xfrm>
              <a:prstGeom prst="wedgeRoundRectCallout">
                <a:avLst>
                  <a:gd name="adj1" fmla="val -71087"/>
                  <a:gd name="adj2" fmla="val 50675"/>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Regions?</a:t>
                </a:r>
              </a:p>
            </p:txBody>
          </p:sp>
          <p:sp>
            <p:nvSpPr>
              <p:cNvPr id="30" name="Speech Bubble: Rectangle with Corners Rounded 9">
                <a:extLst>
                  <a:ext uri="{FF2B5EF4-FFF2-40B4-BE49-F238E27FC236}">
                    <a16:creationId xmlns:a16="http://schemas.microsoft.com/office/drawing/2014/main" xmlns="" id="{F578F57B-E081-4110-8197-E8D070B283B1}"/>
                  </a:ext>
                </a:extLst>
              </p:cNvPr>
              <p:cNvSpPr/>
              <p:nvPr/>
            </p:nvSpPr>
            <p:spPr>
              <a:xfrm>
                <a:off x="2489270" y="4836264"/>
                <a:ext cx="1634041" cy="1154799"/>
              </a:xfrm>
              <a:prstGeom prst="wedgeRoundRectCallout">
                <a:avLst>
                  <a:gd name="adj1" fmla="val 38996"/>
                  <a:gd name="adj2" fmla="val -92504"/>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Excluded?</a:t>
                </a:r>
              </a:p>
            </p:txBody>
          </p:sp>
          <p:sp>
            <p:nvSpPr>
              <p:cNvPr id="31" name="Speech Bubble: Rectangle with Corners Rounded 10">
                <a:extLst>
                  <a:ext uri="{FF2B5EF4-FFF2-40B4-BE49-F238E27FC236}">
                    <a16:creationId xmlns:a16="http://schemas.microsoft.com/office/drawing/2014/main" xmlns="" id="{6756FA4E-43B8-456A-9E4C-53D95B39C71C}"/>
                  </a:ext>
                </a:extLst>
              </p:cNvPr>
              <p:cNvSpPr/>
              <p:nvPr/>
            </p:nvSpPr>
            <p:spPr>
              <a:xfrm>
                <a:off x="6784800" y="2905865"/>
                <a:ext cx="1758109" cy="1299678"/>
              </a:xfrm>
              <a:prstGeom prst="wedgeRoundRectCallout">
                <a:avLst>
                  <a:gd name="adj1" fmla="val -93483"/>
                  <a:gd name="adj2" fmla="val 10832"/>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dirty="0" err="1">
                    <a:solidFill>
                      <a:srgbClr val="FFFFFF"/>
                    </a:solidFill>
                    <a:latin typeface="Calibri" panose="020F0502020204030204" pitchFamily="34" charset="0"/>
                  </a:rPr>
                  <a:t>BH</a:t>
                </a:r>
                <a:r>
                  <a:rPr lang="en-US" sz="1900" dirty="0">
                    <a:solidFill>
                      <a:srgbClr val="FFFFFF"/>
                    </a:solidFill>
                    <a:latin typeface="Calibri" panose="020F0502020204030204" pitchFamily="34" charset="0"/>
                  </a:rPr>
                  <a:t> I/DD Tailored Plan?</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32" name="Speech Bubble: Rectangle with Corners Rounded 11">
                <a:extLst>
                  <a:ext uri="{FF2B5EF4-FFF2-40B4-BE49-F238E27FC236}">
                    <a16:creationId xmlns:a16="http://schemas.microsoft.com/office/drawing/2014/main" xmlns="" id="{FF503B2C-FC00-4BA8-9382-B9886FD40C09}"/>
                  </a:ext>
                </a:extLst>
              </p:cNvPr>
              <p:cNvSpPr/>
              <p:nvPr/>
            </p:nvSpPr>
            <p:spPr>
              <a:xfrm>
                <a:off x="2489269" y="1150426"/>
                <a:ext cx="1634041" cy="1171239"/>
              </a:xfrm>
              <a:prstGeom prst="wedgeRoundRectCallout">
                <a:avLst>
                  <a:gd name="adj1" fmla="val 48099"/>
                  <a:gd name="adj2" fmla="val 78191"/>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PHP?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Health</a:t>
                </a:r>
                <a:r>
                  <a:rPr kumimoji="0" lang="en-US" sz="1900" b="0" i="0" u="none" strike="noStrike" kern="1200" cap="none" spc="0" normalizeH="0" noProof="0" dirty="0">
                    <a:ln>
                      <a:noFill/>
                    </a:ln>
                    <a:solidFill>
                      <a:srgbClr val="FFFFFF"/>
                    </a:solidFill>
                    <a:effectLst/>
                    <a:uLnTx/>
                    <a:uFillTx/>
                    <a:latin typeface="Calibri" panose="020F0502020204030204" pitchFamily="34" charset="0"/>
                  </a:rPr>
                  <a:t> Plan?</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33" name="Speech Bubble: Rectangle with Corners Rounded 16">
                <a:extLst>
                  <a:ext uri="{FF2B5EF4-FFF2-40B4-BE49-F238E27FC236}">
                    <a16:creationId xmlns:a16="http://schemas.microsoft.com/office/drawing/2014/main" xmlns="" id="{B44EF77E-5932-42E1-9BC5-75EA29CDD1FE}"/>
                  </a:ext>
                </a:extLst>
              </p:cNvPr>
              <p:cNvSpPr/>
              <p:nvPr/>
            </p:nvSpPr>
            <p:spPr>
              <a:xfrm>
                <a:off x="313310" y="4836264"/>
                <a:ext cx="1582196" cy="1154799"/>
              </a:xfrm>
              <a:prstGeom prst="wedgeRoundRectCallout">
                <a:avLst>
                  <a:gd name="adj1" fmla="val 74893"/>
                  <a:gd name="adj2" fmla="val -57326"/>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Managed Care?</a:t>
                </a:r>
              </a:p>
            </p:txBody>
          </p:sp>
          <p:sp>
            <p:nvSpPr>
              <p:cNvPr id="34" name="Speech Bubble: Rectangle with Corners Rounded 17">
                <a:extLst>
                  <a:ext uri="{FF2B5EF4-FFF2-40B4-BE49-F238E27FC236}">
                    <a16:creationId xmlns:a16="http://schemas.microsoft.com/office/drawing/2014/main" xmlns="" id="{A4F86A12-D379-4E0F-9D29-F37D76F33AB9}"/>
                  </a:ext>
                </a:extLst>
              </p:cNvPr>
              <p:cNvSpPr/>
              <p:nvPr/>
            </p:nvSpPr>
            <p:spPr>
              <a:xfrm>
                <a:off x="4712591" y="4836264"/>
                <a:ext cx="1650398" cy="1154800"/>
              </a:xfrm>
              <a:prstGeom prst="wedgeRoundRectCallout">
                <a:avLst>
                  <a:gd name="adj1" fmla="val -41346"/>
                  <a:gd name="adj2" fmla="val -85908"/>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Exempt?</a:t>
                </a:r>
              </a:p>
            </p:txBody>
          </p:sp>
          <p:sp>
            <p:nvSpPr>
              <p:cNvPr id="35" name="Speech Bubble: Rectangle with Corners Rounded 18">
                <a:extLst>
                  <a:ext uri="{FF2B5EF4-FFF2-40B4-BE49-F238E27FC236}">
                    <a16:creationId xmlns:a16="http://schemas.microsoft.com/office/drawing/2014/main" xmlns="" id="{1469B252-AEE8-4CB3-9D93-8AA5F5BFD7D2}"/>
                  </a:ext>
                </a:extLst>
              </p:cNvPr>
              <p:cNvSpPr/>
              <p:nvPr/>
            </p:nvSpPr>
            <p:spPr>
              <a:xfrm>
                <a:off x="4712591" y="1159801"/>
                <a:ext cx="1650398" cy="1161864"/>
              </a:xfrm>
              <a:prstGeom prst="wedgeRoundRectCallout">
                <a:avLst>
                  <a:gd name="adj1" fmla="val -47329"/>
                  <a:gd name="adj2" fmla="val 77891"/>
                  <a:gd name="adj3" fmla="val 16667"/>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Calibri" panose="020F0502020204030204" pitchFamily="34" charset="0"/>
                  </a:rPr>
                  <a:t>Enrollment Broker?</a:t>
                </a:r>
              </a:p>
            </p:txBody>
          </p:sp>
        </p:grpSp>
      </p:grpSp>
      <p:sp>
        <p:nvSpPr>
          <p:cNvPr id="36" name="Rectangle 35"/>
          <p:cNvSpPr/>
          <p:nvPr/>
        </p:nvSpPr>
        <p:spPr>
          <a:xfrm>
            <a:off x="-2895600" y="1731516"/>
            <a:ext cx="2819400" cy="4186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Leadership voiceover:</a:t>
            </a:r>
          </a:p>
          <a:p>
            <a:pPr algn="ctr"/>
            <a:endParaRPr lang="en-US" dirty="0"/>
          </a:p>
          <a:p>
            <a:pPr algn="ctr"/>
            <a:r>
              <a:rPr lang="en-US" i="1" dirty="0"/>
              <a:t>There is a lot of information out there on Medicaid changes… and it can be confusing.</a:t>
            </a:r>
          </a:p>
          <a:p>
            <a:pPr algn="ctr"/>
            <a:endParaRPr lang="en-US" i="1" dirty="0"/>
          </a:p>
          <a:p>
            <a:pPr algn="ctr"/>
            <a:r>
              <a:rPr lang="en-US" i="1" dirty="0"/>
              <a:t>This presentation might not answer every question you have. But we hope it will point you in the right direction, so that you will know who to ask for help.</a:t>
            </a:r>
          </a:p>
        </p:txBody>
      </p:sp>
    </p:spTree>
    <p:extLst>
      <p:ext uri="{BB962C8B-B14F-4D97-AF65-F5344CB8AC3E}">
        <p14:creationId xmlns:p14="http://schemas.microsoft.com/office/powerpoint/2010/main" val="335094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67803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2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There will be two (2) ways to get Medicaid</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7</a:t>
            </a:fld>
            <a:endParaRPr lang="en-US" b="1"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3023287428"/>
              </p:ext>
            </p:extLst>
          </p:nvPr>
        </p:nvGraphicFramePr>
        <p:xfrm>
          <a:off x="-4762" y="1494314"/>
          <a:ext cx="9072562"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ectangle 20"/>
          <p:cNvSpPr/>
          <p:nvPr/>
        </p:nvSpPr>
        <p:spPr>
          <a:xfrm>
            <a:off x="9296400" y="-76200"/>
            <a:ext cx="2895600" cy="702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Leadership voiceover </a:t>
            </a:r>
          </a:p>
          <a:p>
            <a:pPr algn="ctr"/>
            <a:r>
              <a:rPr lang="en-US" sz="1700" dirty="0"/>
              <a:t>(pt. 2):</a:t>
            </a:r>
          </a:p>
          <a:p>
            <a:pPr algn="ctr"/>
            <a:endParaRPr lang="en-US" sz="1700" dirty="0"/>
          </a:p>
          <a:p>
            <a:pPr algn="ctr"/>
            <a:r>
              <a:rPr lang="en-US" sz="1700" i="1" dirty="0"/>
              <a:t>Another way is through “NC Medicaid Direct.” This is just a </a:t>
            </a:r>
            <a:r>
              <a:rPr lang="en-US" sz="1700" b="1" i="1" u="sng" dirty="0"/>
              <a:t>new name </a:t>
            </a:r>
            <a:r>
              <a:rPr lang="en-US" sz="1700" i="1" dirty="0"/>
              <a:t>for our current Medicaid program. If you have Medicaid now, you have NC Medicaid Direct.</a:t>
            </a:r>
          </a:p>
          <a:p>
            <a:pPr algn="ctr"/>
            <a:endParaRPr lang="en-US" sz="1700" i="1" dirty="0"/>
          </a:p>
          <a:p>
            <a:pPr algn="ctr"/>
            <a:r>
              <a:rPr lang="en-US" sz="1700" i="1" dirty="0"/>
              <a:t>NC Medicaid Direct has all of the health care services available in the NC Medicaid  Managed Care Health Plans, but sometimes, you’ll get physical health and </a:t>
            </a:r>
            <a:r>
              <a:rPr lang="en-US" sz="1700" i="1" dirty="0" err="1"/>
              <a:t>BH</a:t>
            </a:r>
            <a:r>
              <a:rPr lang="en-US" sz="1700" i="1" dirty="0"/>
              <a:t> services in different ways. NC Medicaid Direct also has some special services for people with an I/DD, TBI, MI, or </a:t>
            </a:r>
            <a:r>
              <a:rPr lang="en-US" sz="1700" i="1" dirty="0" err="1"/>
              <a:t>SUD</a:t>
            </a:r>
            <a:r>
              <a:rPr lang="en-US" sz="1700" i="1" dirty="0"/>
              <a:t> provided by LME-</a:t>
            </a:r>
            <a:r>
              <a:rPr lang="en-US" sz="1700" i="1" dirty="0" err="1"/>
              <a:t>MCOs</a:t>
            </a:r>
            <a:r>
              <a:rPr lang="en-US" sz="1700" i="1" dirty="0"/>
              <a:t>.</a:t>
            </a:r>
          </a:p>
          <a:p>
            <a:pPr algn="ctr"/>
            <a:endParaRPr lang="en-US" sz="1700" i="1" dirty="0"/>
          </a:p>
          <a:p>
            <a:pPr algn="ctr"/>
            <a:r>
              <a:rPr lang="en-US" sz="1700" i="1" dirty="0"/>
              <a:t>We want to reassure you that every person who is eligible to get Medicaid will still get Medicaid. The way you get it doesn’t affect that.</a:t>
            </a:r>
          </a:p>
        </p:txBody>
      </p:sp>
      <p:sp>
        <p:nvSpPr>
          <p:cNvPr id="25" name="Rectangle 24"/>
          <p:cNvSpPr/>
          <p:nvPr/>
        </p:nvSpPr>
        <p:spPr>
          <a:xfrm>
            <a:off x="-2895600" y="14251"/>
            <a:ext cx="2819400" cy="6853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Leadership voiceover </a:t>
            </a:r>
          </a:p>
          <a:p>
            <a:pPr algn="ctr"/>
            <a:r>
              <a:rPr lang="en-US" sz="1700" dirty="0"/>
              <a:t>(pt. 1):</a:t>
            </a:r>
          </a:p>
          <a:p>
            <a:pPr algn="ctr"/>
            <a:endParaRPr lang="en-US" sz="1700" dirty="0"/>
          </a:p>
          <a:p>
            <a:pPr algn="ctr"/>
            <a:r>
              <a:rPr lang="en-US" sz="1700" i="1" dirty="0"/>
              <a:t>There will be two ways to get Medicaid health care.</a:t>
            </a:r>
          </a:p>
          <a:p>
            <a:pPr algn="ctr"/>
            <a:endParaRPr lang="en-US" sz="1700" i="1" dirty="0"/>
          </a:p>
          <a:p>
            <a:pPr algn="ctr"/>
            <a:r>
              <a:rPr lang="en-US" sz="1700" i="1" dirty="0"/>
              <a:t>One way is through “NC Medicaid Managed Care” health plans. This is our new way to get Medicaid. </a:t>
            </a:r>
          </a:p>
          <a:p>
            <a:pPr algn="ctr"/>
            <a:endParaRPr lang="en-US" sz="1700" i="1" dirty="0"/>
          </a:p>
          <a:p>
            <a:pPr algn="ctr"/>
            <a:r>
              <a:rPr lang="en-US" sz="1700" i="1" dirty="0"/>
              <a:t>Most – but not all – people will get care through “health plans.” There are a lot of different names for health plans. But what is important for you to know is that you will get </a:t>
            </a:r>
            <a:r>
              <a:rPr lang="en-US" sz="1700" i="1" dirty="0">
                <a:solidFill>
                  <a:schemeClr val="bg1"/>
                </a:solidFill>
              </a:rPr>
              <a:t>most of your health care services – doctors visits, medicines, almost everything </a:t>
            </a:r>
            <a:r>
              <a:rPr lang="en-US" sz="1700" i="1" dirty="0"/>
              <a:t>– from </a:t>
            </a:r>
            <a:r>
              <a:rPr lang="en-US" sz="1700" b="1" u="sng" dirty="0"/>
              <a:t>one</a:t>
            </a:r>
            <a:r>
              <a:rPr lang="en-US" sz="1700" dirty="0"/>
              <a:t> </a:t>
            </a:r>
            <a:r>
              <a:rPr lang="en-US" sz="1700" i="1" dirty="0"/>
              <a:t>plan.</a:t>
            </a:r>
          </a:p>
        </p:txBody>
      </p:sp>
      <p:sp>
        <p:nvSpPr>
          <p:cNvPr id="4" name="TextBox 3"/>
          <p:cNvSpPr txBox="1"/>
          <p:nvPr/>
        </p:nvSpPr>
        <p:spPr>
          <a:xfrm>
            <a:off x="997400" y="6038790"/>
            <a:ext cx="7149201" cy="400110"/>
          </a:xfrm>
          <a:prstGeom prst="rect">
            <a:avLst/>
          </a:prstGeom>
          <a:solidFill>
            <a:srgbClr val="FFC000"/>
          </a:solidFill>
        </p:spPr>
        <p:txBody>
          <a:bodyPr wrap="none" rtlCol="0">
            <a:spAutoFit/>
          </a:bodyPr>
          <a:lstStyle/>
          <a:p>
            <a:r>
              <a:rPr lang="en-US" sz="2000" b="1" i="1" dirty="0"/>
              <a:t>Every person who is eligible to get Medicaid will still get Medicaid</a:t>
            </a:r>
          </a:p>
        </p:txBody>
      </p:sp>
      <p:sp>
        <p:nvSpPr>
          <p:cNvPr id="6" name="Rectangular Callout 5"/>
          <p:cNvSpPr/>
          <p:nvPr/>
        </p:nvSpPr>
        <p:spPr>
          <a:xfrm>
            <a:off x="7772400" y="1828800"/>
            <a:ext cx="1295400" cy="1815882"/>
          </a:xfrm>
          <a:prstGeom prst="wedgeRectCallout">
            <a:avLst>
              <a:gd name="adj1" fmla="val -95341"/>
              <a:gd name="adj2" fmla="val -8580"/>
            </a:avLst>
          </a:prstGeom>
          <a:solidFill>
            <a:schemeClr val="bg1">
              <a:lumMod val="95000"/>
            </a:schemeClr>
          </a:solidFill>
          <a:ln>
            <a:solidFill>
              <a:schemeClr val="tx2"/>
            </a:solidFill>
          </a:ln>
        </p:spPr>
        <p:txBody>
          <a:bodyPr wrap="square">
            <a:spAutoFit/>
          </a:bodyPr>
          <a:lstStyle/>
          <a:p>
            <a:pPr algn="ctr"/>
            <a:r>
              <a:rPr lang="en-US" sz="1600" b="1" i="1" dirty="0">
                <a:latin typeface="Calibri" panose="020F0502020204030204" pitchFamily="34" charset="0"/>
              </a:rPr>
              <a:t>Most</a:t>
            </a:r>
            <a:r>
              <a:rPr lang="en-US" sz="1600" b="1" dirty="0">
                <a:latin typeface="Calibri" panose="020F0502020204030204" pitchFamily="34" charset="0"/>
              </a:rPr>
              <a:t> people soon will get their Medicaid health care through a health plan</a:t>
            </a:r>
            <a:endParaRPr lang="en-US" sz="1600" b="1" i="1" dirty="0">
              <a:latin typeface="Calibri" panose="020F0502020204030204" pitchFamily="34" charset="0"/>
            </a:endParaRPr>
          </a:p>
        </p:txBody>
      </p:sp>
      <p:grpSp>
        <p:nvGrpSpPr>
          <p:cNvPr id="10" name="Group 9"/>
          <p:cNvGrpSpPr/>
          <p:nvPr/>
        </p:nvGrpSpPr>
        <p:grpSpPr>
          <a:xfrm>
            <a:off x="-31916" y="1190625"/>
            <a:ext cx="842963" cy="842963"/>
            <a:chOff x="-12865" y="1295400"/>
            <a:chExt cx="842963" cy="842963"/>
          </a:xfrm>
        </p:grpSpPr>
        <p:sp>
          <p:nvSpPr>
            <p:cNvPr id="9" name="Rectangle 8"/>
            <p:cNvSpPr/>
            <p:nvPr/>
          </p:nvSpPr>
          <p:spPr>
            <a:xfrm>
              <a:off x="152400" y="1600200"/>
              <a:ext cx="5334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931" name="Picture 67"/>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865" y="1295400"/>
              <a:ext cx="842963" cy="8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152400" y="6596360"/>
            <a:ext cx="7973658" cy="261610"/>
          </a:xfrm>
          <a:prstGeom prst="rect">
            <a:avLst/>
          </a:prstGeom>
          <a:noFill/>
        </p:spPr>
        <p:txBody>
          <a:bodyPr wrap="none" rtlCol="0">
            <a:spAutoFit/>
          </a:bodyPr>
          <a:lstStyle/>
          <a:p>
            <a:pPr lvl="0"/>
            <a:r>
              <a:rPr lang="en-US" sz="1100" dirty="0"/>
              <a:t>*Current health plans are also known as “Standard Plans” or “prepaid health plans (PHPs).” In 2021, </a:t>
            </a:r>
            <a:r>
              <a:rPr lang="en-US" sz="1100" dirty="0" err="1"/>
              <a:t>BH</a:t>
            </a:r>
            <a:r>
              <a:rPr lang="en-US" sz="1100" dirty="0"/>
              <a:t> I/DD Tailored Plans will be added.</a:t>
            </a:r>
          </a:p>
        </p:txBody>
      </p:sp>
    </p:spTree>
    <p:extLst>
      <p:ext uri="{BB962C8B-B14F-4D97-AF65-F5344CB8AC3E}">
        <p14:creationId xmlns:p14="http://schemas.microsoft.com/office/powerpoint/2010/main" val="226094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510225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5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latin typeface="Calibri"/>
              <a:ea typeface="Calibri"/>
              <a:cs typeface="Times New Roman"/>
            </a:endParaRPr>
          </a:p>
        </p:txBody>
      </p:sp>
      <p:sp>
        <p:nvSpPr>
          <p:cNvPr id="23" name="Title 6"/>
          <p:cNvSpPr txBox="1">
            <a:spLocks/>
          </p:cNvSpPr>
          <p:nvPr/>
        </p:nvSpPr>
        <p:spPr>
          <a:xfrm>
            <a:off x="454380" y="38100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2060"/>
                </a:solidFill>
                <a:latin typeface="Calibri" panose="020F0502020204030204" pitchFamily="34" charset="0"/>
              </a:rPr>
              <a:t>There’s an Enrollment Broker to help you navigate these changes</a:t>
            </a:r>
            <a:endParaRPr lang="en-US" sz="2800" b="1" i="1" dirty="0">
              <a:solidFill>
                <a:srgbClr val="002060"/>
              </a:solidFill>
              <a:latin typeface="Calibri" panose="020F0502020204030204" pitchFamily="34" charset="0"/>
            </a:endParaRP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8</a:t>
            </a:fld>
            <a:endParaRPr lang="en-US" b="1" dirty="0">
              <a:latin typeface="Calibri" panose="020F0502020204030204" pitchFamily="34" charset="0"/>
            </a:endParaRPr>
          </a:p>
        </p:txBody>
      </p:sp>
      <p:pic>
        <p:nvPicPr>
          <p:cNvPr id="59395" name="Picture 3" descr="C:\Users\mcraven\Downloads\suppo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320" y="1828800"/>
            <a:ext cx="1167322" cy="1167322"/>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C:\Users\mcraven\Downloads\creativ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380" y="4592320"/>
            <a:ext cx="1061202" cy="1061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0520" y="4775771"/>
            <a:ext cx="2666999" cy="646331"/>
          </a:xfrm>
          <a:prstGeom prst="rect">
            <a:avLst/>
          </a:prstGeom>
          <a:noFill/>
        </p:spPr>
        <p:txBody>
          <a:bodyPr wrap="square" rtlCol="0">
            <a:spAutoFit/>
          </a:bodyPr>
          <a:lstStyle/>
          <a:p>
            <a:r>
              <a:rPr lang="en-US" dirty="0"/>
              <a:t>Makes health information easy to understand</a:t>
            </a:r>
          </a:p>
        </p:txBody>
      </p:sp>
      <p:sp>
        <p:nvSpPr>
          <p:cNvPr id="49" name="TextBox 48"/>
          <p:cNvSpPr txBox="1"/>
          <p:nvPr/>
        </p:nvSpPr>
        <p:spPr>
          <a:xfrm>
            <a:off x="1620520" y="2227795"/>
            <a:ext cx="2667000" cy="646331"/>
          </a:xfrm>
          <a:prstGeom prst="rect">
            <a:avLst/>
          </a:prstGeom>
          <a:noFill/>
        </p:spPr>
        <p:txBody>
          <a:bodyPr wrap="square" rtlCol="0">
            <a:spAutoFit/>
          </a:bodyPr>
          <a:lstStyle/>
          <a:p>
            <a:r>
              <a:rPr lang="en-US" dirty="0"/>
              <a:t>Trained specialists to help you make the right choice </a:t>
            </a:r>
          </a:p>
        </p:txBody>
      </p:sp>
      <p:sp>
        <p:nvSpPr>
          <p:cNvPr id="50" name="TextBox 49"/>
          <p:cNvSpPr txBox="1"/>
          <p:nvPr/>
        </p:nvSpPr>
        <p:spPr>
          <a:xfrm>
            <a:off x="1620520" y="3554936"/>
            <a:ext cx="2666999" cy="646331"/>
          </a:xfrm>
          <a:prstGeom prst="rect">
            <a:avLst/>
          </a:prstGeom>
          <a:noFill/>
        </p:spPr>
        <p:txBody>
          <a:bodyPr wrap="square" rtlCol="0">
            <a:spAutoFit/>
          </a:bodyPr>
          <a:lstStyle/>
          <a:p>
            <a:r>
              <a:rPr lang="en-US" dirty="0"/>
              <a:t>Compassionate and understanding</a:t>
            </a:r>
          </a:p>
        </p:txBody>
      </p:sp>
      <p:grpSp>
        <p:nvGrpSpPr>
          <p:cNvPr id="6" name="Group 5"/>
          <p:cNvGrpSpPr/>
          <p:nvPr/>
        </p:nvGrpSpPr>
        <p:grpSpPr>
          <a:xfrm>
            <a:off x="4648200" y="1600200"/>
            <a:ext cx="4038601" cy="4038600"/>
            <a:chOff x="4648200" y="1524000"/>
            <a:chExt cx="4038601" cy="4038600"/>
          </a:xfrm>
        </p:grpSpPr>
        <p:sp>
          <p:nvSpPr>
            <p:cNvPr id="19" name="Rectangle 18"/>
            <p:cNvSpPr/>
            <p:nvPr/>
          </p:nvSpPr>
          <p:spPr>
            <a:xfrm>
              <a:off x="4648201" y="1524000"/>
              <a:ext cx="4038600" cy="403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243946" y="3718560"/>
              <a:ext cx="1385455" cy="1385455"/>
              <a:chOff x="5074133" y="4708771"/>
              <a:chExt cx="1385455" cy="1385455"/>
            </a:xfrm>
          </p:grpSpPr>
          <p:sp>
            <p:nvSpPr>
              <p:cNvPr id="35" name="Oval 34">
                <a:extLst>
                  <a:ext uri="{FF2B5EF4-FFF2-40B4-BE49-F238E27FC236}">
                    <a16:creationId xmlns:a16="http://schemas.microsoft.com/office/drawing/2014/main" xmlns="" id="{F13EB61E-5F65-414A-BC47-814C20084186}"/>
                  </a:ext>
                </a:extLst>
              </p:cNvPr>
              <p:cNvSpPr/>
              <p:nvPr/>
            </p:nvSpPr>
            <p:spPr>
              <a:xfrm>
                <a:off x="5074133" y="4708771"/>
                <a:ext cx="1385455" cy="13854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Enrollment Specialist</a:t>
                </a:r>
              </a:p>
            </p:txBody>
          </p:sp>
          <p:pic>
            <p:nvPicPr>
              <p:cNvPr id="36" name="Picture 35">
                <a:extLst>
                  <a:ext uri="{FF2B5EF4-FFF2-40B4-BE49-F238E27FC236}">
                    <a16:creationId xmlns:a16="http://schemas.microsoft.com/office/drawing/2014/main" xmlns="" id="{35307B33-5A2A-3B43-88DE-E980879D11D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b="16826"/>
              <a:stretch/>
            </p:blipFill>
            <p:spPr>
              <a:xfrm>
                <a:off x="5386527" y="4822145"/>
                <a:ext cx="760667" cy="632682"/>
              </a:xfrm>
              <a:prstGeom prst="rect">
                <a:avLst/>
              </a:prstGeom>
            </p:spPr>
          </p:pic>
        </p:grpSp>
        <p:grpSp>
          <p:nvGrpSpPr>
            <p:cNvPr id="13" name="Group 12"/>
            <p:cNvGrpSpPr/>
            <p:nvPr/>
          </p:nvGrpSpPr>
          <p:grpSpPr>
            <a:xfrm>
              <a:off x="6436941" y="4340542"/>
              <a:ext cx="1106860" cy="1054418"/>
              <a:chOff x="6233825" y="5307569"/>
              <a:chExt cx="1106860" cy="1054418"/>
            </a:xfrm>
          </p:grpSpPr>
          <p:sp>
            <p:nvSpPr>
              <p:cNvPr id="47" name="Oval 46">
                <a:extLst>
                  <a:ext uri="{FF2B5EF4-FFF2-40B4-BE49-F238E27FC236}">
                    <a16:creationId xmlns:a16="http://schemas.microsoft.com/office/drawing/2014/main" xmlns="" id="{205500B3-0274-4789-915B-904FECD87FBC}"/>
                  </a:ext>
                </a:extLst>
              </p:cNvPr>
              <p:cNvSpPr/>
              <p:nvPr/>
            </p:nvSpPr>
            <p:spPr>
              <a:xfrm>
                <a:off x="6233825" y="5307569"/>
                <a:ext cx="1106860" cy="1054418"/>
              </a:xfrm>
              <a:prstGeom prst="ellipse">
                <a:avLst/>
              </a:prstGeom>
              <a:solidFill>
                <a:srgbClr val="7BCEED"/>
              </a:solidFill>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TTY</a:t>
                </a:r>
              </a:p>
            </p:txBody>
          </p:sp>
          <p:pic>
            <p:nvPicPr>
              <p:cNvPr id="48" name="Graphic 20" descr="Subtitles">
                <a:extLst>
                  <a:ext uri="{FF2B5EF4-FFF2-40B4-BE49-F238E27FC236}">
                    <a16:creationId xmlns:a16="http://schemas.microsoft.com/office/drawing/2014/main" xmlns="" id="{0C448EE7-47AF-4E0E-8AAC-21E99BE57B0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396183" y="5455835"/>
                <a:ext cx="777953" cy="777953"/>
              </a:xfrm>
              <a:prstGeom prst="rect">
                <a:avLst/>
              </a:prstGeom>
            </p:spPr>
          </p:pic>
        </p:grpSp>
        <p:grpSp>
          <p:nvGrpSpPr>
            <p:cNvPr id="39" name="Group 38">
              <a:extLst>
                <a:ext uri="{FF2B5EF4-FFF2-40B4-BE49-F238E27FC236}">
                  <a16:creationId xmlns:a16="http://schemas.microsoft.com/office/drawing/2014/main" xmlns="" id="{DF4FC180-585A-4DBD-A33A-9E13339BC552}"/>
                </a:ext>
              </a:extLst>
            </p:cNvPr>
            <p:cNvGrpSpPr/>
            <p:nvPr/>
          </p:nvGrpSpPr>
          <p:grpSpPr>
            <a:xfrm>
              <a:off x="7043496" y="3273097"/>
              <a:ext cx="1385455" cy="1385455"/>
              <a:chOff x="9552855" y="3959631"/>
              <a:chExt cx="2032000" cy="2032000"/>
            </a:xfrm>
          </p:grpSpPr>
          <p:sp>
            <p:nvSpPr>
              <p:cNvPr id="40" name="Oval 39">
                <a:extLst>
                  <a:ext uri="{FF2B5EF4-FFF2-40B4-BE49-F238E27FC236}">
                    <a16:creationId xmlns:a16="http://schemas.microsoft.com/office/drawing/2014/main" xmlns="" id="{21B7ACD6-B3C5-6848-AFD1-FB210C4F7CEB}"/>
                  </a:ext>
                </a:extLst>
              </p:cNvPr>
              <p:cNvSpPr/>
              <p:nvPr/>
            </p:nvSpPr>
            <p:spPr>
              <a:xfrm>
                <a:off x="9552855" y="3959631"/>
                <a:ext cx="2032000" cy="20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Mail/Fax</a:t>
                </a:r>
              </a:p>
            </p:txBody>
          </p:sp>
          <p:pic>
            <p:nvPicPr>
              <p:cNvPr id="41" name="Picture 40">
                <a:extLst>
                  <a:ext uri="{FF2B5EF4-FFF2-40B4-BE49-F238E27FC236}">
                    <a16:creationId xmlns:a16="http://schemas.microsoft.com/office/drawing/2014/main" xmlns="" id="{5283D1B5-75E8-A844-A7F8-630D67C19308}"/>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l="2351" t="17283" b="31164"/>
              <a:stretch/>
            </p:blipFill>
            <p:spPr>
              <a:xfrm>
                <a:off x="9851143" y="4507010"/>
                <a:ext cx="1329204" cy="701751"/>
              </a:xfrm>
              <a:prstGeom prst="rect">
                <a:avLst/>
              </a:prstGeom>
            </p:spPr>
          </p:pic>
        </p:grpSp>
        <p:grpSp>
          <p:nvGrpSpPr>
            <p:cNvPr id="42" name="Group 41">
              <a:extLst>
                <a:ext uri="{FF2B5EF4-FFF2-40B4-BE49-F238E27FC236}">
                  <a16:creationId xmlns:a16="http://schemas.microsoft.com/office/drawing/2014/main" xmlns="" id="{C22EB318-D89A-4098-B37A-ACE3D9C17F8E}"/>
                </a:ext>
              </a:extLst>
            </p:cNvPr>
            <p:cNvGrpSpPr/>
            <p:nvPr/>
          </p:nvGrpSpPr>
          <p:grpSpPr>
            <a:xfrm>
              <a:off x="4876801" y="2118360"/>
              <a:ext cx="1524002" cy="1524001"/>
              <a:chOff x="6927303" y="1515998"/>
              <a:chExt cx="2032000" cy="2032000"/>
            </a:xfrm>
          </p:grpSpPr>
          <p:sp>
            <p:nvSpPr>
              <p:cNvPr id="43" name="Oval 42">
                <a:extLst>
                  <a:ext uri="{FF2B5EF4-FFF2-40B4-BE49-F238E27FC236}">
                    <a16:creationId xmlns:a16="http://schemas.microsoft.com/office/drawing/2014/main" xmlns="" id="{0519CE91-8CED-BE49-A1C0-A58769DE5136}"/>
                  </a:ext>
                </a:extLst>
              </p:cNvPr>
              <p:cNvSpPr/>
              <p:nvPr/>
            </p:nvSpPr>
            <p:spPr>
              <a:xfrm>
                <a:off x="6927303" y="1515998"/>
                <a:ext cx="2032000" cy="20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Enrollment Services Website</a:t>
                </a:r>
              </a:p>
            </p:txBody>
          </p:sp>
          <p:pic>
            <p:nvPicPr>
              <p:cNvPr id="44" name="Picture 43">
                <a:extLst>
                  <a:ext uri="{FF2B5EF4-FFF2-40B4-BE49-F238E27FC236}">
                    <a16:creationId xmlns:a16="http://schemas.microsoft.com/office/drawing/2014/main" xmlns="" id="{7EC030B7-D033-FF4D-A606-DA810209FEA6}"/>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t="8061" r="6128" b="19690"/>
              <a:stretch/>
            </p:blipFill>
            <p:spPr>
              <a:xfrm>
                <a:off x="7372230" y="1811410"/>
                <a:ext cx="1019159" cy="784385"/>
              </a:xfrm>
              <a:prstGeom prst="rect">
                <a:avLst/>
              </a:prstGeom>
            </p:spPr>
          </p:pic>
        </p:grpSp>
        <p:sp>
          <p:nvSpPr>
            <p:cNvPr id="51" name="TextBox 50">
              <a:extLst>
                <a:ext uri="{FF2B5EF4-FFF2-40B4-BE49-F238E27FC236}">
                  <a16:creationId xmlns:a16="http://schemas.microsoft.com/office/drawing/2014/main" xmlns="" id="{7A0E9622-DC17-4DB8-9527-CF6990FD03BB}"/>
                </a:ext>
              </a:extLst>
            </p:cNvPr>
            <p:cNvSpPr txBox="1"/>
            <p:nvPr/>
          </p:nvSpPr>
          <p:spPr>
            <a:xfrm>
              <a:off x="4648200" y="1620520"/>
              <a:ext cx="403860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lang="en-US" sz="2000" b="1" dirty="0">
                  <a:solidFill>
                    <a:prstClr val="black"/>
                  </a:solidFill>
                </a:rPr>
                <a:t>Many Convenient Ways to Contact</a:t>
              </a:r>
              <a:endParaRPr kumimoji="0" lang="en-US" sz="2000" b="1" u="none" strike="noStrike" kern="1200" cap="none" spc="0" normalizeH="0" baseline="0" noProof="0" dirty="0">
                <a:ln>
                  <a:noFill/>
                </a:ln>
                <a:solidFill>
                  <a:prstClr val="black"/>
                </a:solidFill>
                <a:effectLst/>
                <a:uLnTx/>
                <a:uFillTx/>
              </a:endParaRPr>
            </a:p>
          </p:txBody>
        </p:sp>
        <p:grpSp>
          <p:nvGrpSpPr>
            <p:cNvPr id="5" name="Group 4"/>
            <p:cNvGrpSpPr/>
            <p:nvPr/>
          </p:nvGrpSpPr>
          <p:grpSpPr>
            <a:xfrm>
              <a:off x="7043496" y="2157822"/>
              <a:ext cx="1040914" cy="1040914"/>
              <a:chOff x="7555769" y="2835277"/>
              <a:chExt cx="1259505" cy="1259505"/>
            </a:xfrm>
          </p:grpSpPr>
          <p:sp>
            <p:nvSpPr>
              <p:cNvPr id="37" name="Oval 36">
                <a:extLst>
                  <a:ext uri="{FF2B5EF4-FFF2-40B4-BE49-F238E27FC236}">
                    <a16:creationId xmlns:a16="http://schemas.microsoft.com/office/drawing/2014/main" xmlns="" id="{63150128-84BE-7A4E-9BAD-53752864D5B0}"/>
                  </a:ext>
                </a:extLst>
              </p:cNvPr>
              <p:cNvSpPr/>
              <p:nvPr/>
            </p:nvSpPr>
            <p:spPr>
              <a:xfrm>
                <a:off x="7555769" y="2835277"/>
                <a:ext cx="1259505" cy="1259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Mobile App</a:t>
                </a:r>
              </a:p>
              <a:p>
                <a:pPr algn="ctr"/>
                <a:endParaRPr lang="en-US" sz="1200" dirty="0">
                  <a:latin typeface="Arial Regular"/>
                </a:endParaRPr>
              </a:p>
            </p:txBody>
          </p:sp>
          <p:pic>
            <p:nvPicPr>
              <p:cNvPr id="38" name="Picture 37">
                <a:extLst>
                  <a:ext uri="{FF2B5EF4-FFF2-40B4-BE49-F238E27FC236}">
                    <a16:creationId xmlns:a16="http://schemas.microsoft.com/office/drawing/2014/main" xmlns="" id="{A9945537-BD95-EB41-9EE1-5611E4307524}"/>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b="15349"/>
              <a:stretch/>
            </p:blipFill>
            <p:spPr>
              <a:xfrm>
                <a:off x="7789174" y="2895902"/>
                <a:ext cx="792695" cy="671026"/>
              </a:xfrm>
              <a:prstGeom prst="rect">
                <a:avLst/>
              </a:prstGeom>
            </p:spPr>
          </p:pic>
        </p:grpSp>
        <p:grpSp>
          <p:nvGrpSpPr>
            <p:cNvPr id="11" name="Group 10"/>
            <p:cNvGrpSpPr/>
            <p:nvPr/>
          </p:nvGrpSpPr>
          <p:grpSpPr>
            <a:xfrm>
              <a:off x="6174206" y="2804160"/>
              <a:ext cx="1217195" cy="1159525"/>
              <a:chOff x="6629400" y="3676806"/>
              <a:chExt cx="1217195" cy="1159525"/>
            </a:xfrm>
          </p:grpSpPr>
          <p:sp>
            <p:nvSpPr>
              <p:cNvPr id="45" name="Oval 44">
                <a:extLst>
                  <a:ext uri="{FF2B5EF4-FFF2-40B4-BE49-F238E27FC236}">
                    <a16:creationId xmlns:a16="http://schemas.microsoft.com/office/drawing/2014/main" xmlns="" id="{C01ED196-1B4A-43E9-8665-81AB1CF1DA18}"/>
                  </a:ext>
                </a:extLst>
              </p:cNvPr>
              <p:cNvSpPr/>
              <p:nvPr/>
            </p:nvSpPr>
            <p:spPr>
              <a:xfrm>
                <a:off x="6629400" y="3676806"/>
                <a:ext cx="1217195" cy="1159525"/>
              </a:xfrm>
              <a:prstGeom prst="ellipse">
                <a:avLst/>
              </a:prstGeom>
              <a:solidFill>
                <a:srgbClr val="7BCEED"/>
              </a:solidFill>
              <a:ln>
                <a:noFill/>
              </a:ln>
            </p:spPr>
            <p:style>
              <a:lnRef idx="2">
                <a:schemeClr val="accent1">
                  <a:shade val="50000"/>
                </a:schemeClr>
              </a:lnRef>
              <a:fillRef idx="1">
                <a:schemeClr val="accent1"/>
              </a:fillRef>
              <a:effectRef idx="0">
                <a:schemeClr val="accent1"/>
              </a:effectRef>
              <a:fontRef idx="minor">
                <a:schemeClr val="lt1"/>
              </a:fontRef>
            </p:style>
            <p:txBody>
              <a:bodyPr tIns="822960" rtlCol="0" anchor="ctr"/>
              <a:lstStyle/>
              <a:p>
                <a:pPr algn="ctr"/>
                <a:r>
                  <a:rPr lang="en-US" sz="1200" dirty="0">
                    <a:latin typeface="Arial Regular"/>
                  </a:rPr>
                  <a:t>Web Chat</a:t>
                </a:r>
              </a:p>
            </p:txBody>
          </p:sp>
          <p:pic>
            <p:nvPicPr>
              <p:cNvPr id="59403" name="Picture 11" descr="C:\Users\mcraven\Downloads\internet.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22876" y="3800792"/>
                <a:ext cx="658924" cy="65892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9410" name="Picture 18" descr="C:\Users\mcraven\Downloads\heart.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7135" y="3373120"/>
            <a:ext cx="935692" cy="935692"/>
          </a:xfrm>
          <a:prstGeom prst="rect">
            <a:avLst/>
          </a:prstGeom>
          <a:noFill/>
          <a:extLst>
            <a:ext uri="{909E8E84-426E-40DD-AFC4-6F175D3DCCD1}">
              <a14:hiddenFill xmlns:a14="http://schemas.microsoft.com/office/drawing/2010/main">
                <a:solidFill>
                  <a:srgbClr val="FFFFFF"/>
                </a:solidFill>
              </a14:hiddenFill>
            </a:ext>
          </a:extLst>
        </p:spPr>
      </p:pic>
      <p:sp>
        <p:nvSpPr>
          <p:cNvPr id="46" name="Flowchart: Alternate Process 45"/>
          <p:cNvSpPr/>
          <p:nvPr/>
        </p:nvSpPr>
        <p:spPr>
          <a:xfrm>
            <a:off x="3145135" y="5887720"/>
            <a:ext cx="2791538" cy="678641"/>
          </a:xfrm>
          <a:prstGeom prst="flowChartAlternateProcess">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Help is </a:t>
            </a:r>
            <a:r>
              <a:rPr lang="en-US" sz="3600" b="1" i="1" u="sng" dirty="0">
                <a:solidFill>
                  <a:schemeClr val="tx1"/>
                </a:solidFill>
              </a:rPr>
              <a:t>FREE</a:t>
            </a:r>
          </a:p>
        </p:txBody>
      </p:sp>
      <p:sp>
        <p:nvSpPr>
          <p:cNvPr id="4" name="Rectangle 3"/>
          <p:cNvSpPr/>
          <p:nvPr/>
        </p:nvSpPr>
        <p:spPr>
          <a:xfrm>
            <a:off x="-2133600" y="1255763"/>
            <a:ext cx="2057400" cy="3968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Talking points:</a:t>
            </a:r>
          </a:p>
          <a:p>
            <a:pPr marL="285750" indent="-285750">
              <a:buFont typeface="Arial" panose="020B0604020202020204" pitchFamily="34" charset="0"/>
              <a:buChar char="•"/>
            </a:pPr>
            <a:r>
              <a:rPr lang="en-US" dirty="0"/>
              <a:t>Before diving into specifics, we want to make sure you are aware of all the resources available to help with questions. We will come back to these but want to mention them upfront too</a:t>
            </a:r>
          </a:p>
        </p:txBody>
      </p:sp>
      <p:sp>
        <p:nvSpPr>
          <p:cNvPr id="52" name="Rectangle 51"/>
          <p:cNvSpPr/>
          <p:nvPr/>
        </p:nvSpPr>
        <p:spPr>
          <a:xfrm>
            <a:off x="9296400" y="1296384"/>
            <a:ext cx="24384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Talking points:</a:t>
            </a:r>
          </a:p>
          <a:p>
            <a:pPr marL="285750" indent="-285750">
              <a:buFont typeface="Arial" panose="020B0604020202020204" pitchFamily="34" charset="0"/>
              <a:buChar char="•"/>
            </a:pPr>
            <a:r>
              <a:rPr lang="en-US" dirty="0">
                <a:solidFill>
                  <a:schemeClr val="bg1"/>
                </a:solidFill>
              </a:rPr>
              <a:t>You can choose a plan without calling the enrollment broker. But they are here to help if you want it</a:t>
            </a:r>
          </a:p>
          <a:p>
            <a:pPr marL="285750" indent="-285750">
              <a:buFont typeface="Arial" panose="020B0604020202020204" pitchFamily="34" charset="0"/>
              <a:buChar char="•"/>
            </a:pPr>
            <a:r>
              <a:rPr lang="en-US" dirty="0">
                <a:solidFill>
                  <a:schemeClr val="bg1"/>
                </a:solidFill>
              </a:rPr>
              <a:t>You’ll see the contact information several times in this presentation</a:t>
            </a:r>
          </a:p>
        </p:txBody>
      </p:sp>
    </p:spTree>
    <p:extLst>
      <p:ext uri="{BB962C8B-B14F-4D97-AF65-F5344CB8AC3E}">
        <p14:creationId xmlns:p14="http://schemas.microsoft.com/office/powerpoint/2010/main" val="169922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Understanding How the Medicaid Changes Impact You</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9</a:t>
            </a:fld>
            <a:endParaRPr lang="en-US" b="1" dirty="0">
              <a:latin typeface="Calibri" panose="020F0502020204030204" pitchFamily="34" charset="0"/>
            </a:endParaRPr>
          </a:p>
        </p:txBody>
      </p:sp>
    </p:spTree>
    <p:extLst>
      <p:ext uri="{BB962C8B-B14F-4D97-AF65-F5344CB8AC3E}">
        <p14:creationId xmlns:p14="http://schemas.microsoft.com/office/powerpoint/2010/main" val="2964396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D0iwMb5ToWG_v3jONn8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YQXMCKZSd2ayTQkXgW8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y00mL5iR_m5MdLhotvjt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heme/theme1.xml><?xml version="1.0" encoding="utf-8"?>
<a:theme xmlns:a="http://schemas.openxmlformats.org/drawingml/2006/main" name="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C_Original">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29012</TotalTime>
  <Words>3399</Words>
  <Application>Microsoft Office PowerPoint</Application>
  <PresentationFormat>On-screen Show (4:3)</PresentationFormat>
  <Paragraphs>500</Paragraphs>
  <Slides>35</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NC_Calibri</vt:lpstr>
      <vt:lpstr>NC_Original</vt:lpstr>
      <vt:lpstr>think-cell Slide</vt:lpstr>
      <vt:lpstr>Your Medicaid Health Care: Understanding the Changes and Available Support</vt:lpstr>
      <vt:lpstr>PowerPoint Presentation</vt:lpstr>
      <vt:lpstr>Overview of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Opportunities to Engage</vt:lpstr>
      <vt:lpstr>PowerPoint Presentation</vt:lpstr>
      <vt:lpstr>PowerPoint Presentation</vt:lpstr>
    </vt:vector>
  </TitlesOfParts>
  <Company>Manatt, Phelps &amp; Phillips,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Lipson</dc:creator>
  <cp:lastModifiedBy>Arielle Traub</cp:lastModifiedBy>
  <cp:revision>2669</cp:revision>
  <cp:lastPrinted>2019-03-15T22:12:29Z</cp:lastPrinted>
  <dcterms:created xsi:type="dcterms:W3CDTF">2018-08-03T20:36:17Z</dcterms:created>
  <dcterms:modified xsi:type="dcterms:W3CDTF">2019-10-03T12:24:46Z</dcterms:modified>
</cp:coreProperties>
</file>