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omments/modernComment_7FFFED8B_0.xml" ContentType="application/vnd.ms-powerpoint.comment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omments/modernComment_7FFFED68_DD03A842.xml" ContentType="application/vnd.ms-powerpoint.comments+xml"/>
  <Override PartName="/ppt/notesSlides/notesSlide8.xml" ContentType="application/vnd.openxmlformats-officedocument.presentationml.notesSlide+xml"/>
  <Override PartName="/ppt/comments/modernComment_7FFFED57_E4D0A5A3.xml" ContentType="application/vnd.ms-powerpoint.comment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omments/modernComment_7FFFED98_A611892D.xml" ContentType="application/vnd.ms-powerpoint.comments+xml"/>
  <Override PartName="/ppt/notesSlides/notesSlide9.xml" ContentType="application/vnd.openxmlformats-officedocument.presentationml.notesSlide+xml"/>
  <Override PartName="/ppt/comments/modernComment_7FFFED95_0.xml" ContentType="application/vnd.ms-powerpoint.comment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4"/>
  </p:sldMasterIdLst>
  <p:notesMasterIdLst>
    <p:notesMasterId r:id="rId33"/>
  </p:notesMasterIdLst>
  <p:sldIdLst>
    <p:sldId id="2147376879" r:id="rId5"/>
    <p:sldId id="2147478937" r:id="rId6"/>
    <p:sldId id="2147478938" r:id="rId7"/>
    <p:sldId id="2147478939" r:id="rId8"/>
    <p:sldId id="2147478940" r:id="rId9"/>
    <p:sldId id="257" r:id="rId10"/>
    <p:sldId id="2147478923" r:id="rId11"/>
    <p:sldId id="2147478924" r:id="rId12"/>
    <p:sldId id="2147478926" r:id="rId13"/>
    <p:sldId id="2147478888" r:id="rId14"/>
    <p:sldId id="2147478871" r:id="rId15"/>
    <p:sldId id="2147478936" r:id="rId16"/>
    <p:sldId id="2147478933" r:id="rId17"/>
    <p:sldId id="2147478934" r:id="rId18"/>
    <p:sldId id="2147478931" r:id="rId19"/>
    <p:sldId id="2147478932" r:id="rId20"/>
    <p:sldId id="2147478929" r:id="rId21"/>
    <p:sldId id="2147478930" r:id="rId22"/>
    <p:sldId id="2147478881" r:id="rId23"/>
    <p:sldId id="2147478884" r:id="rId24"/>
    <p:sldId id="2147478885" r:id="rId25"/>
    <p:sldId id="2147478886" r:id="rId26"/>
    <p:sldId id="2147478887" r:id="rId27"/>
    <p:sldId id="2147478915" r:id="rId28"/>
    <p:sldId id="2147478928" r:id="rId29"/>
    <p:sldId id="2147376844" r:id="rId30"/>
    <p:sldId id="2147478916" r:id="rId31"/>
    <p:sldId id="2147376838" r:id="rId32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0850E02-58B2-ED05-4C81-E2B0C266FC58}" name="dina.manco" initials="di" userId="S::dina.manco_gmail.com#ext#@ncconnect.onmicrosoft.com::a6393582-625f-459a-9d67-3a4b3549c77d" providerId="AD"/>
  <p188:author id="{BF19D704-2318-08E5-9E55-A1D600AD0907}" name="Leighs, Michael" initials="ML" userId="S::Michael.Leighs@dhhs.nc.gov::f71eca8c-cf8e-4d37-b6bc-32fc734c58e8" providerId="AD"/>
  <p188:author id="{8FD02E15-1A61-D6C6-80E4-B8A0D90A9C9C}" name="Jennifer Guzman" initials="JG" userId="S::jennifer_neimandcollaborative.com#ext#@ncconnect.onmicrosoft.com::d1fd53fc-b710-4950-b285-3211e5dc037a" providerId="AD"/>
  <p188:author id="{125A4E15-4A1B-325F-705D-D9432ED1EE78}" name="Karolyn Cooper" initials="KC" userId="S::karolyn@neimandcollaborative.com::401cfc8b-27cf-472e-9d7c-8f9707baf2e2" providerId="AD"/>
  <p188:author id="{054F7A29-B4C7-E4F1-19BC-2E674CFA69CF}" name="Visconti, Katherine" initials="VK" userId="S::katherine.visconti@dhhs.nc.gov::191776c4-5fa7-4444-b9e9-b7deeae93e0a" providerId="AD"/>
  <p188:author id="{EB9B062A-89CE-B16B-A3EE-8D49F6E4109E}" name="Connor, Melissa" initials="CM" userId="S::Melissa.Connor_ACN@dhhs.nc.gov::73231f98-1458-4153-87f9-a30c4d410029" providerId="AD"/>
  <p188:author id="{49ACDC2B-2ADB-F63E-6F1F-CDDE851D42A7}" name="Yarbrough, Ginger" initials="YG" userId="S::ginger.yarbrough@dhhs.nc.gov::5eadee57-f39e-44e8-9b5e-c4592cafa7cd" providerId="AD"/>
  <p188:author id="{2576673B-DAD2-1A71-04E7-4536DDF2B135}" name="Gregosky, Sarah A" initials="GA" userId="S::sarah.gregosky@dhhs.nc.gov::f6d4c92e-ae14-47fa-b358-240be48f0414" providerId="AD"/>
  <p188:author id="{8E87B13C-677B-4A43-9E2D-3A7FC880A4AF}" name="Fulcher, Eva D" initials="FD" userId="S::eva.fulcher@dhhs.nc.gov::c04010b9-2700-4e2d-8731-a5ac5d2fc5f7" providerId="AD"/>
  <p188:author id="{2EA6E340-9C1F-DF07-1303-B690BA9A130F}" name="Connor, Melissa" initials="CM" userId="S::melissa.connor_acn@dhhs.nc.gov::73231f98-1458-4153-87f9-a30c4d410029" providerId="AD"/>
  <p188:author id="{5711A34C-125A-7614-33DC-0040A6884DA7}" name="Bush, Melanie E" initials="BME" userId="S::melanie.bush@dhhs.nc.gov::b47a0c96-d1fe-41f5-a768-549375b87e12" providerId="AD"/>
  <p188:author id="{B9E2ED4E-EFE0-529D-D9D8-9D864BE50767}" name="Pitsor, Jack" initials="PJ" userId="S::jack.pitsor@dhhs.nc.gov::f9574aa9-ad15-4853-ba01-1f696fa53ce2" providerId="AD"/>
  <p188:author id="{75904651-EFD0-C54A-F6D6-3243C5292586}" name="christina.ngo.bui" initials="ch" userId="S::christina.ngo.bui_gmail.com#ext#@ncconnect.onmicrosoft.com::626deb5c-6642-45a9-ad52-0dde63f202a9" providerId="AD"/>
  <p188:author id="{1DF5A753-7585-EA00-A723-BE9001C41BC2}" name="Marjorie Bitar" initials="MB" userId="S::mbitar@oakhillstrategies.com::8d464820-42f2-41e4-9fb4-9533939f9f3d" providerId="AD"/>
  <p188:author id="{41EC9D5A-B6C7-AFDD-9D6C-FE307F0FF754}" name="Rich Neimand" initials="RN" userId="S::rich@neimandcollaborative.com::dfdd3ec1-39e6-4bc1-9f80-6b19f4f86232" providerId="AD"/>
  <p188:author id="{E910325E-C84D-F17E-B7D2-A3A9A73C981A}" name="Litman, David A" initials="LA" userId="S::david.litman@dhhs.nc.gov::70c19621-aaef-4174-bb81-8c52156ae890" providerId="AD"/>
  <p188:author id="{42157A5E-D5D0-CDF1-3C4C-A6259207EA13}" name="Palmer, LaQuana R" initials="PR" userId="S::laquana.palmer@dhhs.nc.gov::96a514b4-af87-4b3d-aed0-61f433e69ad7" providerId="AD"/>
  <p188:author id="{C59D1760-D7C2-B213-362E-915648D9A379}" name="Goodwin, Jamon" initials="GJ" userId="S::Jamon.Goodwin_ACN@dhhs.nc.gov::e06b250f-2633-4328-9b60-ef2f1671faae" providerId="AD"/>
  <p188:author id="{6A5D6268-5026-66A2-2DB6-0105A4972217}" name="Tilson, Betsey" initials="ET" userId="S::Betsey.Tilson@dhhs.nc.gov::8c402ae9-30a0-4935-b252-53cd876f4c5d" providerId="AD"/>
  <p188:author id="{8FF2DA68-5738-7B94-3447-4BE9B78D8B08}" name="Hawkes, Deanna" initials="DH" userId="S::Deanna.Hawkes@dhhs.nc.gov::3c064f46-76ae-4643-b912-e931f4826ded" providerId="AD"/>
  <p188:author id="{E0ED0569-04C9-85D4-2A6B-F50F8780ABF6}" name="Luques, Melanie E" initials="LME" userId="S::melanie.e.luques_acn@dhhs.nc.gov::53d5e593-e4ce-405d-8d36-9116300605d5" providerId="AD"/>
  <p188:author id="{8E5BF16A-93EF-B162-E832-0CB9230AF4C2}" name="DuVernois, Candice" initials="DC" userId="S::candice.duvernois@dhhs.nc.gov::b5b1b1ff-2465-49b6-b098-2a5e9338b636" providerId="AD"/>
  <p188:author id="{5252E66B-1491-8800-BD7B-FC8029AD0110}" name="Sarah Hutchinson" initials="SH" userId="S::sarah_neimandcollaborative.com#ext#@ncconnect.onmicrosoft.com::b58dcbc7-0afa-4a1c-baed-53722a993875" providerId="AD"/>
  <p188:author id="{8A8B986C-A37C-94F0-D276-6C091C59BC45}" name="Picone, Lauren" initials="PL" userId="S::lauren.picone_acn@dhhs.nc.gov::9336c1a6-3e29-4fa3-8a95-df2126f656b8" providerId="AD"/>
  <p188:author id="{A773F86D-1234-EA6F-8A5E-D9D1D16DBC53}" name="Rich Neimand" initials="RN" userId="S::rich_neimandcollaborative.com#ext#@ncconnect.onmicrosoft.com::4c78c524-9a9e-44a4-949b-7d17dc8fc02b" providerId="AD"/>
  <p188:author id="{CA691870-B7D0-F097-26B2-0535DFA7790C}" name="Lauren Picone" initials="LP" userId="Lauren Picone" providerId="None"/>
  <p188:author id="{F5B3E972-FFB6-1626-9A19-AD0363A4462B}" name="Rousseau, Charles" initials="RC" userId="S::charles.rousseau@dhhs.nc.gov::13bd7c30-138a-415a-bc09-628c5e8205d6" providerId="AD"/>
  <p188:author id="{AB97C878-528F-1380-73B1-AD1354A0A545}" name="Ally Agoglia" initials="AA" userId="S::ally@neimandcollaborative.com::38f20525-43a2-4857-8137-46f11494975f" providerId="AD"/>
  <p188:author id="{6425EC7C-9BBB-405F-5FF8-88C9E548F2C5}" name="Lerche, Julia K" initials="LK" userId="S::julia.lerche@dhhs.nc.gov::3937bbab-5606-4ec6-8f19-d68752357e06" providerId="AD"/>
  <p188:author id="{1DF03189-AE37-0062-386D-80F883826DE4}" name="Batton, Kathleen" initials="BK" userId="S::kathleen.batton@dhhs.nc.gov::4ef56f2e-b55a-4668-b86f-e44055726add" providerId="AD"/>
  <p188:author id="{94C98290-AA59-DE86-F200-D2B56693EB80}" name="Sarah Hutchinson" initials="SH" userId="S::sarah@neimandcollaborative.com::a3a884bd-4415-41e9-9023-0c70583e82b6" providerId="AD"/>
  <p188:author id="{C86B2F96-DA17-D1BB-F69F-B2F12393F201}" name="Tracy Zimmerman" initials="TZ" userId="S::tracy@neimandcollaborative.com::d9847f8c-56a4-4136-9a53-5158504a243c" providerId="AD"/>
  <p188:author id="{EDB2EB9A-5D32-C351-0155-3246A3BC9CB9}" name="Hawkes, Deanna" initials="HD" userId="S::deanna.hawkes@dhhs.nc.gov::3c064f46-76ae-4643-b912-e931f4826ded" providerId="AD"/>
  <p188:author id="{FC57019D-BDD1-8F68-EB0E-0CB394BA3EAA}" name="Kappler, Jonathan" initials="KJ" userId="S::jonathan.kappler@dhhs.nc.gov::6a264f18-eaf3-42a6-9b17-68c22dad2cb9" providerId="AD"/>
  <p188:author id="{1C14679D-D033-AA01-FCDF-85D744CAA281}" name="Platts, Jennifer A" initials="PJA" userId="S::jennifer.salazar@dhhs.nc.gov::1282b494-c7ee-4f63-b46c-35799295b805" providerId="AD"/>
  <p188:author id="{A1DB6EA2-B846-C48F-8CA0-2842760A8EEA}" name="Tracy Zimmerman" initials="TZ" userId="S::tracy_neimandcollaborative.com#ext#@ncconnect.onmicrosoft.com::e14eb1b0-097a-42cb-a01c-68a044f93d43" providerId="AD"/>
  <p188:author id="{476A06A4-8744-CFC0-EED5-F27D7E9146C3}" name="Yazmin Garcia Rico" initials="YG" userId="3e4c789c693c0317" providerId="Windows Live"/>
  <p188:author id="{227CCAAE-5C99-2A83-74C4-D0FA4AE17C77}" name="Leighs, Michael" initials="LM" userId="S::michael.leighs@dhhs.nc.gov::f71eca8c-cf8e-4d37-b6bc-32fc734c58e8" providerId="AD"/>
  <p188:author id="{AA7C4AB0-A3F8-27A9-8DF1-FAEC84522C72}" name="Bryant, Angela R" initials="BR" userId="S::angela.bryant@dhhs.nc.gov::c23ebb59-67d5-4537-8d1e-752e9bd17cc6" providerId="AD"/>
  <p188:author id="{87C75BB0-4EF4-1E01-44E5-AAABDD8CC5D2}" name="Dowler, Shannon" initials="DS" userId="S::shannon.dowler@dhhs.nc.gov::c4a34d52-3234-4824-9d62-813d74c00d00" providerId="AD"/>
  <p188:author id="{09A2A9C0-C878-1188-1BA6-E63366A25D12}" name="Guy, Dan" initials="GD" userId="S::dan.guy@dhhs.nc.gov::296e1cde-e7cb-4eb7-872a-2c7272bce1df" providerId="AD"/>
  <p188:author id="{A671A9C2-7416-2CAA-4D0E-8DD88848ECFE}" name="Rebecca Diaz-Castrejon" initials="RD" userId="S::rebecca_neimandcollaborative.com#ext#@ncconnect.onmicrosoft.com::2e9df2d5-df92-4e5c-ad51-805d35800e25" providerId="AD"/>
  <p188:author id="{BA398AC7-22D6-57C1-629A-0BD6DD0BD88D}" name="Crosbie, Kelly M" initials="CM" userId="S::kelly.crosbie@dhhs.nc.gov::2bd84adc-f031-4e18-9c12-8d5d4075eccd" providerId="AD"/>
  <p188:author id="{6F4DF7C8-4F20-44B6-6DE1-E9BFEBEA88CB}" name="Sandoe, Emma" initials="SE" userId="S::emma.sandoe@dhhs.nc.gov::361a3d7a-108a-4ed4-af87-158378b2850f" providerId="AD"/>
  <p188:author id="{EB409CC9-E087-827B-A986-F15E7AFCCCCB}" name="Rebecca Diaz-Castrejon" initials="" userId="S::rebecca@neimandcollaborative.com::46fa1fe1-95d7-4004-a706-4591cb0ed6ad" providerId="AD"/>
  <p188:author id="{A7C4A1CC-5A36-DDA9-E34F-02050E59EF02}" name="Karolyn Cooper" initials="KC" userId="S::karolyn_neimandcollaborative.com#ext#@ncconnect.onmicrosoft.com::b70167df-ed86-4457-992e-b51083545616" providerId="AD"/>
  <p188:author id="{840AA3CE-57B4-E49A-8859-959129F15D56}" name="Christina Michalski" initials="CM" userId="S::christina.m_neimandcollaborative.com#ext#@ncconnect.onmicrosoft.com::7becc522-8366-4e5f-ad0f-4c2036317cea" providerId="AD"/>
  <p188:author id="{77C24FCF-4087-3BAE-38DC-CF4B8721AA64}" name="Schoenberger, Julia A" initials="SJA" userId="S::Julia.Schoenberger@dhhs.nc.gov::a1ce939b-500a-4390-ab82-c42d6f5a9ef0" providerId="AD"/>
  <p188:author id="{4858CFD2-45E5-0683-7F9F-3DAFC64829A9}" name="Abrams, Jennifer" initials="AJ" userId="S::jennifer.abrams@dhhs.nc.gov::dd4883cb-f506-4f68-8fb2-30c43cbee34b" providerId="AD"/>
  <p188:author id="{378260D4-A8DD-C176-3736-6CCA868C6469}" name="Pitsor, Jack" initials="PJ" userId="S::Jack.Pitsor@dhhs.nc.gov::f9574aa9-ad15-4853-ba01-1f696fa53ce2" providerId="AD"/>
  <p188:author id="{FF4FB1D5-FCE2-8E81-398A-1B34F5012F1E}" name="Santiago-Cordero, Victor" initials="SCV" userId="S::victor.santiago.cordero_acn@dhhs.nc.gov::f9f60be6-6552-496d-92a1-eaedaa0bb5d1" providerId="AD"/>
  <p188:author id="{3F53ACDB-CD10-8FA9-0489-C1C40A1D5821}" name="Farrington, Debra C" initials="FC" userId="S::debra.farrington@dhhs.nc.gov::c2704491-bf8c-4ad7-b1b4-d19b99b169f1" providerId="AD"/>
  <p188:author id="{A12E31DE-BD61-70EB-8D75-EAC898E5FFCB}" name="Gregosky, Sarah A" initials="SG" userId="S::Sarah.Gregosky@dhhs.nc.gov::f6d4c92e-ae14-47fa-b358-240be48f0414" providerId="AD"/>
  <p188:author id="{5DF3D7E2-2E11-E7C7-D9B1-CAF2D14241A8}" name="Ludlam, Jay" initials="LJ" userId="S::jay.ludlam@dhhs.nc.gov::6c1fc5a2-b90b-4bfa-b0c8-82f1a808e666" providerId="AD"/>
  <p188:author id="{A651A0E7-0DE8-67CF-4DF8-4C388E0FEDC9}" name="Kamin, Mandi L" initials="KML" userId="S::Mandi.Kamin_ACN@dhhs.nc.gov::4040c0ef-1b84-4dc1-afad-50ff96d40e99" providerId="AD"/>
  <p188:author id="{B07E8DEA-E683-EF32-AAD3-B57E323383AF}" name="Catherine Solomon" initials="CS" userId="S::catherine_neimandcollaborative.com#ext#@ncconnect.onmicrosoft.com::c5dfa7ba-2579-48fd-848c-c927139e83cc" providerId="AD"/>
  <p188:author id="{2D0BBEEA-4F59-0BD1-0882-CC7BF30CEEBF}" name="Batton, Kathleen" initials="BK" userId="S::Kathleen.Batton@dhhs.nc.gov::4ef56f2e-b55a-4668-b86f-e44055726add" providerId="AD"/>
  <p188:author id="{3418B2F3-35D0-10B8-10D1-628AA39D4046}" name="Jim Webb" initials="" userId="S::jim@jimwebb.com::659a3323-62c7-4c0f-bc34-ed14bb7b7f37" providerId="AD"/>
  <p188:author id="{E4E1CFF3-3AB2-B6AC-033E-230CFCC232E2}" name="Gilbert, Rachel" initials="GR" userId="S::rachel.gilbert_acn@dhhs.nc.gov::106e9db0-ae36-4106-9a14-bae1118bbe0d" providerId="AD"/>
  <p188:author id="{E5F031F8-63AA-0AEB-C4AC-08A5E3AC229B}" name="Connor, Melissa" initials="CM" userId="S::melissa.connor@accenturefederal.com::1c6040ce-85fd-4c00-81b0-36e9a5346959" providerId="AD"/>
  <p188:author id="{F00750F8-7DFE-AA58-212F-4C2E7F8C4A7A}" name="Huffaker, LaDonna R" initials="HR" userId="S::ladonna.huffaker@dhhs.nc.gov::2bef8858-3892-4648-89a8-bff8bb6a72e4" providerId="AD"/>
  <p188:author id="{A7012EFD-035A-361B-3FA6-3BCFD2340AB0}" name="Urbina, Jeydri" initials="UJ" userId="S::jeydri.urbina@dhhs.nc.gov::0267e127-0673-41b1-9ab4-5bcc2ad758c4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hael L Jackson" initials="MLJ" lastIdx="33" clrIdx="0">
    <p:extLst>
      <p:ext uri="{19B8F6BF-5375-455C-9EA6-DF929625EA0E}">
        <p15:presenceInfo xmlns:p15="http://schemas.microsoft.com/office/powerpoint/2012/main" userId="Michael L Jackson" providerId="None"/>
      </p:ext>
    </p:extLst>
  </p:cmAuthor>
  <p:cmAuthor id="2" name="Pasley, Kelsey K." initials="PKK" lastIdx="5" clrIdx="1">
    <p:extLst>
      <p:ext uri="{19B8F6BF-5375-455C-9EA6-DF929625EA0E}">
        <p15:presenceInfo xmlns:p15="http://schemas.microsoft.com/office/powerpoint/2012/main" userId="S::kelsey.k.pasley@accenture.com::e2286ac3-7078-4dfa-92fe-4cda40aed934" providerId="AD"/>
      </p:ext>
    </p:extLst>
  </p:cmAuthor>
  <p:cmAuthor id="3" name="Marimar Barreto" initials="MB" lastIdx="8" clrIdx="2">
    <p:extLst>
      <p:ext uri="{19B8F6BF-5375-455C-9EA6-DF929625EA0E}">
        <p15:presenceInfo xmlns:p15="http://schemas.microsoft.com/office/powerpoint/2012/main" userId="Marimar Barreto" providerId="None"/>
      </p:ext>
    </p:extLst>
  </p:cmAuthor>
  <p:cmAuthor id="4" name="Barreto, Marimar" initials="BM" lastIdx="2" clrIdx="3">
    <p:extLst>
      <p:ext uri="{19B8F6BF-5375-455C-9EA6-DF929625EA0E}">
        <p15:presenceInfo xmlns:p15="http://schemas.microsoft.com/office/powerpoint/2012/main" userId="Barreto, Marimar" providerId="None"/>
      </p:ext>
    </p:extLst>
  </p:cmAuthor>
  <p:cmAuthor id="5" name="Connor, Melissa" initials="" lastIdx="0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2745"/>
    <a:srgbClr val="E52715"/>
    <a:srgbClr val="003764"/>
    <a:srgbClr val="147DAF"/>
    <a:srgbClr val="0E243E"/>
    <a:srgbClr val="EDEDEB"/>
    <a:srgbClr val="1C97D5"/>
    <a:srgbClr val="17375E"/>
    <a:srgbClr val="002D5F"/>
    <a:srgbClr val="137D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4461686-B8BB-4CDE-8975-370A67C6FB06}" v="16" dt="2024-04-17T17:18:48.22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5/10/relationships/revisionInfo" Target="revisionInfo.xml"/><Relationship Id="rId21" Type="http://schemas.openxmlformats.org/officeDocument/2006/relationships/slide" Target="slides/slide17.xml"/><Relationship Id="rId34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40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omments/modernComment_7FFFED57_E4D0A5A3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12103D8-2227-2C42-81EF-2608C48A5DCE}" authorId="{A7012EFD-035A-361B-3FA6-3BCFD2340AB0}" status="resolved" created="2024-04-04T19:59:22.614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838879139" sldId="2147478871"/>
      <ac:spMk id="5855" creationId="{BCC4A132-A7EE-D6DE-889A-F1E843A03569}"/>
      <ac:txMk cp="107">
        <ac:context len="119" hash="3755391624"/>
      </ac:txMk>
    </ac:txMkLst>
    <p188:pos x="1534207" y="1627456"/>
    <p188:replyLst>
      <p188:reply id="{BFE9EA34-19C2-4422-BBDA-998446A3E077}" authorId="{A671A9C2-7416-2CAA-4D0E-8DD88848ECFE}" created="2024-04-08T09:56:13.668">
        <p188:txBody>
          <a:bodyPr/>
          <a:lstStyle/>
          <a:p>
            <a:r>
              <a:rPr lang="en-US"/>
              <a:t>Added. </a:t>
            </a:r>
          </a:p>
        </p188:txBody>
      </p188:reply>
    </p188:replyLst>
    <p188:txBody>
      <a:bodyPr/>
      <a:lstStyle/>
      <a:p>
        <a:r>
          <a:rPr lang="en-US"/>
          <a:t>Can we add “puedes empezar a visitar” and just delete the “:”</a:t>
        </a:r>
      </a:p>
    </p188:txBody>
  </p188:cm>
</p188:cmLst>
</file>

<file path=ppt/comments/modernComment_7FFFED68_DD03A842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2882B76A-1086-4942-9860-FFD354CFEFB8}" authorId="{A7012EFD-035A-361B-3FA6-3BCFD2340AB0}" status="resolved" created="2024-04-04T19:54:18.643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708004418" sldId="2147478888"/>
      <ac:spMk id="8" creationId="{25164B2E-9867-BE9E-C841-1432FEAC29A5}"/>
      <ac:txMk cp="332" len="18">
        <ac:context len="695" hash="4155994387"/>
      </ac:txMk>
    </ac:txMkLst>
    <p188:pos x="2465614" y="2710093"/>
    <p188:replyLst>
      <p188:reply id="{FEC80E5A-8514-4BCF-9C38-1844213800DE}" authorId="{A671A9C2-7416-2CAA-4D0E-8DD88848ECFE}" created="2024-04-08T09:51:44.679">
        <p188:txBody>
          <a:bodyPr/>
          <a:lstStyle/>
          <a:p>
            <a:r>
              <a:rPr lang="en-US"/>
              <a:t>Fixed. </a:t>
            </a:r>
          </a:p>
        </p188:txBody>
      </p188:reply>
    </p188:replyLst>
    <p188:txBody>
      <a:bodyPr/>
      <a:lstStyle/>
      <a:p>
        <a:r>
          <a:rPr lang="en-US"/>
          <a:t>Feels like something missing… let’s add “este es el medico…”</a:t>
        </a:r>
      </a:p>
    </p188:txBody>
  </p188:cm>
  <p188:cm id="{393F4121-FD6A-EB40-9467-56E19F3E728A}" authorId="{A7012EFD-035A-361B-3FA6-3BCFD2340AB0}" status="resolved" created="2024-04-04T19:55:39.093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708004418" sldId="2147478888"/>
      <ac:spMk id="8" creationId="{25164B2E-9867-BE9E-C841-1432FEAC29A5}"/>
      <ac:txMk cp="496" len="6">
        <ac:context len="695" hash="4155994387"/>
      </ac:txMk>
    </ac:txMkLst>
    <p188:pos x="4572000" y="3624493"/>
    <p188:replyLst>
      <p188:reply id="{8529DB03-59E1-4A2C-9B5A-5E5FC5D19198}" authorId="{A671A9C2-7416-2CAA-4D0E-8DD88848ECFE}" created="2024-04-08T09:52:42.774">
        <p188:txBody>
          <a:bodyPr/>
          <a:lstStyle/>
          <a:p>
            <a:r>
              <a:rPr lang="en-US"/>
              <a:t>Added. </a:t>
            </a:r>
          </a:p>
        </p188:txBody>
      </p188:reply>
    </p188:replyLst>
    <p188:txBody>
      <a:bodyPr/>
      <a:lstStyle/>
      <a:p>
        <a:r>
          <a:rPr lang="en-US"/>
          <a:t>Add “a mediados de abril” English version has mid-april</a:t>
        </a:r>
      </a:p>
    </p188:txBody>
  </p188:cm>
</p188:cmLst>
</file>

<file path=ppt/comments/modernComment_7FFFED8B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23858037-05DB-E948-88B7-CF1337E71385}" authorId="{AB97C878-528F-1380-73B1-AD1354A0A545}" status="resolved" created="2024-03-21T20:16:03.147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0" sldId="2147478923"/>
      <ac:spMk id="25" creationId="{00000000-0000-0000-0000-000000000000}"/>
      <ac:txMk cp="0">
        <ac:context len="252" hash="480346440"/>
      </ac:txMk>
    </ac:txMkLst>
    <p188:pos x="9302651" y="420796"/>
    <p188:txBody>
      <a:bodyPr/>
      <a:lstStyle/>
      <a:p>
        <a:r>
          <a:rPr lang="en-US"/>
          <a:t>I would normally adjust to “entities” to correct the grammar but if that’s confusing/changes the meaning here, could adjust to “a LME.” Rebecca can you advise?</a:t>
        </a:r>
      </a:p>
    </p188:txBody>
  </p188:cm>
</p188:cmLst>
</file>

<file path=ppt/comments/modernComment_7FFFED95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9C6C5A9-E6D0-B34E-A5EB-E1F08247F8B6}" authorId="{A7012EFD-035A-361B-3FA6-3BCFD2340AB0}" status="resolved" created="2024-04-04T20:05:29.821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0" sldId="2147478933"/>
      <ac:spMk id="12" creationId="{00000000-0000-0000-0000-000000000000}"/>
      <ac:txMk cp="382" len="15">
        <ac:context len="741" hash="957153967"/>
      </ac:txMk>
    </ac:txMkLst>
    <p188:pos x="5497512" y="3719665"/>
    <p188:txBody>
      <a:bodyPr/>
      <a:lstStyle/>
      <a:p>
        <a:r>
          <a:rPr lang="en-US"/>
          <a:t>Not sure this goes here..maybe “para personas con problems de salud…”</a:t>
        </a:r>
      </a:p>
    </p188:txBody>
  </p188:cm>
</p188:cmLst>
</file>

<file path=ppt/comments/modernComment_7FFFED98_A611892D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71349A2D-E975-124E-AD84-7899FB64304B}" authorId="{A7012EFD-035A-361B-3FA6-3BCFD2340AB0}" status="resolved" created="2024-04-04T20:01:54.973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786167085" sldId="2147478936"/>
      <ac:spMk id="10" creationId="{00000000-0000-0000-0000-000000000000}"/>
      <ac:txMk cp="122" len="90">
        <ac:context len="213" hash="361358260"/>
      </ac:txMk>
    </ac:txMkLst>
    <p188:pos x="4930233" y="1172513"/>
    <p188:replyLst>
      <p188:reply id="{6D16F925-5DE9-4D39-B136-B2D87B48DB34}" authorId="{A671A9C2-7416-2CAA-4D0E-8DD88848ECFE}" created="2024-04-08T10:02:34.112">
        <p188:txBody>
          <a:bodyPr/>
          <a:lstStyle/>
          <a:p>
            <a:r>
              <a:rPr lang="en-US"/>
              <a:t>Fixed translation. </a:t>
            </a:r>
          </a:p>
        </p188:txBody>
      </p188:reply>
    </p188:replyLst>
    <p188:txBody>
      <a:bodyPr/>
      <a:lstStyle/>
      <a:p>
        <a:r>
          <a:rPr lang="en-US"/>
          <a:t>This is different from English version. You may refuse to enroll in a Tailored Plan, but you could lose coverage for services. If you choose a different health plan, certain services may not be covered.</a:t>
        </a:r>
      </a:p>
    </p188:txBody>
  </p188:cm>
</p188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C3EDFB8-59A0-4689-B56F-BC966D3F25E2}" type="doc">
      <dgm:prSet loTypeId="urn:microsoft.com/office/officeart/2016/7/layout/AccentHomeChevronProcess" loCatId="timelin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1A741D9B-3504-4F23-9F61-7A9610E78935}">
      <dgm:prSet phldrT="[Text]" phldr="0"/>
      <dgm:spPr/>
      <dgm:t>
        <a:bodyPr/>
        <a:lstStyle/>
        <a:p>
          <a:pPr rtl="0"/>
          <a:r>
            <a:rPr lang="en-US" b="1" err="1">
              <a:latin typeface="Arial"/>
              <a:cs typeface="Arial"/>
            </a:rPr>
            <a:t>Mediados</a:t>
          </a:r>
          <a:r>
            <a:rPr lang="en-US" b="1">
              <a:latin typeface="Arial"/>
              <a:cs typeface="Arial"/>
            </a:rPr>
            <a:t> de </a:t>
          </a:r>
          <a:r>
            <a:rPr lang="en-US" b="1" err="1">
              <a:latin typeface="Arial"/>
              <a:cs typeface="Arial"/>
            </a:rPr>
            <a:t>abril</a:t>
          </a:r>
          <a:endParaRPr lang="en-US" b="1">
            <a:latin typeface="Arial"/>
            <a:cs typeface="Arial"/>
          </a:endParaRPr>
        </a:p>
      </dgm:t>
    </dgm:pt>
    <dgm:pt modelId="{3F8B9980-5E22-4ABE-9D66-6F8D213A641C}" type="parTrans" cxnId="{89C6ACD6-2E31-4C59-AE53-6773596AE616}">
      <dgm:prSet/>
      <dgm:spPr/>
      <dgm:t>
        <a:bodyPr/>
        <a:lstStyle/>
        <a:p>
          <a:endParaRPr lang="en-US"/>
        </a:p>
      </dgm:t>
    </dgm:pt>
    <dgm:pt modelId="{F9991486-C640-42FC-92A5-1DDC6A01E7C2}" type="sibTrans" cxnId="{89C6ACD6-2E31-4C59-AE53-6773596AE616}">
      <dgm:prSet/>
      <dgm:spPr/>
      <dgm:t>
        <a:bodyPr/>
        <a:lstStyle/>
        <a:p>
          <a:endParaRPr lang="en-US"/>
        </a:p>
      </dgm:t>
    </dgm:pt>
    <dgm:pt modelId="{08EFA0AB-7365-4A41-8117-73027A6F762E}">
      <dgm:prSet phldrT="[Text]" phldr="0"/>
      <dgm:spPr/>
      <dgm:t>
        <a:bodyPr/>
        <a:lstStyle/>
        <a:p>
          <a:pPr rtl="0"/>
          <a:r>
            <a:rPr lang="en-US" b="1">
              <a:latin typeface="Arial"/>
              <a:cs typeface="Arial"/>
            </a:rPr>
            <a:t>15 de mayo</a:t>
          </a:r>
        </a:p>
      </dgm:t>
    </dgm:pt>
    <dgm:pt modelId="{439AC6B9-C757-473A-9FAC-7633B16DE00A}" type="parTrans" cxnId="{54C8C4A9-0100-4650-BD1B-852990F44788}">
      <dgm:prSet/>
      <dgm:spPr/>
      <dgm:t>
        <a:bodyPr/>
        <a:lstStyle/>
        <a:p>
          <a:endParaRPr lang="en-US"/>
        </a:p>
      </dgm:t>
    </dgm:pt>
    <dgm:pt modelId="{FC078211-EA64-4141-B114-7C08EC2A949B}" type="sibTrans" cxnId="{54C8C4A9-0100-4650-BD1B-852990F44788}">
      <dgm:prSet/>
      <dgm:spPr/>
      <dgm:t>
        <a:bodyPr/>
        <a:lstStyle/>
        <a:p>
          <a:endParaRPr lang="en-US"/>
        </a:p>
      </dgm:t>
    </dgm:pt>
    <dgm:pt modelId="{3FBE21E7-9639-4D06-905D-D089FFA7FFF0}">
      <dgm:prSet phldrT="[Text]" phldr="0"/>
      <dgm:spPr/>
      <dgm:t>
        <a:bodyPr/>
        <a:lstStyle/>
        <a:p>
          <a:pPr rtl="0"/>
          <a:r>
            <a:rPr lang="en-US" b="1">
              <a:latin typeface="Arial"/>
              <a:cs typeface="Arial"/>
            </a:rPr>
            <a:t>Finales de mayo</a:t>
          </a:r>
        </a:p>
      </dgm:t>
    </dgm:pt>
    <dgm:pt modelId="{F6BF6BBD-70A2-4A58-A354-032846902119}" type="parTrans" cxnId="{D3B7F418-C6CE-4C61-8187-8FB1974E1D01}">
      <dgm:prSet/>
      <dgm:spPr/>
      <dgm:t>
        <a:bodyPr/>
        <a:lstStyle/>
        <a:p>
          <a:endParaRPr lang="en-US"/>
        </a:p>
      </dgm:t>
    </dgm:pt>
    <dgm:pt modelId="{B3515B1A-C1F6-4C71-AEB9-0F8692BB3449}" type="sibTrans" cxnId="{D3B7F418-C6CE-4C61-8187-8FB1974E1D01}">
      <dgm:prSet/>
      <dgm:spPr/>
      <dgm:t>
        <a:bodyPr/>
        <a:lstStyle/>
        <a:p>
          <a:endParaRPr lang="en-US"/>
        </a:p>
      </dgm:t>
    </dgm:pt>
    <dgm:pt modelId="{592C5872-F4D7-4A0F-921F-C3C45C332396}">
      <dgm:prSet phldr="0"/>
      <dgm:spPr/>
      <dgm:t>
        <a:bodyPr/>
        <a:lstStyle/>
        <a:p>
          <a:pPr rtl="0"/>
          <a:r>
            <a:rPr lang="en-US" b="1">
              <a:latin typeface="Arial"/>
              <a:cs typeface="Arial"/>
            </a:rPr>
            <a:t>1 de </a:t>
          </a:r>
          <a:r>
            <a:rPr lang="en-US" b="1" err="1">
              <a:latin typeface="Arial"/>
              <a:cs typeface="Arial"/>
            </a:rPr>
            <a:t>julio</a:t>
          </a:r>
          <a:endParaRPr lang="en-US" b="1">
            <a:latin typeface="Arial"/>
            <a:cs typeface="Arial"/>
          </a:endParaRPr>
        </a:p>
      </dgm:t>
    </dgm:pt>
    <dgm:pt modelId="{A9B569E6-57B9-4079-8088-92006F71A003}" type="parTrans" cxnId="{DCCA01D5-16A3-4ACB-82EB-E304687E7814}">
      <dgm:prSet/>
      <dgm:spPr/>
      <dgm:t>
        <a:bodyPr/>
        <a:lstStyle/>
        <a:p>
          <a:endParaRPr lang="en-US"/>
        </a:p>
      </dgm:t>
    </dgm:pt>
    <dgm:pt modelId="{DD8F02C7-40C8-43F8-B098-9E10E6D82CE7}" type="sibTrans" cxnId="{DCCA01D5-16A3-4ACB-82EB-E304687E7814}">
      <dgm:prSet/>
      <dgm:spPr/>
      <dgm:t>
        <a:bodyPr/>
        <a:lstStyle/>
        <a:p>
          <a:endParaRPr lang="en-US"/>
        </a:p>
      </dgm:t>
    </dgm:pt>
    <dgm:pt modelId="{F1883037-9905-402E-85A0-B6D089220145}" type="pres">
      <dgm:prSet presAssocID="{3C3EDFB8-59A0-4689-B56F-BC966D3F25E2}" presName="Name0" presStyleCnt="0">
        <dgm:presLayoutVars>
          <dgm:animLvl val="lvl"/>
          <dgm:resizeHandles val="exact"/>
        </dgm:presLayoutVars>
      </dgm:prSet>
      <dgm:spPr/>
    </dgm:pt>
    <dgm:pt modelId="{4D0C34AE-EEFF-47D6-A452-9A30673159D0}" type="pres">
      <dgm:prSet presAssocID="{1A741D9B-3504-4F23-9F61-7A9610E78935}" presName="composite" presStyleCnt="0"/>
      <dgm:spPr/>
    </dgm:pt>
    <dgm:pt modelId="{A4D6522F-1017-4640-A8FD-04FD15FC3359}" type="pres">
      <dgm:prSet presAssocID="{1A741D9B-3504-4F23-9F61-7A9610E78935}" presName="L" presStyleLbl="solidFgAcc1" presStyleIdx="0" presStyleCnt="4">
        <dgm:presLayoutVars>
          <dgm:chMax val="0"/>
          <dgm:chPref val="0"/>
        </dgm:presLayoutVars>
      </dgm:prSet>
      <dgm:spPr/>
    </dgm:pt>
    <dgm:pt modelId="{0D48F902-891E-4C22-8ED0-F50B3B64793A}" type="pres">
      <dgm:prSet presAssocID="{1A741D9B-3504-4F23-9F61-7A9610E78935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AE645C8D-024F-4357-8C2D-1C511EA551B7}" type="pres">
      <dgm:prSet presAssocID="{1A741D9B-3504-4F23-9F61-7A9610E78935}" presName="desTx" presStyleLbl="revTx" presStyleIdx="0" presStyleCnt="4">
        <dgm:presLayoutVars>
          <dgm:chMax val="0"/>
          <dgm:chPref val="0"/>
          <dgm:bulletEnabled val="1"/>
        </dgm:presLayoutVars>
      </dgm:prSet>
      <dgm:spPr/>
    </dgm:pt>
    <dgm:pt modelId="{406DABFA-7A7E-48F7-B30B-32C55A566158}" type="pres">
      <dgm:prSet presAssocID="{1A741D9B-3504-4F23-9F61-7A9610E78935}" presName="EmptyPlaceHolder" presStyleCnt="0"/>
      <dgm:spPr/>
    </dgm:pt>
    <dgm:pt modelId="{A46D915B-0A7E-4A79-885A-7D7B31525905}" type="pres">
      <dgm:prSet presAssocID="{F9991486-C640-42FC-92A5-1DDC6A01E7C2}" presName="space" presStyleCnt="0"/>
      <dgm:spPr/>
    </dgm:pt>
    <dgm:pt modelId="{E295E950-1EEB-4435-BAC6-4F4F2268B576}" type="pres">
      <dgm:prSet presAssocID="{08EFA0AB-7365-4A41-8117-73027A6F762E}" presName="composite" presStyleCnt="0"/>
      <dgm:spPr/>
    </dgm:pt>
    <dgm:pt modelId="{48C4ABD1-35AB-4796-A78E-A9C54B2B7790}" type="pres">
      <dgm:prSet presAssocID="{08EFA0AB-7365-4A41-8117-73027A6F762E}" presName="L" presStyleLbl="solidFgAcc1" presStyleIdx="1" presStyleCnt="4">
        <dgm:presLayoutVars>
          <dgm:chMax val="0"/>
          <dgm:chPref val="0"/>
        </dgm:presLayoutVars>
      </dgm:prSet>
      <dgm:spPr/>
    </dgm:pt>
    <dgm:pt modelId="{F0FC70E7-0247-4BDB-847E-0C40AD09CC77}" type="pres">
      <dgm:prSet presAssocID="{08EFA0AB-7365-4A41-8117-73027A6F762E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</dgm:pt>
    <dgm:pt modelId="{528BF913-7C64-45EC-9C54-FEEB5CF97467}" type="pres">
      <dgm:prSet presAssocID="{08EFA0AB-7365-4A41-8117-73027A6F762E}" presName="desTx" presStyleLbl="revTx" presStyleIdx="1" presStyleCnt="4">
        <dgm:presLayoutVars>
          <dgm:chMax val="0"/>
          <dgm:chPref val="0"/>
          <dgm:bulletEnabled val="1"/>
        </dgm:presLayoutVars>
      </dgm:prSet>
      <dgm:spPr/>
    </dgm:pt>
    <dgm:pt modelId="{509E5529-A583-4E74-9262-8B645217BEEE}" type="pres">
      <dgm:prSet presAssocID="{08EFA0AB-7365-4A41-8117-73027A6F762E}" presName="EmptyPlaceHolder" presStyleCnt="0"/>
      <dgm:spPr/>
    </dgm:pt>
    <dgm:pt modelId="{15872647-8B41-49ED-83A7-B5DA5F1B8F7A}" type="pres">
      <dgm:prSet presAssocID="{FC078211-EA64-4141-B114-7C08EC2A949B}" presName="space" presStyleCnt="0"/>
      <dgm:spPr/>
    </dgm:pt>
    <dgm:pt modelId="{2DF9BC28-6624-4E5C-A9C6-F08EB0797622}" type="pres">
      <dgm:prSet presAssocID="{3FBE21E7-9639-4D06-905D-D089FFA7FFF0}" presName="composite" presStyleCnt="0"/>
      <dgm:spPr/>
    </dgm:pt>
    <dgm:pt modelId="{DCCAE290-4115-4D0F-B6E5-2F7AE4DAA217}" type="pres">
      <dgm:prSet presAssocID="{3FBE21E7-9639-4D06-905D-D089FFA7FFF0}" presName="L" presStyleLbl="solidFgAcc1" presStyleIdx="2" presStyleCnt="4">
        <dgm:presLayoutVars>
          <dgm:chMax val="0"/>
          <dgm:chPref val="0"/>
        </dgm:presLayoutVars>
      </dgm:prSet>
      <dgm:spPr/>
    </dgm:pt>
    <dgm:pt modelId="{F5DF2645-9652-4F55-8E5F-535445C0CD06}" type="pres">
      <dgm:prSet presAssocID="{3FBE21E7-9639-4D06-905D-D089FFA7FFF0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</dgm:pt>
    <dgm:pt modelId="{3B49D801-EA63-4633-A0E0-18C6B628AB4E}" type="pres">
      <dgm:prSet presAssocID="{3FBE21E7-9639-4D06-905D-D089FFA7FFF0}" presName="desTx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92BA744C-3FEB-4B3E-9061-311EE2A1FB30}" type="pres">
      <dgm:prSet presAssocID="{3FBE21E7-9639-4D06-905D-D089FFA7FFF0}" presName="EmptyPlaceHolder" presStyleCnt="0"/>
      <dgm:spPr/>
    </dgm:pt>
    <dgm:pt modelId="{EE87F89A-2009-46D4-835D-80F998950677}" type="pres">
      <dgm:prSet presAssocID="{B3515B1A-C1F6-4C71-AEB9-0F8692BB3449}" presName="space" presStyleCnt="0"/>
      <dgm:spPr/>
    </dgm:pt>
    <dgm:pt modelId="{6CCCBAD6-EA7A-4FBC-8608-EEE770C22DBD}" type="pres">
      <dgm:prSet presAssocID="{592C5872-F4D7-4A0F-921F-C3C45C332396}" presName="composite" presStyleCnt="0"/>
      <dgm:spPr/>
    </dgm:pt>
    <dgm:pt modelId="{31239EFE-833E-485A-9F6C-A8FFFD9D250F}" type="pres">
      <dgm:prSet presAssocID="{592C5872-F4D7-4A0F-921F-C3C45C332396}" presName="L" presStyleLbl="solidFgAcc1" presStyleIdx="3" presStyleCnt="4">
        <dgm:presLayoutVars>
          <dgm:chMax val="0"/>
          <dgm:chPref val="0"/>
        </dgm:presLayoutVars>
      </dgm:prSet>
      <dgm:spPr/>
    </dgm:pt>
    <dgm:pt modelId="{46BB8D73-ECED-458A-9392-9E90780049D7}" type="pres">
      <dgm:prSet presAssocID="{592C5872-F4D7-4A0F-921F-C3C45C332396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</dgm:pt>
    <dgm:pt modelId="{F0B380D1-372B-4375-9724-FDF01933CD15}" type="pres">
      <dgm:prSet presAssocID="{592C5872-F4D7-4A0F-921F-C3C45C332396}" presName="desTx" presStyleLbl="revTx" presStyleIdx="3" presStyleCnt="4">
        <dgm:presLayoutVars>
          <dgm:chMax val="0"/>
          <dgm:chPref val="0"/>
          <dgm:bulletEnabled val="1"/>
        </dgm:presLayoutVars>
      </dgm:prSet>
      <dgm:spPr/>
    </dgm:pt>
    <dgm:pt modelId="{39DC0DB8-538B-4B6B-B433-19CCBA70BF22}" type="pres">
      <dgm:prSet presAssocID="{592C5872-F4D7-4A0F-921F-C3C45C332396}" presName="EmptyPlaceHolder" presStyleCnt="0"/>
      <dgm:spPr/>
    </dgm:pt>
  </dgm:ptLst>
  <dgm:cxnLst>
    <dgm:cxn modelId="{BC0CCF0C-03CD-4481-8310-E2F32F39E6D5}" type="presOf" srcId="{592C5872-F4D7-4A0F-921F-C3C45C332396}" destId="{46BB8D73-ECED-458A-9392-9E90780049D7}" srcOrd="0" destOrd="0" presId="urn:microsoft.com/office/officeart/2016/7/layout/AccentHomeChevronProcess"/>
    <dgm:cxn modelId="{D3B7F418-C6CE-4C61-8187-8FB1974E1D01}" srcId="{3C3EDFB8-59A0-4689-B56F-BC966D3F25E2}" destId="{3FBE21E7-9639-4D06-905D-D089FFA7FFF0}" srcOrd="2" destOrd="0" parTransId="{F6BF6BBD-70A2-4A58-A354-032846902119}" sibTransId="{B3515B1A-C1F6-4C71-AEB9-0F8692BB3449}"/>
    <dgm:cxn modelId="{D4BB9570-BAFF-428B-8190-651FAEB6D697}" type="presOf" srcId="{3FBE21E7-9639-4D06-905D-D089FFA7FFF0}" destId="{F5DF2645-9652-4F55-8E5F-535445C0CD06}" srcOrd="0" destOrd="0" presId="urn:microsoft.com/office/officeart/2016/7/layout/AccentHomeChevronProcess"/>
    <dgm:cxn modelId="{54C8C4A9-0100-4650-BD1B-852990F44788}" srcId="{3C3EDFB8-59A0-4689-B56F-BC966D3F25E2}" destId="{08EFA0AB-7365-4A41-8117-73027A6F762E}" srcOrd="1" destOrd="0" parTransId="{439AC6B9-C757-473A-9FAC-7633B16DE00A}" sibTransId="{FC078211-EA64-4141-B114-7C08EC2A949B}"/>
    <dgm:cxn modelId="{DCCA01D5-16A3-4ACB-82EB-E304687E7814}" srcId="{3C3EDFB8-59A0-4689-B56F-BC966D3F25E2}" destId="{592C5872-F4D7-4A0F-921F-C3C45C332396}" srcOrd="3" destOrd="0" parTransId="{A9B569E6-57B9-4079-8088-92006F71A003}" sibTransId="{DD8F02C7-40C8-43F8-B098-9E10E6D82CE7}"/>
    <dgm:cxn modelId="{89C6ACD6-2E31-4C59-AE53-6773596AE616}" srcId="{3C3EDFB8-59A0-4689-B56F-BC966D3F25E2}" destId="{1A741D9B-3504-4F23-9F61-7A9610E78935}" srcOrd="0" destOrd="0" parTransId="{3F8B9980-5E22-4ABE-9D66-6F8D213A641C}" sibTransId="{F9991486-C640-42FC-92A5-1DDC6A01E7C2}"/>
    <dgm:cxn modelId="{78AF79D8-24CE-4523-89AB-5CA04DCE5AAC}" type="presOf" srcId="{3C3EDFB8-59A0-4689-B56F-BC966D3F25E2}" destId="{F1883037-9905-402E-85A0-B6D089220145}" srcOrd="0" destOrd="0" presId="urn:microsoft.com/office/officeart/2016/7/layout/AccentHomeChevronProcess"/>
    <dgm:cxn modelId="{8CF081E4-2F2C-4ACB-A136-631530B2810A}" type="presOf" srcId="{1A741D9B-3504-4F23-9F61-7A9610E78935}" destId="{0D48F902-891E-4C22-8ED0-F50B3B64793A}" srcOrd="0" destOrd="0" presId="urn:microsoft.com/office/officeart/2016/7/layout/AccentHomeChevronProcess"/>
    <dgm:cxn modelId="{990D9AE5-3B4E-4C25-B8ED-EB8A030F9951}" type="presOf" srcId="{08EFA0AB-7365-4A41-8117-73027A6F762E}" destId="{F0FC70E7-0247-4BDB-847E-0C40AD09CC77}" srcOrd="0" destOrd="0" presId="urn:microsoft.com/office/officeart/2016/7/layout/AccentHomeChevronProcess"/>
    <dgm:cxn modelId="{7FC39AA4-3BC0-4754-A3AA-1BF44391BEF8}" type="presParOf" srcId="{F1883037-9905-402E-85A0-B6D089220145}" destId="{4D0C34AE-EEFF-47D6-A452-9A30673159D0}" srcOrd="0" destOrd="0" presId="urn:microsoft.com/office/officeart/2016/7/layout/AccentHomeChevronProcess"/>
    <dgm:cxn modelId="{4EECD01A-E4AD-409C-A353-7A5824AA4C1F}" type="presParOf" srcId="{4D0C34AE-EEFF-47D6-A452-9A30673159D0}" destId="{A4D6522F-1017-4640-A8FD-04FD15FC3359}" srcOrd="0" destOrd="0" presId="urn:microsoft.com/office/officeart/2016/7/layout/AccentHomeChevronProcess"/>
    <dgm:cxn modelId="{FA76C117-DAB5-44E6-93A3-16DA30BB39D5}" type="presParOf" srcId="{4D0C34AE-EEFF-47D6-A452-9A30673159D0}" destId="{0D48F902-891E-4C22-8ED0-F50B3B64793A}" srcOrd="1" destOrd="0" presId="urn:microsoft.com/office/officeart/2016/7/layout/AccentHomeChevronProcess"/>
    <dgm:cxn modelId="{1AE1DFC0-7D5D-4CCE-97D8-67245566C38E}" type="presParOf" srcId="{4D0C34AE-EEFF-47D6-A452-9A30673159D0}" destId="{AE645C8D-024F-4357-8C2D-1C511EA551B7}" srcOrd="2" destOrd="0" presId="urn:microsoft.com/office/officeart/2016/7/layout/AccentHomeChevronProcess"/>
    <dgm:cxn modelId="{DDA11493-855A-4B73-AEB3-5F91DDD14407}" type="presParOf" srcId="{4D0C34AE-EEFF-47D6-A452-9A30673159D0}" destId="{406DABFA-7A7E-48F7-B30B-32C55A566158}" srcOrd="3" destOrd="0" presId="urn:microsoft.com/office/officeart/2016/7/layout/AccentHomeChevronProcess"/>
    <dgm:cxn modelId="{828B8F0B-3C56-49D1-A46B-9C5E718E12A5}" type="presParOf" srcId="{F1883037-9905-402E-85A0-B6D089220145}" destId="{A46D915B-0A7E-4A79-885A-7D7B31525905}" srcOrd="1" destOrd="0" presId="urn:microsoft.com/office/officeart/2016/7/layout/AccentHomeChevronProcess"/>
    <dgm:cxn modelId="{7CBD4EC2-627B-4254-B1AD-123C3ADF39CC}" type="presParOf" srcId="{F1883037-9905-402E-85A0-B6D089220145}" destId="{E295E950-1EEB-4435-BAC6-4F4F2268B576}" srcOrd="2" destOrd="0" presId="urn:microsoft.com/office/officeart/2016/7/layout/AccentHomeChevronProcess"/>
    <dgm:cxn modelId="{A92EBB09-91AF-48DE-BC6B-86472AADFC08}" type="presParOf" srcId="{E295E950-1EEB-4435-BAC6-4F4F2268B576}" destId="{48C4ABD1-35AB-4796-A78E-A9C54B2B7790}" srcOrd="0" destOrd="0" presId="urn:microsoft.com/office/officeart/2016/7/layout/AccentHomeChevronProcess"/>
    <dgm:cxn modelId="{7A041DBC-DE9C-4CB7-8A44-E5BFD1A1D153}" type="presParOf" srcId="{E295E950-1EEB-4435-BAC6-4F4F2268B576}" destId="{F0FC70E7-0247-4BDB-847E-0C40AD09CC77}" srcOrd="1" destOrd="0" presId="urn:microsoft.com/office/officeart/2016/7/layout/AccentHomeChevronProcess"/>
    <dgm:cxn modelId="{F688E257-6792-47F6-B316-DEC02E0F6D53}" type="presParOf" srcId="{E295E950-1EEB-4435-BAC6-4F4F2268B576}" destId="{528BF913-7C64-45EC-9C54-FEEB5CF97467}" srcOrd="2" destOrd="0" presId="urn:microsoft.com/office/officeart/2016/7/layout/AccentHomeChevronProcess"/>
    <dgm:cxn modelId="{50266D49-6708-458C-A04E-84436F0E673B}" type="presParOf" srcId="{E295E950-1EEB-4435-BAC6-4F4F2268B576}" destId="{509E5529-A583-4E74-9262-8B645217BEEE}" srcOrd="3" destOrd="0" presId="urn:microsoft.com/office/officeart/2016/7/layout/AccentHomeChevronProcess"/>
    <dgm:cxn modelId="{AB5A12B8-E3B4-4174-AD6F-EB7ACFAB30AD}" type="presParOf" srcId="{F1883037-9905-402E-85A0-B6D089220145}" destId="{15872647-8B41-49ED-83A7-B5DA5F1B8F7A}" srcOrd="3" destOrd="0" presId="urn:microsoft.com/office/officeart/2016/7/layout/AccentHomeChevronProcess"/>
    <dgm:cxn modelId="{939820EE-2BDF-4054-809E-40EE6136110F}" type="presParOf" srcId="{F1883037-9905-402E-85A0-B6D089220145}" destId="{2DF9BC28-6624-4E5C-A9C6-F08EB0797622}" srcOrd="4" destOrd="0" presId="urn:microsoft.com/office/officeart/2016/7/layout/AccentHomeChevronProcess"/>
    <dgm:cxn modelId="{8ED19F6B-B77D-42ED-ACCB-B47A39859BB1}" type="presParOf" srcId="{2DF9BC28-6624-4E5C-A9C6-F08EB0797622}" destId="{DCCAE290-4115-4D0F-B6E5-2F7AE4DAA217}" srcOrd="0" destOrd="0" presId="urn:microsoft.com/office/officeart/2016/7/layout/AccentHomeChevronProcess"/>
    <dgm:cxn modelId="{D6060306-E9A3-45C7-9A8B-A578DDDD1D6D}" type="presParOf" srcId="{2DF9BC28-6624-4E5C-A9C6-F08EB0797622}" destId="{F5DF2645-9652-4F55-8E5F-535445C0CD06}" srcOrd="1" destOrd="0" presId="urn:microsoft.com/office/officeart/2016/7/layout/AccentHomeChevronProcess"/>
    <dgm:cxn modelId="{20C218F3-02EA-4BDB-BE28-4445C7A324DC}" type="presParOf" srcId="{2DF9BC28-6624-4E5C-A9C6-F08EB0797622}" destId="{3B49D801-EA63-4633-A0E0-18C6B628AB4E}" srcOrd="2" destOrd="0" presId="urn:microsoft.com/office/officeart/2016/7/layout/AccentHomeChevronProcess"/>
    <dgm:cxn modelId="{C97959E3-0D82-4A1C-8A05-B24F3324755F}" type="presParOf" srcId="{2DF9BC28-6624-4E5C-A9C6-F08EB0797622}" destId="{92BA744C-3FEB-4B3E-9061-311EE2A1FB30}" srcOrd="3" destOrd="0" presId="urn:microsoft.com/office/officeart/2016/7/layout/AccentHomeChevronProcess"/>
    <dgm:cxn modelId="{6CA7744F-0DF2-4EE6-81D9-9C0E43AACA47}" type="presParOf" srcId="{F1883037-9905-402E-85A0-B6D089220145}" destId="{EE87F89A-2009-46D4-835D-80F998950677}" srcOrd="5" destOrd="0" presId="urn:microsoft.com/office/officeart/2016/7/layout/AccentHomeChevronProcess"/>
    <dgm:cxn modelId="{D710B657-9563-49DB-95B7-ABC610ED210D}" type="presParOf" srcId="{F1883037-9905-402E-85A0-B6D089220145}" destId="{6CCCBAD6-EA7A-4FBC-8608-EEE770C22DBD}" srcOrd="6" destOrd="0" presId="urn:microsoft.com/office/officeart/2016/7/layout/AccentHomeChevronProcess"/>
    <dgm:cxn modelId="{01C466FA-2790-4879-97F4-A5B6A29661E7}" type="presParOf" srcId="{6CCCBAD6-EA7A-4FBC-8608-EEE770C22DBD}" destId="{31239EFE-833E-485A-9F6C-A8FFFD9D250F}" srcOrd="0" destOrd="0" presId="urn:microsoft.com/office/officeart/2016/7/layout/AccentHomeChevronProcess"/>
    <dgm:cxn modelId="{261A995E-6D2B-467F-9E5C-8CCE4322C5A7}" type="presParOf" srcId="{6CCCBAD6-EA7A-4FBC-8608-EEE770C22DBD}" destId="{46BB8D73-ECED-458A-9392-9E90780049D7}" srcOrd="1" destOrd="0" presId="urn:microsoft.com/office/officeart/2016/7/layout/AccentHomeChevronProcess"/>
    <dgm:cxn modelId="{3C6533F1-31D1-4879-973E-0B67AC88E922}" type="presParOf" srcId="{6CCCBAD6-EA7A-4FBC-8608-EEE770C22DBD}" destId="{F0B380D1-372B-4375-9724-FDF01933CD15}" srcOrd="2" destOrd="0" presId="urn:microsoft.com/office/officeart/2016/7/layout/AccentHomeChevronProcess"/>
    <dgm:cxn modelId="{36D46CB1-4977-4B50-8636-56FDD83CE31D}" type="presParOf" srcId="{6CCCBAD6-EA7A-4FBC-8608-EEE770C22DBD}" destId="{39DC0DB8-538B-4B6B-B433-19CCBA70BF22}" srcOrd="3" destOrd="0" presId="urn:microsoft.com/office/officeart/2016/7/layout/AccentHomeChevron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D6522F-1017-4640-A8FD-04FD15FC3359}">
      <dsp:nvSpPr>
        <dsp:cNvPr id="0" name=""/>
        <dsp:cNvSpPr/>
      </dsp:nvSpPr>
      <dsp:spPr>
        <a:xfrm rot="5400000">
          <a:off x="-1539937" y="3015826"/>
          <a:ext cx="3302848" cy="207061"/>
        </a:xfrm>
        <a:prstGeom prst="corner">
          <a:avLst>
            <a:gd name="adj1" fmla="val 1000"/>
            <a:gd name="adj2" fmla="val 1000"/>
          </a:avLst>
        </a:prstGeom>
        <a:solidFill>
          <a:schemeClr val="l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48F902-891E-4C22-8ED0-F50B3B64793A}">
      <dsp:nvSpPr>
        <dsp:cNvPr id="0" name=""/>
        <dsp:cNvSpPr/>
      </dsp:nvSpPr>
      <dsp:spPr>
        <a:xfrm>
          <a:off x="7956" y="4770781"/>
          <a:ext cx="2588269" cy="1100949"/>
        </a:xfrm>
        <a:prstGeom prst="homePlate">
          <a:avLst>
            <a:gd name="adj" fmla="val 25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0" tIns="254000" rIns="127000" bIns="2540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err="1">
              <a:latin typeface="Arial"/>
              <a:cs typeface="Arial"/>
            </a:rPr>
            <a:t>Mediados</a:t>
          </a:r>
          <a:r>
            <a:rPr lang="en-US" sz="2000" b="1" kern="1200">
              <a:latin typeface="Arial"/>
              <a:cs typeface="Arial"/>
            </a:rPr>
            <a:t> de </a:t>
          </a:r>
          <a:r>
            <a:rPr lang="en-US" sz="2000" b="1" kern="1200" err="1">
              <a:latin typeface="Arial"/>
              <a:cs typeface="Arial"/>
            </a:rPr>
            <a:t>abril</a:t>
          </a:r>
          <a:endParaRPr lang="en-US" sz="2000" b="1" kern="1200">
            <a:latin typeface="Arial"/>
            <a:cs typeface="Arial"/>
          </a:endParaRPr>
        </a:p>
      </dsp:txBody>
      <dsp:txXfrm>
        <a:off x="7956" y="4770781"/>
        <a:ext cx="2450650" cy="1100949"/>
      </dsp:txXfrm>
    </dsp:sp>
    <dsp:sp modelId="{AE645C8D-024F-4357-8C2D-1C511EA551B7}">
      <dsp:nvSpPr>
        <dsp:cNvPr id="0" name=""/>
        <dsp:cNvSpPr/>
      </dsp:nvSpPr>
      <dsp:spPr>
        <a:xfrm>
          <a:off x="215017" y="1592169"/>
          <a:ext cx="2101674" cy="26958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C4ABD1-35AB-4796-A78E-A9C54B2B7790}">
      <dsp:nvSpPr>
        <dsp:cNvPr id="0" name=""/>
        <dsp:cNvSpPr/>
      </dsp:nvSpPr>
      <dsp:spPr>
        <a:xfrm rot="5400000">
          <a:off x="944801" y="3015826"/>
          <a:ext cx="3302848" cy="207061"/>
        </a:xfrm>
        <a:prstGeom prst="corner">
          <a:avLst>
            <a:gd name="adj1" fmla="val 1000"/>
            <a:gd name="adj2" fmla="val 1000"/>
          </a:avLst>
        </a:prstGeom>
        <a:solidFill>
          <a:schemeClr val="l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FC70E7-0247-4BDB-847E-0C40AD09CC77}">
      <dsp:nvSpPr>
        <dsp:cNvPr id="0" name=""/>
        <dsp:cNvSpPr/>
      </dsp:nvSpPr>
      <dsp:spPr>
        <a:xfrm>
          <a:off x="2492694" y="4770781"/>
          <a:ext cx="2588269" cy="1100949"/>
        </a:xfrm>
        <a:prstGeom prst="chevron">
          <a:avLst>
            <a:gd name="adj" fmla="val 25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0" tIns="254000" rIns="127000" bIns="2540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latin typeface="Arial"/>
              <a:cs typeface="Arial"/>
            </a:rPr>
            <a:t>15 de mayo</a:t>
          </a:r>
        </a:p>
      </dsp:txBody>
      <dsp:txXfrm>
        <a:off x="2767931" y="4770781"/>
        <a:ext cx="2037795" cy="1100949"/>
      </dsp:txXfrm>
    </dsp:sp>
    <dsp:sp modelId="{528BF913-7C64-45EC-9C54-FEEB5CF97467}">
      <dsp:nvSpPr>
        <dsp:cNvPr id="0" name=""/>
        <dsp:cNvSpPr/>
      </dsp:nvSpPr>
      <dsp:spPr>
        <a:xfrm>
          <a:off x="2699756" y="1592169"/>
          <a:ext cx="2101674" cy="26958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CAE290-4115-4D0F-B6E5-2F7AE4DAA217}">
      <dsp:nvSpPr>
        <dsp:cNvPr id="0" name=""/>
        <dsp:cNvSpPr/>
      </dsp:nvSpPr>
      <dsp:spPr>
        <a:xfrm rot="5400000">
          <a:off x="3429539" y="3015826"/>
          <a:ext cx="3302848" cy="207061"/>
        </a:xfrm>
        <a:prstGeom prst="corner">
          <a:avLst>
            <a:gd name="adj1" fmla="val 1000"/>
            <a:gd name="adj2" fmla="val 1000"/>
          </a:avLst>
        </a:prstGeom>
        <a:solidFill>
          <a:schemeClr val="l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DF2645-9652-4F55-8E5F-535445C0CD06}">
      <dsp:nvSpPr>
        <dsp:cNvPr id="0" name=""/>
        <dsp:cNvSpPr/>
      </dsp:nvSpPr>
      <dsp:spPr>
        <a:xfrm>
          <a:off x="4977433" y="4770781"/>
          <a:ext cx="2588269" cy="1100949"/>
        </a:xfrm>
        <a:prstGeom prst="chevron">
          <a:avLst>
            <a:gd name="adj" fmla="val 25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0" tIns="254000" rIns="127000" bIns="2540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latin typeface="Arial"/>
              <a:cs typeface="Arial"/>
            </a:rPr>
            <a:t>Finales de mayo</a:t>
          </a:r>
        </a:p>
      </dsp:txBody>
      <dsp:txXfrm>
        <a:off x="5252670" y="4770781"/>
        <a:ext cx="2037795" cy="1100949"/>
      </dsp:txXfrm>
    </dsp:sp>
    <dsp:sp modelId="{3B49D801-EA63-4633-A0E0-18C6B628AB4E}">
      <dsp:nvSpPr>
        <dsp:cNvPr id="0" name=""/>
        <dsp:cNvSpPr/>
      </dsp:nvSpPr>
      <dsp:spPr>
        <a:xfrm>
          <a:off x="5184494" y="1592169"/>
          <a:ext cx="2101674" cy="26958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239EFE-833E-485A-9F6C-A8FFFD9D250F}">
      <dsp:nvSpPr>
        <dsp:cNvPr id="0" name=""/>
        <dsp:cNvSpPr/>
      </dsp:nvSpPr>
      <dsp:spPr>
        <a:xfrm rot="5400000">
          <a:off x="5914277" y="3015826"/>
          <a:ext cx="3302848" cy="207061"/>
        </a:xfrm>
        <a:prstGeom prst="corner">
          <a:avLst>
            <a:gd name="adj1" fmla="val 1000"/>
            <a:gd name="adj2" fmla="val 1000"/>
          </a:avLst>
        </a:prstGeom>
        <a:solidFill>
          <a:schemeClr val="l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BB8D73-ECED-458A-9392-9E90780049D7}">
      <dsp:nvSpPr>
        <dsp:cNvPr id="0" name=""/>
        <dsp:cNvSpPr/>
      </dsp:nvSpPr>
      <dsp:spPr>
        <a:xfrm>
          <a:off x="7462171" y="4770781"/>
          <a:ext cx="2588269" cy="1100949"/>
        </a:xfrm>
        <a:prstGeom prst="chevron">
          <a:avLst>
            <a:gd name="adj" fmla="val 25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0" tIns="254000" rIns="127000" bIns="2540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latin typeface="Arial"/>
              <a:cs typeface="Arial"/>
            </a:rPr>
            <a:t>1 de </a:t>
          </a:r>
          <a:r>
            <a:rPr lang="en-US" sz="2000" b="1" kern="1200" err="1">
              <a:latin typeface="Arial"/>
              <a:cs typeface="Arial"/>
            </a:rPr>
            <a:t>julio</a:t>
          </a:r>
          <a:endParaRPr lang="en-US" sz="2000" b="1" kern="1200">
            <a:latin typeface="Arial"/>
            <a:cs typeface="Arial"/>
          </a:endParaRPr>
        </a:p>
      </dsp:txBody>
      <dsp:txXfrm>
        <a:off x="7737408" y="4770781"/>
        <a:ext cx="2037795" cy="1100949"/>
      </dsp:txXfrm>
    </dsp:sp>
    <dsp:sp modelId="{F0B380D1-372B-4375-9724-FDF01933CD15}">
      <dsp:nvSpPr>
        <dsp:cNvPr id="0" name=""/>
        <dsp:cNvSpPr/>
      </dsp:nvSpPr>
      <dsp:spPr>
        <a:xfrm>
          <a:off x="7669233" y="1592169"/>
          <a:ext cx="2101674" cy="26958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AccentHomeChevronProcess">
  <dgm:title val="Accent Home Chevron Process"/>
  <dgm:desc val="Use to show a progression; a timeline; sequential steps in a task, process, or workflow; or to emphasize movement or direction. Level 1 text appears inside an chevron shape, except the first shape which comes in a home shape, while Level 2 text appears above the invisible rectangle shapes."/>
  <dgm:catLst>
    <dgm:cat type="process" pri="500"/>
    <dgm:cat type="timeline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contrsBasedOnsibTransCount">
      <dgm:if name="oneSibTrans" axis="ch" ptType="sibTrans" func="cnt" op="equ" val="1">
        <dgm:constrLst>
          <dgm:constr type="h" for="ch" forName="composite" refType="h" fact="0.6"/>
          <dgm:constr type="w" for="ch" forName="composite" refType="w"/>
          <dgm:constr type="primFontSz" for="des" forName="parTx" val="20"/>
          <dgm:constr type="primFontSz" for="des" forName="desTx" refType="primFontSz" refFor="des" refForName="parTx" op="lte"/>
          <dgm:constr type="primFontSz" for="des" forName="parTx" op="equ"/>
          <dgm:constr type="primFontSz" for="des" forName="desTx" op="equ"/>
          <dgm:constr type="w" for="ch" forName="space" refType="w" refFor="ch" refForName="composite" fact="-0.02"/>
          <dgm:constr type="w" for="ch" ptType="sibTrans" op="equ"/>
        </dgm:constrLst>
      </dgm:if>
      <dgm:else name="moreThanOneSibTrans">
        <dgm:choose name="contrsForMoreThanOneSibTrans">
          <dgm:if name="twoSibTrans" axis="ch" ptType="sibTrans" func="cnt" op="equ" val="2">
            <dgm:constrLst>
              <dgm:constr type="h" for="ch" forName="composite" refType="h" fact="0.6"/>
              <dgm:constr type="w" for="ch" forName="composite" refType="w"/>
              <dgm:constr type="primFontSz" for="des" forName="parTx" val="20"/>
              <dgm:constr type="primFontSz" for="des" forName="desTx" refType="primFontSz" refFor="des" refForName="parTx" op="lte"/>
              <dgm:constr type="primFontSz" for="des" forName="parTx" op="equ"/>
              <dgm:constr type="primFontSz" for="des" forName="desTx" op="equ"/>
              <dgm:constr type="w" for="ch" forName="space" refType="w" refFor="ch" refForName="composite" fact="-0.03"/>
              <dgm:constr type="w" for="ch" ptType="sibTrans" op="equ"/>
            </dgm:constrLst>
          </dgm:if>
          <dgm:else name="moreThanTwoSibTrans">
            <dgm:choose name="contrsForMoreThanTwoSibTrans">
              <dgm:if name="threeSibTrans" axis="ch" ptType="sibTrans" func="cnt" op="equ" val="3">
                <dgm:constrLst>
                  <dgm:constr type="h" for="ch" forName="composite" refType="h" fact="0.6"/>
                  <dgm:constr type="w" for="ch" forName="composite" refType="w"/>
                  <dgm:constr type="primFontSz" for="des" forName="parTx" val="20"/>
                  <dgm:constr type="primFontSz" for="des" forName="desTx" refType="primFontSz" refFor="des" refForName="parTx" op="lte"/>
                  <dgm:constr type="primFontSz" for="des" forName="parTx" op="equ"/>
                  <dgm:constr type="primFontSz" for="des" forName="desTx" op="equ"/>
                  <dgm:constr type="w" for="ch" forName="space" refType="w" refFor="ch" refForName="composite" fact="-0.04"/>
                  <dgm:constr type="w" for="ch" ptType="sibTrans" op="equ"/>
                </dgm:constrLst>
              </dgm:if>
              <dgm:else name="moreThanThreeSibTrans">
                <dgm:choose name="contrsForMoreThanThreeSibTrans">
                  <dgm:if name="fourToSixSibTrans" axis="ch" ptType="sibTrans" func="cnt" op="lte" val="6">
                    <dgm:constrLst>
                      <dgm:constr type="h" for="ch" forName="composite" refType="h" fact="0.6"/>
                      <dgm:constr type="w" for="ch" forName="composite" refType="w"/>
                      <dgm:constr type="primFontSz" for="des" forName="parTx" val="20"/>
                      <dgm:constr type="primFontSz" for="des" forName="desTx" refType="primFontSz" refFor="des" refForName="parTx" op="lte"/>
                      <dgm:constr type="primFontSz" for="des" forName="parTx" op="equ"/>
                      <dgm:constr type="primFontSz" for="des" forName="desTx" op="equ"/>
                      <dgm:constr type="w" for="ch" forName="space" refType="w" refFor="ch" refForName="composite" fact="-0.05"/>
                      <dgm:constr type="w" for="ch" ptType="sibTrans" op="equ"/>
                    </dgm:constrLst>
                  </dgm:if>
                  <dgm:else name="moreThanSixSibTrans">
                    <dgm:choose name="contrsForMoreThanSixSibTrans">
                      <dgm:if name="sevenToEightSibTrans" axis="ch" ptType="sibTrans" func="cnt" op="lte" val="8">
                        <dgm:constrLst>
                          <dgm:constr type="h" for="ch" forName="composite" refType="h" fact="0.6"/>
                          <dgm:constr type="w" for="ch" forName="composite" refType="w"/>
                          <dgm:constr type="primFontSz" for="des" forName="parTx" val="20"/>
                          <dgm:constr type="primFontSz" for="des" forName="desTx" refType="primFontSz" refFor="des" refForName="parTx" op="lte"/>
                          <dgm:constr type="primFontSz" for="des" forName="parTx" op="equ"/>
                          <dgm:constr type="primFontSz" for="des" forName="desTx" op="equ"/>
                          <dgm:constr type="w" for="ch" forName="space" refType="w" refFor="ch" refForName="composite" fact="-0.07"/>
                          <dgm:constr type="w" for="ch" ptType="sibTrans" op="equ"/>
                        </dgm:constrLst>
                      </dgm:if>
                      <dgm:else name="moreThanEightSibTrans">
                        <dgm:constrLst>
                          <dgm:constr type="h" for="ch" forName="composite" refType="h" fact="0.6"/>
                          <dgm:constr type="w" for="ch" forName="composite" refType="w"/>
                          <dgm:constr type="primFontSz" for="des" forName="parTx" val="20"/>
                          <dgm:constr type="primFontSz" for="des" forName="desTx" refType="primFontSz" refFor="des" refForName="parTx" op="lte"/>
                          <dgm:constr type="primFontSz" for="des" forName="parTx" op="equ"/>
                          <dgm:constr type="primFontSz" for="des" forName="desTx" op="equ"/>
                          <dgm:constr type="w" for="ch" forName="space" refType="w" refFor="ch" refForName="composite" fact="-0.09"/>
                          <dgm:constr type="w" for="ch" ptType="sibTrans" op="equ"/>
                        </dgm:constrLst>
                      </dgm:else>
                    </dgm:choose>
                  </dgm:else>
                </dgm:choose>
              </dgm:else>
            </dgm:choose>
          </dgm:else>
        </dgm:choose>
      </dgm:else>
    </dgm:choose>
    <dgm:ruleLst/>
    <dgm:forEach name="Name6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LayoutLTRorRTL">
          <dgm:if name="LayoutLTR" func="var" arg="dir" op="equ" val="norm">
            <dgm:constrLst>
              <dgm:constr type="w" for="ch" forName="L" refType="w" fact="0.08"/>
              <dgm:constr type="h" for="ch" forName="L" refType="h" fact="0.75"/>
              <dgm:constr type="l" for="ch" forName="L"/>
              <dgm:constr type="l" for="ch" forName="parTx"/>
              <dgm:constr type="w" for="ch" forName="parTx" refType="w"/>
              <dgm:constr type="h" for="ch" forName="parTx" refType="h" fact="0.25"/>
              <dgm:constr type="t" for="ch" forName="parTx" refType="b" refFor="ch" refForName="L"/>
              <dgm:constr type="t" for="ch" forName="desTx" refType="w" refFor="ch" refForName="L" fact="0.6"/>
              <dgm:constr type="b" for="ch" forName="desTx" refType="t" refFor="ch" refForName="EmptyPlaceHolder"/>
              <dgm:constr type="l" for="ch" forName="desTx" refType="r" refFor="ch" refForName="L"/>
              <dgm:constr type="w" for="ch" forName="desTx" refType="w" fact="0.812"/>
              <dgm:constr type="w" for="ch" forName="EmptyPlaceHolder" refType="w" fact="0.82"/>
              <dgm:constr type="l" for="ch" forName="EmptyPlaceHolder" refType="r" refFor="ch" refForName="L"/>
              <dgm:constr type="b" for="ch" forName="EmptyPlaceHolder" refType="b" refFor="ch" refForName="L"/>
              <dgm:constr type="h" for="ch" forName="EmptyPlaceHolder" refType="t" refFor="ch" refForName="desTx"/>
            </dgm:constrLst>
          </dgm:if>
          <dgm:else name="LayoutRTL">
            <dgm:constrLst>
              <dgm:constr type="w" for="ch" forName="L" refType="w" fact="0.08"/>
              <dgm:constr type="h" for="ch" forName="L" refType="h" fact="0.75"/>
              <dgm:constr type="r" for="ch" forName="L" refType="w"/>
              <dgm:constr type="r" for="ch" forName="parTx" refType="w"/>
              <dgm:constr type="w" for="ch" forName="parTx" refType="w"/>
              <dgm:constr type="h" for="ch" forName="parTx" refType="h" fact="0.25"/>
              <dgm:constr type="t" for="ch" forName="parTx" refType="b" refFor="ch" refForName="L"/>
              <dgm:constr type="t" for="ch" forName="desTx" refType="w" refFor="ch" refForName="L" fact="0.6"/>
              <dgm:constr type="b" for="ch" forName="desTx" refType="t" refFor="ch" refForName="EmptyPlaceHolder"/>
              <dgm:constr type="r" for="ch" forName="desTx" refType="l" refFor="ch" refForName="L"/>
              <dgm:constr type="w" for="ch" forName="desTx" refType="w" fact="0.812"/>
              <dgm:constr type="w" for="ch" forName="EmptyPlaceHolder" refType="w" fact="0.82"/>
              <dgm:constr type="h" for="ch" forName="EmptyPlaceHolder" refType="w" refFor="ch" refForName="L" fact="0.6"/>
              <dgm:constr type="b" for="ch" forName="EmptyPlaceHolder" refType="b" refFor="ch" refForName="L"/>
            </dgm:constrLst>
          </dgm:else>
        </dgm:choose>
        <dgm:layoutNode name="L" styleLbl="solidFgAcc1" moveWith="parTx">
          <dgm:varLst>
            <dgm:chMax val="0"/>
            <dgm:chPref val="0"/>
          </dgm:varLst>
          <dgm:alg type="sp"/>
          <dgm:choose name="Name310">
            <dgm:if name="Name311" func="var" arg="dir" op="equ" val="norm">
              <dgm:shape xmlns:r="http://schemas.openxmlformats.org/officeDocument/2006/relationships" rot="90" type="corner" r:blip="">
                <dgm:adjLst>
                  <dgm:adj idx="1" val="0.01"/>
                  <dgm:adj idx="2" val="0.01"/>
                </dgm:adjLst>
              </dgm:shape>
            </dgm:if>
            <dgm:else name="Name312">
              <dgm:shape xmlns:r="http://schemas.openxmlformats.org/officeDocument/2006/relationships" rot="180" type="corner" r:blip="">
                <dgm:adjLst>
                  <dgm:adj idx="1" val="0.01"/>
                  <dgm:adj idx="2" val="0.01"/>
                </dgm:adjLst>
              </dgm:shape>
            </dgm:else>
          </dgm:choose>
          <dgm:presOf/>
          <dgm:constrLst/>
          <dgm:ruleLst/>
        </dgm:layoutNode>
        <dgm:layoutNode name="parTx" styleLbl="alignNode1">
          <dgm:varLst>
            <dgm:chMax val="0"/>
            <dgm:chPref val="0"/>
            <dgm:bulletEnabled val="1"/>
          </dgm:varLst>
          <dgm:alg type="tx">
            <dgm:param type="txAnchorVert" val="mid"/>
            <dgm:param type="parTxLTRAlign" val="ctr"/>
            <dgm:param type="parTxRTLAlign" val="ctr"/>
          </dgm:alg>
          <dgm:choose name="MakeFirstNodeHomePlate">
            <dgm:if name="IfFirstNode" axis="self" ptType="node" func="pos" op="equ" val="1">
              <dgm:choose name="Name110">
                <dgm:if name="Name111" func="var" arg="dir" op="equ" val="norm">
                  <dgm:shape xmlns:r="http://schemas.openxmlformats.org/officeDocument/2006/relationships" type="homePlate" r:blip="">
                    <dgm:adjLst>
                      <dgm:adj idx="1" val="0.25"/>
                    </dgm:adjLst>
                  </dgm:shape>
                </dgm:if>
                <dgm:else name="Name112">
                  <dgm:shape xmlns:r="http://schemas.openxmlformats.org/officeDocument/2006/relationships" rot="180" type="homePlate" r:blip="">
                    <dgm:adjLst>
                      <dgm:adj idx="1" val="0.25"/>
                    </dgm:adjLst>
                  </dgm:shape>
                </dgm:else>
              </dgm:choose>
            </dgm:if>
            <dgm:else name="MakeRestOfNodesChevrons"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>
                      <dgm:adj idx="1" val="0.25"/>
                    </dgm:adjLst>
                  </dgm:shape>
                </dgm:if>
                <dgm:else name="Name12">
                  <dgm:shape xmlns:r="http://schemas.openxmlformats.org/officeDocument/2006/relationships" rot="180" type="chevron" r:blip="">
                    <dgm:adjLst>
                      <dgm:adj idx="1" val="0.25"/>
                    </dgm:adjLst>
                  </dgm:shape>
                </dgm:else>
              </dgm:choose>
            </dgm:else>
          </dgm:choose>
          <dgm:presOf axis="self" ptType="node"/>
          <dgm:constrLst>
            <dgm:constr type="tMarg" refType="primFontSz"/>
            <dgm:constr type="bMarg" refType="primFontSz"/>
            <dgm:constr type="lMarg" refType="primFontSz" fact="0.5"/>
            <dgm:constr type="rMarg" refType="primFontSz" fact="0.5"/>
          </dgm:constrLst>
          <dgm:ruleLst>
            <dgm:rule type="primFontSz" val="13" fact="NaN" max="NaN"/>
          </dgm:ruleLst>
        </dgm:layoutNode>
        <dgm:layoutNode name="desTx" styleLbl="revTx" moveWith="parTx">
          <dgm:varLst>
            <dgm:chMax val="0"/>
            <dgm:chPref val="0"/>
            <dgm:bulletEnabled val="1"/>
          </dgm:varLst>
          <dgm:choose name="Name210">
            <dgm:if name="Name211" func="var" arg="dir" op="equ" val="norm">
              <dgm:alg type="tx">
                <dgm:param type="txAnchorVert" val="t"/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12">
              <dgm:alg type="tx">
                <dgm:param type="txAnchorVert" val="t"/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tMarg"/>
            <dgm:constr type="bMarg"/>
            <dgm:constr type="lMarg"/>
            <dgm:constr type="rMarg"/>
          </dgm:constrLst>
          <dgm:ruleLst>
            <dgm:rule type="primFontSz" val="11" fact="NaN" max="NaN"/>
            <dgm:rule type="secFontSz" val="9" fact="NaN" max="NaN"/>
          </dgm:ruleLst>
        </dgm:layoutNode>
        <dgm:layoutNode name="EmptyPlaceHolder">
          <dgm:alg type="sp"/>
          <dgm:shape xmlns:r="http://schemas.openxmlformats.org/officeDocument/2006/relationships" r:blip="">
            <dgm:adjLst/>
          </dgm:shape>
          <dgm:presOf/>
          <dgm:constrLst/>
        </dgm:layoutNode>
      </dgm:layoutNode>
      <dgm:forEach name="Name19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CD7C1D6-297B-4706-93AC-A32EB621E9FB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66B6F90-80EE-40CA-B5E8-3FF7D39E7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2416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9000"/>
              </a:lnSpc>
              <a:spcBef>
                <a:spcPts val="0"/>
              </a:spcBef>
              <a:spcAft>
                <a:spcPts val="600"/>
              </a:spcAft>
            </a:pPr>
            <a:endParaRPr lang="en-US" sz="1800" b="1" i="1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2E1E6C64-647B-8A45-A2B3-51785A3DD7D8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1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989807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B6F90-80EE-40CA-B5E8-3FF7D39E762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4233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9000"/>
              </a:lnSpc>
              <a:spcBef>
                <a:spcPts val="0"/>
              </a:spcBef>
              <a:spcAft>
                <a:spcPts val="600"/>
              </a:spcAft>
            </a:pPr>
            <a:endParaRPr lang="en-US" sz="1800" kern="100">
              <a:effectLst/>
              <a:latin typeface="Calibri" panose="020F0502020204030204" pitchFamily="34" charset="0"/>
              <a:ea typeface="Calibri" panose="020F0502020204030204" pitchFamily="34" charset="0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B6F90-80EE-40CA-B5E8-3FF7D39E762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9690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kern="10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B6F90-80EE-40CA-B5E8-3FF7D39E762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2192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9000"/>
              </a:lnSpc>
              <a:spcAft>
                <a:spcPts val="600"/>
              </a:spcAft>
            </a:pPr>
            <a:endParaRPr lang="en-US" sz="1800" kern="10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B6F90-80EE-40CA-B5E8-3FF7D39E762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2807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B6F90-80EE-40CA-B5E8-3FF7D39E762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8156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  <a:p>
            <a:br>
              <a:rPr lang="en-US">
                <a:cs typeface="+mn-lt"/>
              </a:rPr>
            </a:b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B6F90-80EE-40CA-B5E8-3FF7D39E762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5744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B6F90-80EE-40CA-B5E8-3FF7D39E762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9786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B6F90-80EE-40CA-B5E8-3FF7D39E762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3989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B6F90-80EE-40CA-B5E8-3FF7D39E762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9273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8D963B-1BBD-47C6-921D-A553DE802C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66CB07-3BD5-FC12-0E30-C44FD8D97F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E928F6E-3428-1F02-22BF-A60D5A7A17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750"/>
              </a:spcBef>
              <a:spcAft>
                <a:spcPts val="600"/>
              </a:spcAft>
            </a:pPr>
            <a:endParaRPr lang="en-US" kern="100">
              <a:cs typeface="Calibri"/>
            </a:endParaRPr>
          </a:p>
          <a:p>
            <a:pPr>
              <a:lnSpc>
                <a:spcPct val="109000"/>
              </a:lnSpc>
              <a:spcAft>
                <a:spcPts val="600"/>
              </a:spcAft>
            </a:pPr>
            <a:endParaRPr lang="en-US" kern="100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E61E90-C7F0-98B6-2C58-EBA02B81BE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B6F90-80EE-40CA-B5E8-3FF7D39E762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4196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6F6767-EADC-6EC3-B3BF-D8B5F0E275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FDD2C3B-FDBE-22E9-FFE5-8E5426DFC3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D583AE4-E2D3-5F54-477A-4DA3504E2C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9000"/>
              </a:lnSpc>
              <a:spcBef>
                <a:spcPts val="0"/>
              </a:spcBef>
              <a:spcAft>
                <a:spcPts val="600"/>
              </a:spcAft>
            </a:pPr>
            <a:endParaRPr lang="en-US" kern="100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93ED83-8A5D-F975-18A3-37CFBD8EF9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B6F90-80EE-40CA-B5E8-3FF7D39E762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8377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B6F90-80EE-40CA-B5E8-3FF7D39E762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509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- Black S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reschool teacher with student in a school classroom. ">
            <a:extLst>
              <a:ext uri="{FF2B5EF4-FFF2-40B4-BE49-F238E27FC236}">
                <a16:creationId xmlns:a16="http://schemas.microsoft.com/office/drawing/2014/main" id="{446E3AF3-3344-8918-2FDE-EA21D3D5F0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2" r="26566"/>
          <a:stretch/>
        </p:blipFill>
        <p:spPr>
          <a:xfrm>
            <a:off x="5573264" y="0"/>
            <a:ext cx="6618736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F04E360-042E-83DE-6B80-F37621CDA24B}"/>
              </a:ext>
            </a:extLst>
          </p:cNvPr>
          <p:cNvSpPr/>
          <p:nvPr userDrawn="1"/>
        </p:nvSpPr>
        <p:spPr>
          <a:xfrm>
            <a:off x="0" y="-16626"/>
            <a:ext cx="9088333" cy="6874626"/>
          </a:xfrm>
          <a:custGeom>
            <a:avLst/>
            <a:gdLst>
              <a:gd name="connsiteX0" fmla="*/ 0 w 9088333"/>
              <a:gd name="connsiteY0" fmla="*/ 0 h 6858000"/>
              <a:gd name="connsiteX1" fmla="*/ 9088333 w 9088333"/>
              <a:gd name="connsiteY1" fmla="*/ 0 h 6858000"/>
              <a:gd name="connsiteX2" fmla="*/ 9088333 w 9088333"/>
              <a:gd name="connsiteY2" fmla="*/ 6858000 h 6858000"/>
              <a:gd name="connsiteX3" fmla="*/ 0 w 9088333"/>
              <a:gd name="connsiteY3" fmla="*/ 6858000 h 6858000"/>
              <a:gd name="connsiteX4" fmla="*/ 0 w 9088333"/>
              <a:gd name="connsiteY4" fmla="*/ 0 h 6858000"/>
              <a:gd name="connsiteX0" fmla="*/ 0 w 9088333"/>
              <a:gd name="connsiteY0" fmla="*/ 0 h 6858000"/>
              <a:gd name="connsiteX1" fmla="*/ 7159781 w 9088333"/>
              <a:gd name="connsiteY1" fmla="*/ 0 h 6858000"/>
              <a:gd name="connsiteX2" fmla="*/ 9088333 w 9088333"/>
              <a:gd name="connsiteY2" fmla="*/ 6858000 h 6858000"/>
              <a:gd name="connsiteX3" fmla="*/ 0 w 9088333"/>
              <a:gd name="connsiteY3" fmla="*/ 6858000 h 6858000"/>
              <a:gd name="connsiteX4" fmla="*/ 0 w 9088333"/>
              <a:gd name="connsiteY4" fmla="*/ 0 h 6858000"/>
              <a:gd name="connsiteX0" fmla="*/ 0 w 9088333"/>
              <a:gd name="connsiteY0" fmla="*/ 0 h 6858000"/>
              <a:gd name="connsiteX1" fmla="*/ 8439941 w 9088333"/>
              <a:gd name="connsiteY1" fmla="*/ 33250 h 6858000"/>
              <a:gd name="connsiteX2" fmla="*/ 9088333 w 9088333"/>
              <a:gd name="connsiteY2" fmla="*/ 6858000 h 6858000"/>
              <a:gd name="connsiteX3" fmla="*/ 0 w 9088333"/>
              <a:gd name="connsiteY3" fmla="*/ 6858000 h 6858000"/>
              <a:gd name="connsiteX4" fmla="*/ 0 w 9088333"/>
              <a:gd name="connsiteY4" fmla="*/ 0 h 6858000"/>
              <a:gd name="connsiteX0" fmla="*/ 0 w 9088333"/>
              <a:gd name="connsiteY0" fmla="*/ 16626 h 6874626"/>
              <a:gd name="connsiteX1" fmla="*/ 8439941 w 9088333"/>
              <a:gd name="connsiteY1" fmla="*/ 0 h 6874626"/>
              <a:gd name="connsiteX2" fmla="*/ 9088333 w 9088333"/>
              <a:gd name="connsiteY2" fmla="*/ 6874626 h 6874626"/>
              <a:gd name="connsiteX3" fmla="*/ 0 w 9088333"/>
              <a:gd name="connsiteY3" fmla="*/ 6874626 h 6874626"/>
              <a:gd name="connsiteX4" fmla="*/ 0 w 9088333"/>
              <a:gd name="connsiteY4" fmla="*/ 16626 h 6874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88333" h="6874626">
                <a:moveTo>
                  <a:pt x="0" y="16626"/>
                </a:moveTo>
                <a:lnTo>
                  <a:pt x="8439941" y="0"/>
                </a:lnTo>
                <a:lnTo>
                  <a:pt x="9088333" y="6874626"/>
                </a:lnTo>
                <a:lnTo>
                  <a:pt x="0" y="6874626"/>
                </a:lnTo>
                <a:lnTo>
                  <a:pt x="0" y="16626"/>
                </a:lnTo>
                <a:close/>
              </a:path>
            </a:pathLst>
          </a:custGeom>
          <a:solidFill>
            <a:srgbClr val="09274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C616BE9C-4DE5-77B9-EC90-EED692B85A3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1372" y="2421269"/>
            <a:ext cx="6839584" cy="1628677"/>
          </a:xfrm>
        </p:spPr>
        <p:txBody>
          <a:bodyPr anchor="t">
            <a:noAutofit/>
          </a:bodyPr>
          <a:lstStyle>
            <a:lvl1pPr marL="0" indent="0">
              <a:buNone/>
              <a:defRPr sz="3200" b="1" i="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2800">
                <a:latin typeface="Franklin Gothic Demi Cond" panose="020B0706030402020204" pitchFamily="34" charset="0"/>
              </a:defRPr>
            </a:lvl2pPr>
            <a:lvl3pPr marL="685800" indent="0">
              <a:buNone/>
              <a:defRPr sz="2800">
                <a:latin typeface="Franklin Gothic Demi Cond" panose="020B0706030402020204" pitchFamily="34" charset="0"/>
              </a:defRPr>
            </a:lvl3pPr>
            <a:lvl4pPr marL="1028700" indent="0">
              <a:buNone/>
              <a:defRPr sz="2800">
                <a:latin typeface="Franklin Gothic Demi Cond" panose="020B0706030402020204" pitchFamily="34" charset="0"/>
              </a:defRPr>
            </a:lvl4pPr>
            <a:lvl5pPr marL="1371600" indent="0">
              <a:buNone/>
              <a:defRPr sz="2800">
                <a:latin typeface="Franklin Gothic Demi Cond" panose="020B0706030402020204" pitchFamily="34" charset="0"/>
              </a:defRPr>
            </a:lvl5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024C4411-AE55-9D82-1851-17BBB7115D8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1372" y="4087955"/>
            <a:ext cx="6839584" cy="948752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Presenter Name and Title</a:t>
            </a:r>
          </a:p>
        </p:txBody>
      </p:sp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573C46C4-4445-BE03-344A-775C366C3E4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1372" y="5036707"/>
            <a:ext cx="6839585" cy="488226"/>
          </a:xfrm>
        </p:spPr>
        <p:txBody>
          <a:bodyPr anchor="ctr">
            <a:noAutofit/>
          </a:bodyPr>
          <a:lstStyle>
            <a:lvl1pPr marL="0" indent="0">
              <a:buNone/>
              <a:defRPr sz="2000" b="1" i="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Date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BD30126-8544-9DE8-F39D-DD6F9E65C8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41372" y="1667834"/>
            <a:ext cx="6839584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NC Department of Health and Human Services">
            <a:extLst>
              <a:ext uri="{FF2B5EF4-FFF2-40B4-BE49-F238E27FC236}">
                <a16:creationId xmlns:a16="http://schemas.microsoft.com/office/drawing/2014/main" id="{C71F2B87-53F2-E0C1-D12D-87BE9FCC0EF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329" y="5833005"/>
            <a:ext cx="2044267" cy="778769"/>
          </a:xfrm>
          <a:prstGeom prst="rect">
            <a:avLst/>
          </a:prstGeom>
        </p:spPr>
      </p:pic>
      <p:pic>
        <p:nvPicPr>
          <p:cNvPr id="11" name="Picture 10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783C857E-2157-6A11-5315-2DC15D498AC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43" y="145418"/>
            <a:ext cx="4310063" cy="1436688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3B21674-8190-5FC3-5E29-FF4A4626C261}"/>
              </a:ext>
            </a:extLst>
          </p:cNvPr>
          <p:cNvCxnSpPr>
            <a:cxnSpLocks/>
            <a:stCxn id="15" idx="1"/>
          </p:cNvCxnSpPr>
          <p:nvPr userDrawn="1"/>
        </p:nvCxnSpPr>
        <p:spPr>
          <a:xfrm>
            <a:off x="8439941" y="-16626"/>
            <a:ext cx="546548" cy="6874626"/>
          </a:xfrm>
          <a:prstGeom prst="line">
            <a:avLst/>
          </a:prstGeom>
          <a:ln w="190500">
            <a:solidFill>
              <a:srgbClr val="1C97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97879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Slide -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99160" y="624054"/>
            <a:ext cx="10457689" cy="54864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3200" b="1" i="0" baseline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title, 1 line max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3860"/>
            <a:ext cx="12192000" cy="45731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6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 i="0">
              <a:solidFill>
                <a:schemeClr val="accent3">
                  <a:lumMod val="75000"/>
                </a:schemeClr>
              </a:solidFill>
              <a:latin typeface="Gotham Bold" charset="0"/>
              <a:ea typeface="Gotham Bold" charset="0"/>
              <a:cs typeface="Gotham Bold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447801"/>
            <a:ext cx="10517717" cy="479530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spcBef>
                <a:spcPts val="1200"/>
              </a:spcBef>
              <a:defRPr sz="28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576263" indent="-233363">
              <a:lnSpc>
                <a:spcPct val="100000"/>
              </a:lnSpc>
              <a:buFont typeface="Franklin Gothic Medium" panose="020B0603020102020204" pitchFamily="34" charset="0"/>
              <a:buChar char="−"/>
              <a:defRPr sz="24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973138" indent="-228600">
              <a:lnSpc>
                <a:spcPct val="100000"/>
              </a:lnSpc>
              <a:defRPr sz="20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Franklin Gothic Medium" panose="020B0603020102020204" pitchFamily="34" charset="0"/>
              </a:defRPr>
            </a:lvl4pPr>
            <a:lvl5pPr>
              <a:defRPr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 Bullet 2</a:t>
            </a:r>
          </a:p>
          <a:p>
            <a:pPr lvl="2"/>
            <a:r>
              <a:rPr lang="en-US"/>
              <a:t>Bullet 3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96383" y="6243108"/>
            <a:ext cx="10656007" cy="3302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footnote, reference or source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0" y="6573308"/>
            <a:ext cx="12192000" cy="0"/>
          </a:xfrm>
          <a:prstGeom prst="line">
            <a:avLst/>
          </a:prstGeom>
          <a:ln w="2222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107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Slide Number Placeholder 21">
            <a:extLst>
              <a:ext uri="{FF2B5EF4-FFF2-40B4-BE49-F238E27FC236}">
                <a16:creationId xmlns:a16="http://schemas.microsoft.com/office/drawing/2014/main" id="{72A84BF6-3A54-1E83-4E34-5F69A0703E7F}"/>
              </a:ext>
            </a:extLst>
          </p:cNvPr>
          <p:cNvSpPr txBox="1">
            <a:spLocks/>
          </p:cNvSpPr>
          <p:nvPr userDrawn="1"/>
        </p:nvSpPr>
        <p:spPr>
          <a:xfrm>
            <a:off x="11074400" y="6334836"/>
            <a:ext cx="752131" cy="28469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900" b="1" i="0" kern="120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F27F3A-B3E9-41ED-AF8F-A365F10BB65F}" type="slidenum">
              <a:rPr lang="en-US" sz="1200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553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02867" y="1541881"/>
            <a:ext cx="8136575" cy="3538504"/>
          </a:xfr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spcBef>
                <a:spcPts val="1200"/>
              </a:spcBef>
              <a:defRPr sz="2800" b="1" i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576263" indent="-233363">
              <a:lnSpc>
                <a:spcPct val="100000"/>
              </a:lnSpc>
              <a:buFont typeface="Franklin Gothic Medium" panose="020B0603020102020204" pitchFamily="34" charset="0"/>
              <a:buChar char="−"/>
              <a:defRPr sz="2400" b="1" i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973138" indent="-228600">
              <a:lnSpc>
                <a:spcPct val="100000"/>
              </a:lnSpc>
              <a:defRPr sz="2000" b="1" i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Franklin Gothic Medium" panose="020B0603020102020204" pitchFamily="34" charset="0"/>
              </a:defRPr>
            </a:lvl4pPr>
            <a:lvl5pPr>
              <a:defRPr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 Bullet 2</a:t>
            </a:r>
          </a:p>
          <a:p>
            <a:pPr lvl="2"/>
            <a:r>
              <a:rPr lang="en-US"/>
              <a:t>Bullet 3</a:t>
            </a: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4"/>
          </p:nvPr>
        </p:nvSpPr>
        <p:spPr>
          <a:xfrm>
            <a:off x="11074400" y="6334836"/>
            <a:ext cx="752131" cy="284692"/>
          </a:xfrm>
          <a:prstGeom prst="rect">
            <a:avLst/>
          </a:prstGeom>
        </p:spPr>
        <p:txBody>
          <a:bodyPr/>
          <a:lstStyle>
            <a:lvl1pPr algn="r">
              <a:defRPr sz="900" b="1" i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402867" y="901799"/>
            <a:ext cx="8136575" cy="548640"/>
          </a:xfrm>
        </p:spPr>
        <p:txBody>
          <a:bodyPr anchor="t">
            <a:noAutofit/>
          </a:bodyPr>
          <a:lstStyle>
            <a:lvl1pPr algn="l">
              <a:defRPr sz="3200" b="1" i="0" baseline="0">
                <a:solidFill>
                  <a:srgbClr val="137DA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title, 1 line max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D0A7D97-F443-3246-77B3-6A2BC74F5D1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14300">
            <a:solidFill>
              <a:srgbClr val="0927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NC Department of Health and Human Services">
            <a:extLst>
              <a:ext uri="{FF2B5EF4-FFF2-40B4-BE49-F238E27FC236}">
                <a16:creationId xmlns:a16="http://schemas.microsoft.com/office/drawing/2014/main" id="{106983F1-326B-C5F4-B000-E6A5393DA7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21" y="6230145"/>
            <a:ext cx="1105978" cy="389383"/>
          </a:xfrm>
          <a:prstGeom prst="rect">
            <a:avLst/>
          </a:prstGeom>
        </p:spPr>
      </p:pic>
      <p:sp>
        <p:nvSpPr>
          <p:cNvPr id="3" name="Pentagon 2">
            <a:extLst>
              <a:ext uri="{FF2B5EF4-FFF2-40B4-BE49-F238E27FC236}">
                <a16:creationId xmlns:a16="http://schemas.microsoft.com/office/drawing/2014/main" id="{C2614EE4-1FD2-C06E-AA16-CAEB4986C95E}"/>
              </a:ext>
            </a:extLst>
          </p:cNvPr>
          <p:cNvSpPr/>
          <p:nvPr userDrawn="1"/>
        </p:nvSpPr>
        <p:spPr>
          <a:xfrm>
            <a:off x="-52808" y="949208"/>
            <a:ext cx="320040" cy="515815"/>
          </a:xfrm>
          <a:prstGeom prst="homePlate">
            <a:avLst/>
          </a:prstGeom>
          <a:solidFill>
            <a:srgbClr val="137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37DAE"/>
              </a:solidFill>
            </a:endParaRP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1CF2923-8359-6F3D-082E-4BE43B11A91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675688" y="949325"/>
            <a:ext cx="3392487" cy="5765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64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ullets">
    <p:bg>
      <p:bgPr>
        <a:solidFill>
          <a:srgbClr val="0927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D0A7D97-F443-3246-77B3-6A2BC74F5D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92745"/>
          </a:solidFill>
          <a:ln w="1143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02867" y="1541881"/>
            <a:ext cx="11418072" cy="3538504"/>
          </a:xfr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spcBef>
                <a:spcPts val="1200"/>
              </a:spcBef>
              <a:defRPr sz="2800" b="1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576263" indent="-233363">
              <a:lnSpc>
                <a:spcPct val="100000"/>
              </a:lnSpc>
              <a:buFont typeface="Franklin Gothic Medium" panose="020B0603020102020204" pitchFamily="34" charset="0"/>
              <a:buChar char="−"/>
              <a:defRPr sz="2400" b="1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973138" indent="-228600">
              <a:lnSpc>
                <a:spcPct val="100000"/>
              </a:lnSpc>
              <a:defRPr sz="2000" b="1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Franklin Gothic Medium" panose="020B0603020102020204" pitchFamily="34" charset="0"/>
              </a:defRPr>
            </a:lvl4pPr>
            <a:lvl5pPr>
              <a:defRPr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 Bullet 2</a:t>
            </a:r>
          </a:p>
          <a:p>
            <a:pPr lvl="2"/>
            <a:r>
              <a:rPr lang="en-US"/>
              <a:t>Bullet 3</a:t>
            </a: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4"/>
          </p:nvPr>
        </p:nvSpPr>
        <p:spPr>
          <a:xfrm>
            <a:off x="11074400" y="6334836"/>
            <a:ext cx="752131" cy="284692"/>
          </a:xfrm>
          <a:prstGeom prst="rect">
            <a:avLst/>
          </a:prstGeom>
        </p:spPr>
        <p:txBody>
          <a:bodyPr/>
          <a:lstStyle>
            <a:lvl1pPr algn="r">
              <a:defRPr sz="900" b="1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402867" y="901799"/>
            <a:ext cx="11418072" cy="548640"/>
          </a:xfrm>
        </p:spPr>
        <p:txBody>
          <a:bodyPr anchor="t">
            <a:noAutofit/>
          </a:bodyPr>
          <a:lstStyle>
            <a:lvl1pPr algn="l">
              <a:defRPr sz="3200" b="1" i="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title, 1 line max</a:t>
            </a:r>
          </a:p>
        </p:txBody>
      </p:sp>
      <p:pic>
        <p:nvPicPr>
          <p:cNvPr id="14" name="Picture 13" descr="NC Department of Health and Human Services">
            <a:extLst>
              <a:ext uri="{FF2B5EF4-FFF2-40B4-BE49-F238E27FC236}">
                <a16:creationId xmlns:a16="http://schemas.microsoft.com/office/drawing/2014/main" id="{106983F1-326B-C5F4-B000-E6A5393DA7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471" y="6207920"/>
            <a:ext cx="1172306" cy="44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109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7CAADAD-5A13-24E9-197B-97911030BA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954124"/>
          </a:xfrm>
          <a:prstGeom prst="rect">
            <a:avLst/>
          </a:prstGeom>
          <a:solidFill>
            <a:srgbClr val="09274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94B2A7-3C10-44C6-8E2C-D730D1BEF0B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20625" y="1284815"/>
            <a:ext cx="11350752" cy="1477328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/>
            </a:lvl1pPr>
            <a:lvl2pPr>
              <a:lnSpc>
                <a:spcPct val="100000"/>
              </a:lnSpc>
              <a:spcBef>
                <a:spcPts val="0"/>
              </a:spcBef>
              <a:defRPr sz="1800"/>
            </a:lvl2pPr>
            <a:lvl3pPr>
              <a:lnSpc>
                <a:spcPct val="100000"/>
              </a:lnSpc>
              <a:spcBef>
                <a:spcPts val="0"/>
              </a:spcBef>
              <a:defRPr sz="1800"/>
            </a:lvl3pPr>
            <a:lvl4pPr>
              <a:lnSpc>
                <a:spcPct val="100000"/>
              </a:lnSpc>
              <a:spcBef>
                <a:spcPts val="0"/>
              </a:spcBef>
              <a:defRPr sz="1800"/>
            </a:lvl4pPr>
            <a:lvl5pPr>
              <a:lnSpc>
                <a:spcPct val="100000"/>
              </a:lnSpc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0624" y="185313"/>
            <a:ext cx="11638026" cy="592562"/>
          </a:xfrm>
        </p:spPr>
        <p:txBody>
          <a:bodyPr lIns="0" rIns="0" anchor="ctr"/>
          <a:lstStyle>
            <a:lvl1pPr>
              <a:defRPr sz="2000" b="1" cap="all" spc="13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Picture 8" descr="NC Department of Health and Human Services">
            <a:extLst>
              <a:ext uri="{FF2B5EF4-FFF2-40B4-BE49-F238E27FC236}">
                <a16:creationId xmlns:a16="http://schemas.microsoft.com/office/drawing/2014/main" id="{63175851-4D12-4852-84F5-C13C561B8F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37"/>
          <a:stretch/>
        </p:blipFill>
        <p:spPr>
          <a:xfrm>
            <a:off x="420624" y="6229553"/>
            <a:ext cx="1131146" cy="518014"/>
          </a:xfrm>
          <a:prstGeom prst="rect">
            <a:avLst/>
          </a:prstGeom>
        </p:spPr>
      </p:pic>
      <p:sp>
        <p:nvSpPr>
          <p:cNvPr id="11" name="Holder 6">
            <a:extLst>
              <a:ext uri="{FF2B5EF4-FFF2-40B4-BE49-F238E27FC236}">
                <a16:creationId xmlns:a16="http://schemas.microsoft.com/office/drawing/2014/main" id="{183789D2-8A26-402D-8A27-DE00690B5BEC}"/>
              </a:ext>
            </a:extLst>
          </p:cNvPr>
          <p:cNvSpPr txBox="1">
            <a:spLocks/>
          </p:cNvSpPr>
          <p:nvPr userDrawn="1"/>
        </p:nvSpPr>
        <p:spPr>
          <a:xfrm>
            <a:off x="11352368" y="6403922"/>
            <a:ext cx="419008" cy="16927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500" b="0" i="0" kern="1200">
                <a:solidFill>
                  <a:srgbClr val="6F7072"/>
                </a:solidFill>
                <a:latin typeface="EYInterstate Light"/>
                <a:ea typeface="+mn-ea"/>
                <a:cs typeface="EYInterstate Light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049" algn="r"/>
            <a:fld id="{81D60167-4931-47E6-BA6A-407CBD079E47}" type="slidenum">
              <a:rPr lang="en-US" sz="1100" smtClean="0">
                <a:solidFill>
                  <a:schemeClr val="tx1"/>
                </a:solidFill>
                <a:latin typeface="+mn-lt"/>
              </a:rPr>
              <a:pPr marL="19049" algn="r"/>
              <a:t>‹#›</a:t>
            </a:fld>
            <a:endParaRPr lang="en-US" sz="999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49959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7CAADAD-5A13-24E9-197B-97911030BA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1"/>
            <a:ext cx="12192000" cy="1859592"/>
          </a:xfrm>
          <a:prstGeom prst="rect">
            <a:avLst/>
          </a:prstGeom>
          <a:solidFill>
            <a:srgbClr val="09274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94B2A7-3C10-44C6-8E2C-D730D1BEF0B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20625" y="2182563"/>
            <a:ext cx="11350752" cy="1477328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/>
            </a:lvl1pPr>
            <a:lvl2pPr>
              <a:lnSpc>
                <a:spcPct val="100000"/>
              </a:lnSpc>
              <a:spcBef>
                <a:spcPts val="0"/>
              </a:spcBef>
              <a:defRPr sz="1800"/>
            </a:lvl2pPr>
            <a:lvl3pPr>
              <a:lnSpc>
                <a:spcPct val="100000"/>
              </a:lnSpc>
              <a:spcBef>
                <a:spcPts val="0"/>
              </a:spcBef>
              <a:defRPr sz="1800"/>
            </a:lvl3pPr>
            <a:lvl4pPr>
              <a:lnSpc>
                <a:spcPct val="100000"/>
              </a:lnSpc>
              <a:spcBef>
                <a:spcPts val="0"/>
              </a:spcBef>
              <a:defRPr sz="1800"/>
            </a:lvl4pPr>
            <a:lvl5pPr>
              <a:lnSpc>
                <a:spcPct val="100000"/>
              </a:lnSpc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NC Department of Health and Human Services">
            <a:extLst>
              <a:ext uri="{FF2B5EF4-FFF2-40B4-BE49-F238E27FC236}">
                <a16:creationId xmlns:a16="http://schemas.microsoft.com/office/drawing/2014/main" id="{63175851-4D12-4852-84F5-C13C561B8F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37"/>
          <a:stretch/>
        </p:blipFill>
        <p:spPr>
          <a:xfrm>
            <a:off x="420624" y="6229553"/>
            <a:ext cx="1131146" cy="518014"/>
          </a:xfrm>
          <a:prstGeom prst="rect">
            <a:avLst/>
          </a:prstGeom>
        </p:spPr>
      </p:pic>
      <p:sp>
        <p:nvSpPr>
          <p:cNvPr id="11" name="Holder 6">
            <a:extLst>
              <a:ext uri="{FF2B5EF4-FFF2-40B4-BE49-F238E27FC236}">
                <a16:creationId xmlns:a16="http://schemas.microsoft.com/office/drawing/2014/main" id="{183789D2-8A26-402D-8A27-DE00690B5BEC}"/>
              </a:ext>
            </a:extLst>
          </p:cNvPr>
          <p:cNvSpPr txBox="1">
            <a:spLocks/>
          </p:cNvSpPr>
          <p:nvPr userDrawn="1"/>
        </p:nvSpPr>
        <p:spPr>
          <a:xfrm>
            <a:off x="11352368" y="6411616"/>
            <a:ext cx="419008" cy="15388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500" b="0" i="0" kern="1200">
                <a:solidFill>
                  <a:srgbClr val="6F7072"/>
                </a:solidFill>
                <a:latin typeface="EYInterstate Light"/>
                <a:ea typeface="+mn-ea"/>
                <a:cs typeface="EYInterstate Light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049" algn="r"/>
            <a:fld id="{81D60167-4931-47E6-BA6A-407CBD079E47}" type="slidenum">
              <a:rPr lang="en-US" sz="999" smtClean="0">
                <a:solidFill>
                  <a:srgbClr val="808080"/>
                </a:solidFill>
                <a:latin typeface="+mn-lt"/>
              </a:rPr>
              <a:pPr marL="19049" algn="r"/>
              <a:t>‹#›</a:t>
            </a:fld>
            <a:endParaRPr lang="en-US" sz="999">
              <a:solidFill>
                <a:srgbClr val="808080"/>
              </a:solidFill>
              <a:latin typeface="+mn-lt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630B498-DEE3-1B79-3F9F-B098B3790E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2867" y="901799"/>
            <a:ext cx="11418072" cy="548640"/>
          </a:xfrm>
        </p:spPr>
        <p:txBody>
          <a:bodyPr anchor="t">
            <a:noAutofit/>
          </a:bodyPr>
          <a:lstStyle>
            <a:lvl1pPr algn="l">
              <a:defRPr sz="3200" b="1" i="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title, 1 line max</a:t>
            </a:r>
          </a:p>
        </p:txBody>
      </p:sp>
    </p:spTree>
    <p:extLst>
      <p:ext uri="{BB962C8B-B14F-4D97-AF65-F5344CB8AC3E}">
        <p14:creationId xmlns:p14="http://schemas.microsoft.com/office/powerpoint/2010/main" val="3637142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7CAADAD-5A13-24E9-197B-97911030BA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1"/>
            <a:ext cx="12192000" cy="1859592"/>
          </a:xfrm>
          <a:prstGeom prst="rect">
            <a:avLst/>
          </a:prstGeom>
          <a:solidFill>
            <a:srgbClr val="0037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94B2A7-3C10-44C6-8E2C-D730D1BEF0B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20625" y="2182563"/>
            <a:ext cx="11350752" cy="1477328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/>
            </a:lvl1pPr>
            <a:lvl2pPr>
              <a:lnSpc>
                <a:spcPct val="100000"/>
              </a:lnSpc>
              <a:spcBef>
                <a:spcPts val="0"/>
              </a:spcBef>
              <a:defRPr sz="1800"/>
            </a:lvl2pPr>
            <a:lvl3pPr>
              <a:lnSpc>
                <a:spcPct val="100000"/>
              </a:lnSpc>
              <a:spcBef>
                <a:spcPts val="0"/>
              </a:spcBef>
              <a:defRPr sz="1800"/>
            </a:lvl3pPr>
            <a:lvl4pPr>
              <a:lnSpc>
                <a:spcPct val="100000"/>
              </a:lnSpc>
              <a:spcBef>
                <a:spcPts val="0"/>
              </a:spcBef>
              <a:defRPr sz="1800"/>
            </a:lvl4pPr>
            <a:lvl5pPr>
              <a:lnSpc>
                <a:spcPct val="100000"/>
              </a:lnSpc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630B498-DEE3-1B79-3F9F-B098B3790E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2867" y="901799"/>
            <a:ext cx="11418072" cy="548640"/>
          </a:xfrm>
        </p:spPr>
        <p:txBody>
          <a:bodyPr anchor="t">
            <a:noAutofit/>
          </a:bodyPr>
          <a:lstStyle>
            <a:lvl1pPr algn="l">
              <a:defRPr sz="3200" b="1" i="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title, 1 line max</a:t>
            </a:r>
          </a:p>
        </p:txBody>
      </p:sp>
      <p:pic>
        <p:nvPicPr>
          <p:cNvPr id="5" name="Picture 4" descr="Logo for the NC Department of Health and Human Services">
            <a:extLst>
              <a:ext uri="{FF2B5EF4-FFF2-40B4-BE49-F238E27FC236}">
                <a16:creationId xmlns:a16="http://schemas.microsoft.com/office/drawing/2014/main" id="{C5D61731-78C8-13E4-6738-B64D3140D45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23" y="6168985"/>
            <a:ext cx="1339457" cy="502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21">
            <a:extLst>
              <a:ext uri="{FF2B5EF4-FFF2-40B4-BE49-F238E27FC236}">
                <a16:creationId xmlns:a16="http://schemas.microsoft.com/office/drawing/2014/main" id="{68929273-5E22-6942-22F7-C6A827680BA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074400" y="6334836"/>
            <a:ext cx="752131" cy="284692"/>
          </a:xfrm>
          <a:prstGeom prst="rect">
            <a:avLst/>
          </a:prstGeom>
        </p:spPr>
        <p:txBody>
          <a:bodyPr/>
          <a:lstStyle>
            <a:lvl1pPr algn="r">
              <a:defRPr sz="900" b="1" i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65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B0FC8-303E-2C81-A820-D799EF6229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197365-C8FC-BABC-C9A2-0956502E3F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F10A5D-6939-C1E2-2D54-7AE3A8DA1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6880AF-AC56-6022-19DD-CCBBE6974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4C6A87-14E7-BD98-727B-8BDF04EF2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Slide Number Placeholder 21">
            <a:extLst>
              <a:ext uri="{FF2B5EF4-FFF2-40B4-BE49-F238E27FC236}">
                <a16:creationId xmlns:a16="http://schemas.microsoft.com/office/drawing/2014/main" id="{2CC9ED2C-47BC-22E6-06A5-9B7CC54902CD}"/>
              </a:ext>
            </a:extLst>
          </p:cNvPr>
          <p:cNvSpPr txBox="1">
            <a:spLocks/>
          </p:cNvSpPr>
          <p:nvPr userDrawn="1"/>
        </p:nvSpPr>
        <p:spPr>
          <a:xfrm>
            <a:off x="11074400" y="6334836"/>
            <a:ext cx="752131" cy="28469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900" b="1" i="0" kern="120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040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-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3860"/>
            <a:ext cx="12192000" cy="548640"/>
          </a:xfrm>
          <a:prstGeom prst="rect">
            <a:avLst/>
          </a:prstGeom>
          <a:solidFill>
            <a:srgbClr val="E9F0F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 i="0">
              <a:solidFill>
                <a:schemeClr val="accent3">
                  <a:lumMod val="75000"/>
                </a:schemeClr>
              </a:solidFill>
              <a:latin typeface="Gotham Bold" charset="0"/>
              <a:ea typeface="Gotham Bold" charset="0"/>
              <a:cs typeface="Gotham Bold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07207" y="6243108"/>
            <a:ext cx="11777583" cy="330200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Franklin Gothic Medium Cond" panose="020B0606030402020204" pitchFamily="34" charset="0"/>
                <a:ea typeface="Franklin Gothic Medium Cond" panose="020B06060304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footnote, reference or source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07208" y="10372"/>
            <a:ext cx="11777584" cy="542129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3200" b="0" i="0" baseline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title, 1 line max, lower case</a:t>
            </a:r>
          </a:p>
        </p:txBody>
      </p:sp>
    </p:spTree>
    <p:extLst>
      <p:ext uri="{BB962C8B-B14F-4D97-AF65-F5344CB8AC3E}">
        <p14:creationId xmlns:p14="http://schemas.microsoft.com/office/powerpoint/2010/main" val="3898353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-Bullets-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3860"/>
            <a:ext cx="12192000" cy="548640"/>
          </a:xfrm>
          <a:prstGeom prst="rect">
            <a:avLst/>
          </a:prstGeom>
          <a:solidFill>
            <a:srgbClr val="E9F0F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 i="0">
              <a:solidFill>
                <a:schemeClr val="accent3">
                  <a:lumMod val="75000"/>
                </a:schemeClr>
              </a:solidFill>
              <a:latin typeface="Gotham Bold" charset="0"/>
              <a:ea typeface="Gotham Bold" charset="0"/>
              <a:cs typeface="Gotham Bold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07207" y="6243108"/>
            <a:ext cx="11777583" cy="330200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Franklin Gothic Medium Cond" panose="020B0606030402020204" pitchFamily="34" charset="0"/>
                <a:ea typeface="Franklin Gothic Medium Cond" panose="020B06060304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footnote, reference or source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B99C3FC-5AF5-4C0E-A082-956E3CCEEE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7207" y="0"/>
            <a:ext cx="11777133" cy="54864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3200" b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en-US"/>
              <a:t>Click to add title; 1 line max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B62FB87-FD5D-4FE2-9A00-F7FD9B079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7434" y="818147"/>
            <a:ext cx="11777133" cy="5420728"/>
          </a:xfrm>
          <a:prstGeom prst="rect">
            <a:avLst/>
          </a:prstGeom>
        </p:spPr>
        <p:txBody>
          <a:bodyPr/>
          <a:lstStyle>
            <a:lvl1pPr marL="288925" indent="-28892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2800" b="0">
                <a:latin typeface="Franklin Gothic Medium" panose="020B0603020102020204" pitchFamily="34" charset="0"/>
              </a:defRPr>
            </a:lvl1pPr>
            <a:lvl2pPr marL="854075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 sz="2400" b="0">
                <a:latin typeface="Franklin Gothic Medium" panose="020B0603020102020204" pitchFamily="34" charset="0"/>
              </a:defRPr>
            </a:lvl2pPr>
            <a:lvl3pPr marL="1311275" indent="-27622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Franklin Gothic Medium" panose="020B0603020102020204" pitchFamily="34" charset="0"/>
              <a:buChar char="−"/>
              <a:defRPr sz="2000" b="0">
                <a:latin typeface="Franklin Gothic Medium" panose="020B0603020102020204" pitchFamily="34" charset="0"/>
              </a:defRPr>
            </a:lvl3pPr>
          </a:lstStyle>
          <a:p>
            <a:pPr lvl="0"/>
            <a:r>
              <a:rPr lang="en-US"/>
              <a:t>Click to add bullet level 1</a:t>
            </a:r>
          </a:p>
          <a:p>
            <a:pPr lvl="1"/>
            <a:r>
              <a:rPr lang="en-US"/>
              <a:t>Click to add bullet level 2</a:t>
            </a:r>
          </a:p>
          <a:p>
            <a:pPr lvl="2"/>
            <a:r>
              <a:rPr lang="en-US"/>
              <a:t>Click to add bullet level 3</a:t>
            </a:r>
          </a:p>
        </p:txBody>
      </p:sp>
    </p:spTree>
    <p:extLst>
      <p:ext uri="{BB962C8B-B14F-4D97-AF65-F5344CB8AC3E}">
        <p14:creationId xmlns:p14="http://schemas.microsoft.com/office/powerpoint/2010/main" val="1504438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black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84099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8" r:id="rId2"/>
    <p:sldLayoutId id="2147483763" r:id="rId3"/>
    <p:sldLayoutId id="2147483761" r:id="rId4"/>
    <p:sldLayoutId id="2147483762" r:id="rId5"/>
    <p:sldLayoutId id="2147483770" r:id="rId6"/>
    <p:sldLayoutId id="2147483764" r:id="rId7"/>
    <p:sldLayoutId id="2147483765" r:id="rId8"/>
    <p:sldLayoutId id="2147483766" r:id="rId9"/>
    <p:sldLayoutId id="2147483768" r:id="rId10"/>
    <p:sldLayoutId id="2147483769" r:id="rId11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rgbClr val="7CA3DD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</p:titleStyle>
    <p:bodyStyle>
      <a:lvl1pPr marL="228600" indent="-22860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b="1" i="0" kern="1200">
          <a:solidFill>
            <a:srgbClr val="003B7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  <a:lvl2pPr marL="576263" indent="-233363" algn="l" defTabSz="685800" rtl="0" eaLnBrk="1" latinLnBrk="0" hangingPunct="1">
        <a:lnSpc>
          <a:spcPct val="90000"/>
        </a:lnSpc>
        <a:spcBef>
          <a:spcPts val="375"/>
        </a:spcBef>
        <a:buFont typeface="Franklin Gothic Medium" panose="020B0603020102020204" pitchFamily="34" charset="0"/>
        <a:buChar char="–"/>
        <a:defRPr sz="2400" b="1" i="0" kern="1200">
          <a:solidFill>
            <a:srgbClr val="003B7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b="1" i="0" kern="1200">
          <a:solidFill>
            <a:srgbClr val="003B7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Franklin Gothic Medium" panose="020B0603020102020204" pitchFamily="34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Franklin Gothic Medium" panose="020B0603020102020204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7FFFED68_DD03A84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microsoft.com/office/2018/10/relationships/comments" Target="../comments/modernComment_7FFFED57_E4D0A5A3.xml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47.jpeg"/><Relationship Id="rId7" Type="http://schemas.openxmlformats.org/officeDocument/2006/relationships/image" Target="../media/image51.svg"/><Relationship Id="rId2" Type="http://schemas.microsoft.com/office/2018/10/relationships/comments" Target="../comments/modernComment_7FFFED98_A611892D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0.png"/><Relationship Id="rId5" Type="http://schemas.openxmlformats.org/officeDocument/2006/relationships/image" Target="../media/image49.svg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7FFFED95_0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://ncmedicaidplans.gov/en/find-provider" TargetMode="External"/><Relationship Id="rId3" Type="http://schemas.openxmlformats.org/officeDocument/2006/relationships/image" Target="../media/image53.png"/><Relationship Id="rId7" Type="http://schemas.openxmlformats.org/officeDocument/2006/relationships/hyperlink" Target="https://ncmedicaidplans.gov/es/find-provider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6.svg"/><Relationship Id="rId5" Type="http://schemas.openxmlformats.org/officeDocument/2006/relationships/image" Target="../media/image55.png"/><Relationship Id="rId4" Type="http://schemas.openxmlformats.org/officeDocument/2006/relationships/image" Target="../media/image54.svg"/><Relationship Id="rId9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5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png"/><Relationship Id="rId5" Type="http://schemas.openxmlformats.org/officeDocument/2006/relationships/image" Target="../media/image59.jpeg"/><Relationship Id="rId4" Type="http://schemas.openxmlformats.org/officeDocument/2006/relationships/image" Target="../media/image60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58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svg"/><Relationship Id="rId7" Type="http://schemas.openxmlformats.org/officeDocument/2006/relationships/image" Target="../media/image68.sv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7.png"/><Relationship Id="rId11" Type="http://schemas.openxmlformats.org/officeDocument/2006/relationships/image" Target="../media/image17.png"/><Relationship Id="rId5" Type="http://schemas.openxmlformats.org/officeDocument/2006/relationships/image" Target="../media/image66.sv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hyperlink" Target="https://www.ncdhhs.gov/localDSS#:~:text=Directorio%20DSS%20local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hyperlink" Target="https://www.ncdhhs.gov/providers/lme-mco-directory#:~:text=Directorio%20LME%2DMCO-,Directorio%20LME%2DMCO,-Boletines%20de%20comunicaci%C3%B3n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66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sv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hyperlink" Target="https://ncmedicaidplans.gov/es/find-provider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70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svg"/><Relationship Id="rId18" Type="http://schemas.openxmlformats.org/officeDocument/2006/relationships/image" Target="../media/image88.png"/><Relationship Id="rId3" Type="http://schemas.openxmlformats.org/officeDocument/2006/relationships/image" Target="../media/image73.svg"/><Relationship Id="rId7" Type="http://schemas.openxmlformats.org/officeDocument/2006/relationships/image" Target="../media/image77.svg"/><Relationship Id="rId12" Type="http://schemas.openxmlformats.org/officeDocument/2006/relationships/image" Target="../media/image82.png"/><Relationship Id="rId17" Type="http://schemas.openxmlformats.org/officeDocument/2006/relationships/image" Target="../media/image87.svg"/><Relationship Id="rId2" Type="http://schemas.openxmlformats.org/officeDocument/2006/relationships/image" Target="../media/image72.png"/><Relationship Id="rId16" Type="http://schemas.openxmlformats.org/officeDocument/2006/relationships/image" Target="../media/image8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6.png"/><Relationship Id="rId11" Type="http://schemas.openxmlformats.org/officeDocument/2006/relationships/image" Target="../media/image81.svg"/><Relationship Id="rId5" Type="http://schemas.openxmlformats.org/officeDocument/2006/relationships/image" Target="../media/image75.svg"/><Relationship Id="rId15" Type="http://schemas.openxmlformats.org/officeDocument/2006/relationships/image" Target="../media/image85.svg"/><Relationship Id="rId10" Type="http://schemas.openxmlformats.org/officeDocument/2006/relationships/image" Target="../media/image80.png"/><Relationship Id="rId19" Type="http://schemas.openxmlformats.org/officeDocument/2006/relationships/image" Target="../media/image89.svg"/><Relationship Id="rId4" Type="http://schemas.openxmlformats.org/officeDocument/2006/relationships/image" Target="../media/image74.png"/><Relationship Id="rId9" Type="http://schemas.openxmlformats.org/officeDocument/2006/relationships/image" Target="../media/image79.svg"/><Relationship Id="rId14" Type="http://schemas.openxmlformats.org/officeDocument/2006/relationships/image" Target="../media/image8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ncmedicaidplans.gov/en/tailored-plan-services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9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8.sv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svg"/><Relationship Id="rId4" Type="http://schemas.openxmlformats.org/officeDocument/2006/relationships/image" Target="../media/image26.svg"/><Relationship Id="rId9" Type="http://schemas.openxmlformats.org/officeDocument/2006/relationships/image" Target="../media/image31.png"/><Relationship Id="rId1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5.png"/><Relationship Id="rId7" Type="http://schemas.openxmlformats.org/officeDocument/2006/relationships/image" Target="../media/image9.png"/><Relationship Id="rId2" Type="http://schemas.microsoft.com/office/2018/10/relationships/comments" Target="../comments/modernComment_7FFFED8B_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1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png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4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B9DA91C-62D2-C478-AEEB-D001A1DCD138}"/>
              </a:ext>
            </a:extLst>
          </p:cNvPr>
          <p:cNvSpPr/>
          <p:nvPr/>
        </p:nvSpPr>
        <p:spPr>
          <a:xfrm>
            <a:off x="352424" y="6210300"/>
            <a:ext cx="1384300" cy="527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60C53A0-A215-00F9-E23F-77EDEDDE3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474" y="180781"/>
            <a:ext cx="11638026" cy="592562"/>
          </a:xfrm>
        </p:spPr>
        <p:txBody>
          <a:bodyPr>
            <a:noAutofit/>
          </a:bodyPr>
          <a:lstStyle/>
          <a:p>
            <a:pPr algn="ctr"/>
            <a:r>
              <a:rPr lang="en-US">
                <a:latin typeface="Arial"/>
                <a:cs typeface="Arial"/>
              </a:rPr>
              <a:t>PRESENTACIÓN </a:t>
            </a:r>
            <a:r>
              <a:rPr lang="en-US" err="1">
                <a:latin typeface="Arial"/>
                <a:cs typeface="Arial"/>
              </a:rPr>
              <a:t>esencial</a:t>
            </a:r>
            <a:r>
              <a:rPr lang="en-US">
                <a:latin typeface="Arial"/>
                <a:cs typeface="Arial"/>
              </a:rPr>
              <a:t> DE </a:t>
            </a:r>
            <a:r>
              <a:rPr lang="en-US" err="1">
                <a:latin typeface="Arial"/>
                <a:cs typeface="Arial"/>
              </a:rPr>
              <a:t>los</a:t>
            </a:r>
            <a:r>
              <a:rPr lang="en-US">
                <a:latin typeface="Arial"/>
                <a:cs typeface="Arial"/>
              </a:rPr>
              <a:t> tailored Plans (</a:t>
            </a:r>
            <a:r>
              <a:rPr lang="en-US" err="1">
                <a:latin typeface="Arial"/>
                <a:cs typeface="Arial"/>
              </a:rPr>
              <a:t>pLANES</a:t>
            </a:r>
            <a:r>
              <a:rPr lang="en-US">
                <a:latin typeface="Arial"/>
                <a:cs typeface="Arial"/>
              </a:rPr>
              <a:t> personalizados) de NC MEDICAID</a:t>
            </a:r>
            <a:endParaRPr lang="en-US">
              <a:latin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EB0C18C-0107-5FEA-0FE9-24F1C811CC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41372" y="1445961"/>
            <a:ext cx="11325007" cy="972466"/>
          </a:xfrm>
          <a:prstGeom prst="rect">
            <a:avLst/>
          </a:prstGeom>
          <a:noFill/>
          <a:ln>
            <a:solidFill>
              <a:srgbClr val="0037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92BFFB-9DC7-7901-5A8F-48DB22985639}"/>
              </a:ext>
            </a:extLst>
          </p:cNvPr>
          <p:cNvSpPr txBox="1"/>
          <p:nvPr/>
        </p:nvSpPr>
        <p:spPr>
          <a:xfrm>
            <a:off x="363052" y="1066285"/>
            <a:ext cx="202925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b="1">
                <a:solidFill>
                  <a:srgbClr val="003764"/>
                </a:solidFill>
                <a:latin typeface="Arial Black"/>
                <a:cs typeface="Arial"/>
              </a:rPr>
              <a:t>AUDIENCIA</a:t>
            </a: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1C2CF07-59D9-AC3B-BA7B-B66000348317}"/>
              </a:ext>
            </a:extLst>
          </p:cNvPr>
          <p:cNvSpPr txBox="1"/>
          <p:nvPr/>
        </p:nvSpPr>
        <p:spPr>
          <a:xfrm>
            <a:off x="478502" y="1506924"/>
            <a:ext cx="11282086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sz="1600" b="1" err="1">
                <a:solidFill>
                  <a:srgbClr val="003764"/>
                </a:solidFill>
                <a:latin typeface="Arial"/>
                <a:cs typeface="Arial"/>
              </a:rPr>
              <a:t>Lanzamiento</a:t>
            </a:r>
            <a:r>
              <a:rPr lang="en-US" sz="1600" b="1">
                <a:solidFill>
                  <a:srgbClr val="003764"/>
                </a:solidFill>
                <a:latin typeface="Arial"/>
                <a:cs typeface="Arial"/>
              </a:rPr>
              <a:t> </a:t>
            </a:r>
            <a:r>
              <a:rPr lang="en-US" sz="1600" b="1" err="1">
                <a:solidFill>
                  <a:srgbClr val="003764"/>
                </a:solidFill>
                <a:latin typeface="Arial"/>
                <a:cs typeface="Arial"/>
              </a:rPr>
              <a:t>en</a:t>
            </a:r>
            <a:r>
              <a:rPr lang="en-US" sz="1600" b="1">
                <a:solidFill>
                  <a:srgbClr val="003764"/>
                </a:solidFill>
                <a:latin typeface="Arial"/>
                <a:cs typeface="Arial"/>
              </a:rPr>
              <a:t> </a:t>
            </a:r>
            <a:r>
              <a:rPr lang="en-US" sz="1600" b="1" err="1">
                <a:solidFill>
                  <a:srgbClr val="003764"/>
                </a:solidFill>
                <a:latin typeface="Arial"/>
                <a:cs typeface="Arial"/>
              </a:rPr>
              <a:t>abril</a:t>
            </a:r>
            <a:r>
              <a:rPr lang="en-US" sz="1600" b="1">
                <a:solidFill>
                  <a:srgbClr val="003764"/>
                </a:solidFill>
                <a:latin typeface="Arial"/>
                <a:cs typeface="Arial"/>
              </a:rPr>
              <a:t>: </a:t>
            </a:r>
            <a:r>
              <a:rPr lang="en-US" sz="1600" err="1">
                <a:solidFill>
                  <a:srgbClr val="003764"/>
                </a:solidFill>
                <a:latin typeface="Arial"/>
                <a:cs typeface="Arial"/>
              </a:rPr>
              <a:t>Enfocado</a:t>
            </a:r>
            <a:r>
              <a:rPr lang="en-US" sz="1600">
                <a:solidFill>
                  <a:srgbClr val="003764"/>
                </a:solidFill>
                <a:latin typeface="Arial"/>
                <a:cs typeface="Arial"/>
              </a:rPr>
              <a:t> </a:t>
            </a:r>
            <a:r>
              <a:rPr lang="en-US" sz="1600" err="1">
                <a:solidFill>
                  <a:srgbClr val="003764"/>
                </a:solidFill>
                <a:latin typeface="Arial"/>
                <a:cs typeface="Arial"/>
              </a:rPr>
              <a:t>en</a:t>
            </a:r>
            <a:r>
              <a:rPr lang="en-US" sz="1600">
                <a:solidFill>
                  <a:srgbClr val="003764"/>
                </a:solidFill>
                <a:latin typeface="Arial"/>
                <a:cs typeface="Arial"/>
              </a:rPr>
              <a:t> personas que </a:t>
            </a:r>
            <a:r>
              <a:rPr lang="en-US" sz="1600" err="1">
                <a:solidFill>
                  <a:srgbClr val="003764"/>
                </a:solidFill>
                <a:latin typeface="Arial"/>
                <a:cs typeface="Arial"/>
              </a:rPr>
              <a:t>harán</a:t>
            </a:r>
            <a:r>
              <a:rPr lang="en-US" sz="1600">
                <a:solidFill>
                  <a:srgbClr val="003764"/>
                </a:solidFill>
                <a:latin typeface="Arial"/>
                <a:cs typeface="Arial"/>
              </a:rPr>
              <a:t> la </a:t>
            </a:r>
            <a:r>
              <a:rPr lang="en-US" sz="1600" err="1">
                <a:solidFill>
                  <a:srgbClr val="003764"/>
                </a:solidFill>
                <a:latin typeface="Arial"/>
                <a:cs typeface="Arial"/>
              </a:rPr>
              <a:t>transición</a:t>
            </a:r>
            <a:r>
              <a:rPr lang="en-US" sz="1600">
                <a:solidFill>
                  <a:srgbClr val="003764"/>
                </a:solidFill>
                <a:latin typeface="Arial"/>
                <a:cs typeface="Arial"/>
              </a:rPr>
              <a:t> </a:t>
            </a:r>
            <a:r>
              <a:rPr lang="en-US" sz="1600" err="1">
                <a:solidFill>
                  <a:srgbClr val="003764"/>
                </a:solidFill>
                <a:latin typeface="Arial"/>
                <a:cs typeface="Arial"/>
              </a:rPr>
              <a:t>el</a:t>
            </a:r>
            <a:r>
              <a:rPr lang="en-US" sz="1600">
                <a:solidFill>
                  <a:srgbClr val="003764"/>
                </a:solidFill>
                <a:latin typeface="Arial"/>
                <a:cs typeface="Arial"/>
              </a:rPr>
              <a:t> 1 de julio.</a:t>
            </a:r>
            <a:endParaRPr lang="en-US" sz="1600">
              <a:solidFill>
                <a:srgbClr val="003764"/>
              </a:solidFill>
              <a:cs typeface="Arial"/>
            </a:endParaRPr>
          </a:p>
          <a:p>
            <a:pPr marL="342900" indent="-342900">
              <a:buFontTx/>
              <a:buAutoNum type="arabicPeriod"/>
            </a:pPr>
            <a:r>
              <a:rPr lang="en-US" sz="1600" err="1">
                <a:solidFill>
                  <a:srgbClr val="003764"/>
                </a:solidFill>
                <a:cs typeface="Arial"/>
              </a:rPr>
              <a:t>Cuidadores</a:t>
            </a:r>
            <a:r>
              <a:rPr lang="en-US" sz="1600">
                <a:solidFill>
                  <a:srgbClr val="003764"/>
                </a:solidFill>
                <a:cs typeface="Arial"/>
              </a:rPr>
              <a:t> o </a:t>
            </a:r>
            <a:r>
              <a:rPr lang="en-US" sz="1600" err="1">
                <a:solidFill>
                  <a:srgbClr val="003764"/>
                </a:solidFill>
                <a:cs typeface="Arial"/>
              </a:rPr>
              <a:t>beneficiarios</a:t>
            </a:r>
            <a:r>
              <a:rPr lang="en-US" sz="1600">
                <a:solidFill>
                  <a:srgbClr val="003764"/>
                </a:solidFill>
                <a:cs typeface="Arial"/>
              </a:rPr>
              <a:t> que </a:t>
            </a:r>
            <a:r>
              <a:rPr lang="en-US" sz="1600" err="1">
                <a:solidFill>
                  <a:srgbClr val="003764"/>
                </a:solidFill>
                <a:cs typeface="Arial"/>
              </a:rPr>
              <a:t>buscan</a:t>
            </a:r>
            <a:r>
              <a:rPr lang="en-US" sz="1600">
                <a:solidFill>
                  <a:srgbClr val="003764"/>
                </a:solidFill>
                <a:cs typeface="Arial"/>
              </a:rPr>
              <a:t> </a:t>
            </a:r>
            <a:r>
              <a:rPr lang="en-US" sz="1600" err="1">
                <a:solidFill>
                  <a:srgbClr val="003764"/>
                </a:solidFill>
                <a:cs typeface="Arial"/>
              </a:rPr>
              <a:t>más</a:t>
            </a:r>
            <a:r>
              <a:rPr lang="en-US" sz="1600">
                <a:solidFill>
                  <a:srgbClr val="003764"/>
                </a:solidFill>
                <a:cs typeface="Arial"/>
              </a:rPr>
              <a:t> </a:t>
            </a:r>
            <a:r>
              <a:rPr lang="en-US" sz="1600" err="1">
                <a:solidFill>
                  <a:srgbClr val="003764"/>
                </a:solidFill>
                <a:cs typeface="Arial"/>
              </a:rPr>
              <a:t>detalles</a:t>
            </a:r>
            <a:r>
              <a:rPr lang="en-US" sz="1600">
                <a:solidFill>
                  <a:srgbClr val="003764"/>
                </a:solidFill>
                <a:cs typeface="Arial"/>
              </a:rPr>
              <a:t>.</a:t>
            </a:r>
            <a:endParaRPr lang="en-US">
              <a:cs typeface="Arial"/>
            </a:endParaRPr>
          </a:p>
          <a:p>
            <a:pPr marL="342900" indent="-342900">
              <a:buAutoNum type="arabicPeriod"/>
            </a:pPr>
            <a:r>
              <a:rPr lang="en-US" sz="1600">
                <a:latin typeface="Arial"/>
                <a:cs typeface="Arial"/>
              </a:rPr>
              <a:t>Personas</a:t>
            </a:r>
            <a:r>
              <a:rPr lang="en-US" sz="1600">
                <a:solidFill>
                  <a:srgbClr val="003764"/>
                </a:solidFill>
                <a:latin typeface="Arial"/>
                <a:cs typeface="Arial"/>
              </a:rPr>
              <a:t> </a:t>
            </a:r>
            <a:r>
              <a:rPr lang="en-US" sz="1600" err="1">
                <a:solidFill>
                  <a:srgbClr val="003764"/>
                </a:solidFill>
                <a:latin typeface="Arial"/>
                <a:cs typeface="Arial"/>
              </a:rPr>
              <a:t>interesadas</a:t>
            </a:r>
            <a:r>
              <a:rPr lang="en-US" sz="1600">
                <a:solidFill>
                  <a:srgbClr val="003764"/>
                </a:solidFill>
                <a:latin typeface="Arial"/>
                <a:cs typeface="Arial"/>
              </a:rPr>
              <a:t>, </a:t>
            </a:r>
            <a:r>
              <a:rPr lang="en-US" sz="1600" err="1">
                <a:solidFill>
                  <a:srgbClr val="003764"/>
                </a:solidFill>
                <a:latin typeface="Arial"/>
                <a:cs typeface="Arial"/>
              </a:rPr>
              <a:t>defensores</a:t>
            </a:r>
            <a:r>
              <a:rPr lang="en-US" sz="1600">
                <a:solidFill>
                  <a:srgbClr val="003764"/>
                </a:solidFill>
                <a:latin typeface="Arial"/>
                <a:cs typeface="Arial"/>
              </a:rPr>
              <a:t> o </a:t>
            </a:r>
            <a:r>
              <a:rPr lang="en-US" sz="1600" err="1">
                <a:solidFill>
                  <a:srgbClr val="003764"/>
                </a:solidFill>
                <a:latin typeface="Arial"/>
                <a:cs typeface="Arial"/>
              </a:rPr>
              <a:t>navegadores</a:t>
            </a:r>
            <a:r>
              <a:rPr lang="en-US" sz="1600">
                <a:solidFill>
                  <a:srgbClr val="003764"/>
                </a:solidFill>
                <a:latin typeface="Arial"/>
                <a:cs typeface="Arial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1CDF66-1C51-2103-5BDC-3E4A20AFA9B1}"/>
              </a:ext>
            </a:extLst>
          </p:cNvPr>
          <p:cNvSpPr txBox="1"/>
          <p:nvPr/>
        </p:nvSpPr>
        <p:spPr>
          <a:xfrm>
            <a:off x="367600" y="2636270"/>
            <a:ext cx="11381182" cy="3385542"/>
          </a:xfrm>
          <a:prstGeom prst="rect">
            <a:avLst/>
          </a:prstGeom>
          <a:noFill/>
          <a:ln>
            <a:noFill/>
          </a:ln>
        </p:spPr>
        <p:txBody>
          <a:bodyPr wrap="square" lIns="182880" tIns="0" rIns="182880" bIns="182880" rtlCol="0" anchor="t">
            <a:spAutoFit/>
          </a:bodyPr>
          <a:lstStyle/>
          <a:p>
            <a:pPr>
              <a:defRPr/>
            </a:pPr>
            <a:r>
              <a:rPr lang="en-US" sz="1600" b="1">
                <a:solidFill>
                  <a:srgbClr val="212529"/>
                </a:solidFill>
                <a:latin typeface="Arial"/>
                <a:cs typeface="Arial"/>
              </a:rPr>
              <a:t>Esta </a:t>
            </a:r>
            <a:r>
              <a:rPr lang="en-US" sz="1600" b="1" err="1">
                <a:solidFill>
                  <a:srgbClr val="212529"/>
                </a:solidFill>
                <a:latin typeface="Arial"/>
                <a:cs typeface="Arial"/>
              </a:rPr>
              <a:t>presentación</a:t>
            </a:r>
            <a:r>
              <a:rPr lang="en-US" sz="1600" b="1">
                <a:solidFill>
                  <a:srgbClr val="212529"/>
                </a:solidFill>
                <a:latin typeface="Arial"/>
                <a:cs typeface="Arial"/>
              </a:rPr>
              <a:t> </a:t>
            </a:r>
            <a:r>
              <a:rPr lang="en-US" sz="1600" b="1" err="1">
                <a:solidFill>
                  <a:srgbClr val="212529"/>
                </a:solidFill>
                <a:latin typeface="Arial"/>
                <a:cs typeface="Arial"/>
              </a:rPr>
              <a:t>comunica</a:t>
            </a:r>
            <a:r>
              <a:rPr lang="en-US" sz="1600" b="1">
                <a:solidFill>
                  <a:srgbClr val="212529"/>
                </a:solidFill>
                <a:latin typeface="Arial"/>
                <a:cs typeface="Arial"/>
              </a:rPr>
              <a:t> </a:t>
            </a:r>
            <a:r>
              <a:rPr lang="en-US" sz="1600" b="1" err="1">
                <a:solidFill>
                  <a:srgbClr val="212529"/>
                </a:solidFill>
                <a:latin typeface="Arial"/>
                <a:cs typeface="Arial"/>
              </a:rPr>
              <a:t>información</a:t>
            </a:r>
            <a:r>
              <a:rPr lang="en-US" sz="1600" b="1">
                <a:solidFill>
                  <a:srgbClr val="212529"/>
                </a:solidFill>
                <a:latin typeface="Arial"/>
                <a:cs typeface="Arial"/>
              </a:rPr>
              <a:t> clave, </a:t>
            </a:r>
            <a:r>
              <a:rPr lang="en-US" sz="1600" b="1" err="1">
                <a:solidFill>
                  <a:srgbClr val="212529"/>
                </a:solidFill>
                <a:latin typeface="Arial"/>
                <a:cs typeface="Arial"/>
              </a:rPr>
              <a:t>respuestas</a:t>
            </a:r>
            <a:r>
              <a:rPr lang="en-US" sz="1600" b="1">
                <a:solidFill>
                  <a:srgbClr val="212529"/>
                </a:solidFill>
                <a:latin typeface="Arial"/>
                <a:cs typeface="Arial"/>
              </a:rPr>
              <a:t> a </a:t>
            </a:r>
            <a:r>
              <a:rPr lang="en-US" sz="1600" b="1" err="1">
                <a:solidFill>
                  <a:srgbClr val="212529"/>
                </a:solidFill>
                <a:latin typeface="Arial"/>
                <a:cs typeface="Arial"/>
              </a:rPr>
              <a:t>preguntas</a:t>
            </a:r>
            <a:r>
              <a:rPr lang="en-US" sz="1600" b="1">
                <a:solidFill>
                  <a:srgbClr val="212529"/>
                </a:solidFill>
                <a:latin typeface="Arial"/>
                <a:cs typeface="Arial"/>
              </a:rPr>
              <a:t> </a:t>
            </a:r>
            <a:r>
              <a:rPr lang="en-US" sz="1600" b="1" err="1">
                <a:solidFill>
                  <a:srgbClr val="212529"/>
                </a:solidFill>
                <a:latin typeface="Arial"/>
                <a:cs typeface="Arial"/>
              </a:rPr>
              <a:t>frecuentes</a:t>
            </a:r>
            <a:r>
              <a:rPr lang="en-US" sz="1600" b="1">
                <a:solidFill>
                  <a:srgbClr val="212529"/>
                </a:solidFill>
                <a:latin typeface="Arial"/>
                <a:cs typeface="Arial"/>
              </a:rPr>
              <a:t>, </a:t>
            </a:r>
            <a:r>
              <a:rPr lang="en-US" sz="1600" b="1" err="1">
                <a:solidFill>
                  <a:srgbClr val="212529"/>
                </a:solidFill>
                <a:latin typeface="Arial"/>
                <a:cs typeface="Arial"/>
              </a:rPr>
              <a:t>qué</a:t>
            </a:r>
            <a:r>
              <a:rPr lang="en-US" sz="1600" b="1">
                <a:solidFill>
                  <a:srgbClr val="212529"/>
                </a:solidFill>
                <a:latin typeface="Arial"/>
                <a:cs typeface="Arial"/>
              </a:rPr>
              <a:t> </a:t>
            </a:r>
            <a:r>
              <a:rPr lang="en-US" sz="1600" b="1" err="1">
                <a:solidFill>
                  <a:srgbClr val="212529"/>
                </a:solidFill>
                <a:latin typeface="Arial"/>
                <a:cs typeface="Arial"/>
              </a:rPr>
              <a:t>esperar</a:t>
            </a:r>
            <a:r>
              <a:rPr lang="en-US" sz="1600" b="1">
                <a:solidFill>
                  <a:srgbClr val="212529"/>
                </a:solidFill>
                <a:latin typeface="Arial"/>
                <a:cs typeface="Arial"/>
              </a:rPr>
              <a:t> antes del </a:t>
            </a:r>
            <a:r>
              <a:rPr lang="en-US" sz="1600" b="1" err="1">
                <a:solidFill>
                  <a:srgbClr val="212529"/>
                </a:solidFill>
                <a:latin typeface="Arial"/>
                <a:cs typeface="Arial"/>
              </a:rPr>
              <a:t>lanzamiento</a:t>
            </a:r>
            <a:r>
              <a:rPr lang="en-US" sz="1600" b="1">
                <a:solidFill>
                  <a:srgbClr val="212529"/>
                </a:solidFill>
                <a:latin typeface="Arial"/>
                <a:cs typeface="Arial"/>
              </a:rPr>
              <a:t> de Tailored Plans (Planes </a:t>
            </a:r>
            <a:r>
              <a:rPr lang="en-US" sz="1600" b="1" err="1">
                <a:solidFill>
                  <a:srgbClr val="212529"/>
                </a:solidFill>
                <a:latin typeface="Arial"/>
                <a:cs typeface="Arial"/>
              </a:rPr>
              <a:t>personalizados</a:t>
            </a:r>
            <a:r>
              <a:rPr lang="en-US" sz="1600" b="1">
                <a:solidFill>
                  <a:srgbClr val="212529"/>
                </a:solidFill>
                <a:latin typeface="Arial"/>
                <a:cs typeface="Arial"/>
              </a:rPr>
              <a:t>) y </a:t>
            </a:r>
            <a:r>
              <a:rPr lang="en-US" sz="1600" b="1" err="1">
                <a:solidFill>
                  <a:srgbClr val="212529"/>
                </a:solidFill>
                <a:latin typeface="Arial"/>
                <a:cs typeface="Arial"/>
              </a:rPr>
              <a:t>recursos</a:t>
            </a:r>
            <a:r>
              <a:rPr lang="en-US" sz="1600" b="1">
                <a:solidFill>
                  <a:srgbClr val="212529"/>
                </a:solidFill>
                <a:latin typeface="Arial"/>
                <a:cs typeface="Arial"/>
              </a:rPr>
              <a:t> para </a:t>
            </a:r>
            <a:r>
              <a:rPr lang="en-US" sz="1600" b="1" err="1">
                <a:solidFill>
                  <a:srgbClr val="212529"/>
                </a:solidFill>
                <a:latin typeface="Arial"/>
                <a:cs typeface="Arial"/>
              </a:rPr>
              <a:t>ayudar</a:t>
            </a:r>
            <a:r>
              <a:rPr lang="en-US" sz="1600" b="1">
                <a:solidFill>
                  <a:srgbClr val="212529"/>
                </a:solidFill>
                <a:latin typeface="Arial"/>
                <a:cs typeface="Arial"/>
              </a:rPr>
              <a:t> a </a:t>
            </a:r>
            <a:r>
              <a:rPr lang="en-US" sz="1600" b="1" err="1">
                <a:solidFill>
                  <a:srgbClr val="212529"/>
                </a:solidFill>
                <a:latin typeface="Arial"/>
                <a:cs typeface="Arial"/>
              </a:rPr>
              <a:t>los</a:t>
            </a:r>
            <a:r>
              <a:rPr lang="en-US" sz="1600" b="1">
                <a:solidFill>
                  <a:srgbClr val="212529"/>
                </a:solidFill>
                <a:latin typeface="Arial"/>
                <a:cs typeface="Arial"/>
              </a:rPr>
              <a:t> </a:t>
            </a:r>
            <a:r>
              <a:rPr lang="en-US" sz="1600" b="1" err="1">
                <a:solidFill>
                  <a:srgbClr val="212529"/>
                </a:solidFill>
                <a:latin typeface="Arial"/>
                <a:cs typeface="Arial"/>
              </a:rPr>
              <a:t>habitantes</a:t>
            </a:r>
            <a:r>
              <a:rPr lang="en-US" sz="1600" b="1">
                <a:solidFill>
                  <a:srgbClr val="212529"/>
                </a:solidFill>
                <a:latin typeface="Arial"/>
                <a:cs typeface="Arial"/>
              </a:rPr>
              <a:t> de Carolina del Norte a </a:t>
            </a:r>
            <a:r>
              <a:rPr lang="en-US" sz="1600" b="1" err="1">
                <a:solidFill>
                  <a:srgbClr val="212529"/>
                </a:solidFill>
                <a:latin typeface="Arial"/>
                <a:cs typeface="Arial"/>
              </a:rPr>
              <a:t>navegar</a:t>
            </a:r>
            <a:r>
              <a:rPr lang="en-US" sz="1600" b="1">
                <a:solidFill>
                  <a:srgbClr val="212529"/>
                </a:solidFill>
                <a:latin typeface="Arial"/>
                <a:cs typeface="Arial"/>
              </a:rPr>
              <a:t> </a:t>
            </a:r>
            <a:r>
              <a:rPr lang="en-US" sz="1600" b="1" err="1">
                <a:solidFill>
                  <a:srgbClr val="212529"/>
                </a:solidFill>
                <a:latin typeface="Arial"/>
                <a:cs typeface="Arial"/>
              </a:rPr>
              <a:t>durante</a:t>
            </a:r>
            <a:r>
              <a:rPr lang="en-US" sz="1600" b="1">
                <a:solidFill>
                  <a:srgbClr val="212529"/>
                </a:solidFill>
                <a:latin typeface="Arial"/>
                <a:cs typeface="Arial"/>
              </a:rPr>
              <a:t> </a:t>
            </a:r>
            <a:r>
              <a:rPr lang="en-US" sz="1600" b="1" err="1">
                <a:solidFill>
                  <a:srgbClr val="212529"/>
                </a:solidFill>
                <a:latin typeface="Arial"/>
                <a:cs typeface="Arial"/>
              </a:rPr>
              <a:t>el</a:t>
            </a:r>
            <a:r>
              <a:rPr lang="en-US" sz="1600" b="1">
                <a:solidFill>
                  <a:srgbClr val="212529"/>
                </a:solidFill>
                <a:latin typeface="Arial"/>
                <a:cs typeface="Arial"/>
              </a:rPr>
              <a:t> </a:t>
            </a:r>
            <a:r>
              <a:rPr lang="en-US" sz="1600" b="1" err="1">
                <a:solidFill>
                  <a:srgbClr val="212529"/>
                </a:solidFill>
                <a:latin typeface="Arial"/>
                <a:cs typeface="Arial"/>
              </a:rPr>
              <a:t>proceso</a:t>
            </a:r>
            <a:r>
              <a:rPr lang="en-US" sz="1600" b="1">
                <a:solidFill>
                  <a:srgbClr val="212529"/>
                </a:solidFill>
                <a:latin typeface="Arial"/>
                <a:cs typeface="Arial"/>
              </a:rPr>
              <a:t>. </a:t>
            </a:r>
            <a:r>
              <a:rPr lang="en-US" sz="1600" b="1" err="1">
                <a:solidFill>
                  <a:srgbClr val="212529"/>
                </a:solidFill>
                <a:latin typeface="Arial"/>
                <a:cs typeface="Arial"/>
              </a:rPr>
              <a:t>Está</a:t>
            </a:r>
            <a:r>
              <a:rPr lang="en-US" sz="1600" b="1">
                <a:solidFill>
                  <a:srgbClr val="212529"/>
                </a:solidFill>
                <a:latin typeface="Arial"/>
                <a:cs typeface="Arial"/>
              </a:rPr>
              <a:t> </a:t>
            </a:r>
            <a:r>
              <a:rPr lang="en-US" sz="1600" b="1" err="1">
                <a:solidFill>
                  <a:srgbClr val="212529"/>
                </a:solidFill>
                <a:latin typeface="Arial"/>
                <a:cs typeface="Arial"/>
              </a:rPr>
              <a:t>dirigida</a:t>
            </a:r>
            <a:r>
              <a:rPr lang="en-US" sz="1600" b="1">
                <a:solidFill>
                  <a:srgbClr val="212529"/>
                </a:solidFill>
                <a:latin typeface="Arial"/>
                <a:cs typeface="Arial"/>
              </a:rPr>
              <a:t> a:</a:t>
            </a:r>
            <a:endParaRPr lang="en-US" sz="1600">
              <a:solidFill>
                <a:srgbClr val="000000"/>
              </a:solidFill>
              <a:cs typeface="Arial"/>
            </a:endParaRPr>
          </a:p>
          <a:p>
            <a:pPr>
              <a:defRPr/>
            </a:pPr>
            <a:endParaRPr lang="en-US" sz="1600" b="1">
              <a:solidFill>
                <a:srgbClr val="212529"/>
              </a:solidFill>
              <a:cs typeface="Arial"/>
            </a:endParaRPr>
          </a:p>
          <a:p>
            <a:pPr marL="285750" indent="-285750">
              <a:buFont typeface="Courier New"/>
              <a:buChar char="o"/>
              <a:defRPr/>
            </a:pPr>
            <a:r>
              <a:rPr lang="en-US" sz="1600" err="1">
                <a:cs typeface="Arial"/>
              </a:rPr>
              <a:t>Quienes</a:t>
            </a:r>
            <a:r>
              <a:rPr lang="en-US" sz="1600">
                <a:cs typeface="Arial"/>
              </a:rPr>
              <a:t> </a:t>
            </a:r>
            <a:r>
              <a:rPr lang="en-US" sz="1600" err="1">
                <a:cs typeface="Arial"/>
              </a:rPr>
              <a:t>quieren</a:t>
            </a:r>
            <a:r>
              <a:rPr lang="en-US" sz="1600">
                <a:cs typeface="Arial"/>
              </a:rPr>
              <a:t> saber </a:t>
            </a:r>
            <a:r>
              <a:rPr lang="en-US" sz="1600" err="1">
                <a:cs typeface="Arial"/>
              </a:rPr>
              <a:t>qué</a:t>
            </a:r>
            <a:r>
              <a:rPr lang="en-US" sz="1600">
                <a:cs typeface="Arial"/>
              </a:rPr>
              <a:t> les </a:t>
            </a:r>
            <a:r>
              <a:rPr lang="en-US" sz="1600" err="1">
                <a:cs typeface="Arial"/>
              </a:rPr>
              <a:t>va</a:t>
            </a:r>
            <a:r>
              <a:rPr lang="en-US" sz="1600">
                <a:cs typeface="Arial"/>
              </a:rPr>
              <a:t> a </a:t>
            </a:r>
            <a:r>
              <a:rPr lang="en-US" sz="1600" err="1">
                <a:cs typeface="Arial"/>
              </a:rPr>
              <a:t>ocurrir</a:t>
            </a:r>
            <a:r>
              <a:rPr lang="en-US" sz="1600">
                <a:cs typeface="Arial"/>
              </a:rPr>
              <a:t>, </a:t>
            </a:r>
            <a:r>
              <a:rPr lang="en-US" sz="1600" err="1">
                <a:cs typeface="Arial"/>
              </a:rPr>
              <a:t>qué</a:t>
            </a:r>
            <a:r>
              <a:rPr lang="en-US" sz="1600">
                <a:cs typeface="Arial"/>
              </a:rPr>
              <a:t> </a:t>
            </a:r>
            <a:r>
              <a:rPr lang="en-US" sz="1600" err="1">
                <a:cs typeface="Arial"/>
              </a:rPr>
              <a:t>tienen</a:t>
            </a:r>
            <a:r>
              <a:rPr lang="en-US" sz="1600">
                <a:cs typeface="Arial"/>
              </a:rPr>
              <a:t> que </a:t>
            </a:r>
            <a:r>
              <a:rPr lang="en-US" sz="1600" err="1">
                <a:cs typeface="Arial"/>
              </a:rPr>
              <a:t>hacer</a:t>
            </a:r>
            <a:r>
              <a:rPr lang="en-US" sz="1600">
                <a:cs typeface="Arial"/>
              </a:rPr>
              <a:t> y/o a </a:t>
            </a:r>
            <a:r>
              <a:rPr lang="en-US" sz="1600" err="1">
                <a:cs typeface="Arial"/>
              </a:rPr>
              <a:t>quienes</a:t>
            </a:r>
            <a:r>
              <a:rPr lang="en-US" sz="1600">
                <a:cs typeface="Arial"/>
              </a:rPr>
              <a:t> </a:t>
            </a:r>
            <a:r>
              <a:rPr lang="en-US" sz="1600" err="1">
                <a:cs typeface="Arial"/>
              </a:rPr>
              <a:t>necesitan</a:t>
            </a:r>
            <a:r>
              <a:rPr lang="en-US" sz="1600">
                <a:cs typeface="Arial"/>
              </a:rPr>
              <a:t> </a:t>
            </a:r>
            <a:r>
              <a:rPr lang="en-US" sz="1600" err="1">
                <a:cs typeface="Arial"/>
              </a:rPr>
              <a:t>una</a:t>
            </a:r>
            <a:r>
              <a:rPr lang="en-US" sz="1600">
                <a:cs typeface="Arial"/>
              </a:rPr>
              <a:t> forma de </a:t>
            </a:r>
            <a:r>
              <a:rPr lang="en-US" sz="1600" err="1">
                <a:cs typeface="Arial"/>
              </a:rPr>
              <a:t>explicar</a:t>
            </a:r>
            <a:r>
              <a:rPr lang="en-US" sz="1600">
                <a:cs typeface="Arial"/>
              </a:rPr>
              <a:t> lo que </a:t>
            </a:r>
            <a:r>
              <a:rPr lang="en-US" sz="1600" err="1">
                <a:cs typeface="Arial"/>
              </a:rPr>
              <a:t>está</a:t>
            </a:r>
            <a:r>
              <a:rPr lang="en-US" sz="1600">
                <a:cs typeface="Arial"/>
              </a:rPr>
              <a:t> </a:t>
            </a:r>
            <a:r>
              <a:rPr lang="en-US" sz="1600" err="1">
                <a:cs typeface="Arial"/>
              </a:rPr>
              <a:t>ocurriendo</a:t>
            </a:r>
            <a:r>
              <a:rPr lang="en-US" sz="1600">
                <a:cs typeface="Arial"/>
              </a:rPr>
              <a:t> a las personas a las que </a:t>
            </a:r>
            <a:r>
              <a:rPr lang="en-US" sz="1600" err="1">
                <a:cs typeface="Arial"/>
              </a:rPr>
              <a:t>apoyan</a:t>
            </a:r>
            <a:r>
              <a:rPr lang="en-US" sz="1600">
                <a:cs typeface="Arial"/>
              </a:rPr>
              <a:t>. </a:t>
            </a:r>
          </a:p>
          <a:p>
            <a:pPr marL="285750" indent="-285750">
              <a:buFont typeface="Courier New"/>
              <a:buChar char="o"/>
              <a:defRPr/>
            </a:pPr>
            <a:r>
              <a:rPr lang="en-US" sz="1600">
                <a:cs typeface="Arial"/>
              </a:rPr>
              <a:t>Se centra </a:t>
            </a:r>
            <a:r>
              <a:rPr lang="en-US" sz="1600" err="1">
                <a:cs typeface="Arial"/>
              </a:rPr>
              <a:t>inicialmente</a:t>
            </a:r>
            <a:r>
              <a:rPr lang="en-US" sz="1600">
                <a:cs typeface="Arial"/>
              </a:rPr>
              <a:t> </a:t>
            </a:r>
            <a:r>
              <a:rPr lang="en-US" sz="1600" err="1">
                <a:cs typeface="Arial"/>
              </a:rPr>
              <a:t>en</a:t>
            </a:r>
            <a:r>
              <a:rPr lang="en-US" sz="1600">
                <a:cs typeface="Arial"/>
              </a:rPr>
              <a:t> las personas que </a:t>
            </a:r>
            <a:r>
              <a:rPr lang="en-US" sz="1600" err="1">
                <a:cs typeface="Arial"/>
              </a:rPr>
              <a:t>probablemente</a:t>
            </a:r>
            <a:r>
              <a:rPr lang="en-US" sz="1600">
                <a:cs typeface="Arial"/>
              </a:rPr>
              <a:t> se </a:t>
            </a:r>
            <a:r>
              <a:rPr lang="en-US" sz="1600" err="1">
                <a:cs typeface="Arial"/>
              </a:rPr>
              <a:t>moverán</a:t>
            </a:r>
            <a:r>
              <a:rPr lang="en-US" sz="1600">
                <a:cs typeface="Arial"/>
              </a:rPr>
              <a:t> a </a:t>
            </a:r>
            <a:r>
              <a:rPr lang="en-US" sz="1600">
                <a:solidFill>
                  <a:srgbClr val="000000"/>
                </a:solidFill>
                <a:cs typeface="Arial"/>
              </a:rPr>
              <a:t>Tailored Plans (Planes </a:t>
            </a:r>
            <a:r>
              <a:rPr lang="en-US" sz="1600" err="1">
                <a:solidFill>
                  <a:srgbClr val="000000"/>
                </a:solidFill>
                <a:cs typeface="Arial"/>
              </a:rPr>
              <a:t>personalizados</a:t>
            </a:r>
            <a:r>
              <a:rPr lang="en-US" sz="1600">
                <a:solidFill>
                  <a:srgbClr val="000000"/>
                </a:solidFill>
                <a:cs typeface="Arial"/>
              </a:rPr>
              <a:t>)</a:t>
            </a:r>
            <a:r>
              <a:rPr lang="en-US" sz="1600">
                <a:cs typeface="Arial"/>
              </a:rPr>
              <a:t> de NC Medicaid, </a:t>
            </a:r>
            <a:r>
              <a:rPr lang="en-US" sz="1600" err="1">
                <a:cs typeface="Arial"/>
              </a:rPr>
              <a:t>por</a:t>
            </a:r>
            <a:r>
              <a:rPr lang="en-US" sz="1600">
                <a:cs typeface="Arial"/>
              </a:rPr>
              <a:t> lo que </a:t>
            </a:r>
            <a:r>
              <a:rPr lang="en-US" sz="1600" err="1">
                <a:cs typeface="Arial"/>
              </a:rPr>
              <a:t>contiene</a:t>
            </a:r>
            <a:r>
              <a:rPr lang="en-US" sz="1600">
                <a:cs typeface="Arial"/>
              </a:rPr>
              <a:t> </a:t>
            </a:r>
            <a:r>
              <a:rPr lang="en-US" sz="1600" err="1">
                <a:cs typeface="Arial"/>
              </a:rPr>
              <a:t>información</a:t>
            </a:r>
            <a:r>
              <a:rPr lang="en-US" sz="1600">
                <a:cs typeface="Arial"/>
              </a:rPr>
              <a:t> </a:t>
            </a:r>
            <a:r>
              <a:rPr lang="en-US" sz="1600" err="1">
                <a:cs typeface="Arial"/>
              </a:rPr>
              <a:t>específica</a:t>
            </a:r>
            <a:r>
              <a:rPr lang="en-US" sz="1600">
                <a:cs typeface="Arial"/>
              </a:rPr>
              <a:t> </a:t>
            </a:r>
            <a:r>
              <a:rPr lang="en-US" sz="1600" err="1">
                <a:cs typeface="Arial"/>
              </a:rPr>
              <a:t>sobre</a:t>
            </a:r>
            <a:r>
              <a:rPr lang="en-US" sz="1600">
                <a:cs typeface="Arial"/>
              </a:rPr>
              <a:t> </a:t>
            </a:r>
            <a:r>
              <a:rPr lang="en-US" sz="1600" err="1">
                <a:cs typeface="Arial"/>
              </a:rPr>
              <a:t>qué</a:t>
            </a:r>
            <a:r>
              <a:rPr lang="en-US" sz="1600">
                <a:cs typeface="Arial"/>
              </a:rPr>
              <a:t> </a:t>
            </a:r>
            <a:r>
              <a:rPr lang="en-US" sz="1600" err="1">
                <a:cs typeface="Arial"/>
              </a:rPr>
              <a:t>esperar</a:t>
            </a:r>
            <a:r>
              <a:rPr lang="en-US" sz="1600">
                <a:cs typeface="Arial"/>
              </a:rPr>
              <a:t> </a:t>
            </a:r>
            <a:r>
              <a:rPr lang="en-US" sz="1600" err="1">
                <a:cs typeface="Arial"/>
              </a:rPr>
              <a:t>durante</a:t>
            </a:r>
            <a:r>
              <a:rPr lang="en-US" sz="1600">
                <a:cs typeface="Arial"/>
              </a:rPr>
              <a:t> y antes del 1 de </a:t>
            </a:r>
            <a:r>
              <a:rPr lang="en-US" sz="1600" err="1">
                <a:cs typeface="Arial"/>
              </a:rPr>
              <a:t>julio</a:t>
            </a:r>
            <a:r>
              <a:rPr lang="en-US" sz="1600">
                <a:cs typeface="Arial"/>
              </a:rPr>
              <a:t>.</a:t>
            </a:r>
          </a:p>
          <a:p>
            <a:pPr marL="285750" indent="-285750">
              <a:buFont typeface="Courier New"/>
              <a:buChar char="o"/>
              <a:defRPr/>
            </a:pPr>
            <a:r>
              <a:rPr lang="en-US" sz="1600">
                <a:cs typeface="Arial"/>
              </a:rPr>
              <a:t>No </a:t>
            </a:r>
            <a:r>
              <a:rPr lang="en-US" sz="1600" err="1">
                <a:cs typeface="Arial"/>
              </a:rPr>
              <a:t>pretende</a:t>
            </a:r>
            <a:r>
              <a:rPr lang="en-US" sz="1600">
                <a:cs typeface="Arial"/>
              </a:rPr>
              <a:t> </a:t>
            </a:r>
            <a:r>
              <a:rPr lang="en-US" sz="1600" err="1">
                <a:cs typeface="Arial"/>
              </a:rPr>
              <a:t>explicar</a:t>
            </a:r>
            <a:r>
              <a:rPr lang="en-US" sz="1600">
                <a:cs typeface="Arial"/>
              </a:rPr>
              <a:t> </a:t>
            </a:r>
            <a:r>
              <a:rPr lang="en-US" sz="1600" err="1">
                <a:cs typeface="Arial"/>
              </a:rPr>
              <a:t>cómo</a:t>
            </a:r>
            <a:r>
              <a:rPr lang="en-US" sz="1600">
                <a:cs typeface="Arial"/>
              </a:rPr>
              <a:t> </a:t>
            </a:r>
            <a:r>
              <a:rPr lang="en-US" sz="1600" err="1">
                <a:cs typeface="Arial"/>
              </a:rPr>
              <a:t>funciona</a:t>
            </a:r>
            <a:r>
              <a:rPr lang="en-US" sz="1600">
                <a:cs typeface="Arial"/>
              </a:rPr>
              <a:t> </a:t>
            </a:r>
            <a:r>
              <a:rPr lang="en-US" sz="1600" err="1">
                <a:cs typeface="Arial"/>
              </a:rPr>
              <a:t>el</a:t>
            </a:r>
            <a:r>
              <a:rPr lang="en-US" sz="1600">
                <a:cs typeface="Arial"/>
              </a:rPr>
              <a:t> </a:t>
            </a:r>
            <a:r>
              <a:rPr lang="en-US" sz="1600" err="1">
                <a:cs typeface="Arial"/>
              </a:rPr>
              <a:t>sistema</a:t>
            </a:r>
            <a:r>
              <a:rPr lang="en-US" sz="1600">
                <a:cs typeface="Arial"/>
              </a:rPr>
              <a:t> o </a:t>
            </a:r>
            <a:r>
              <a:rPr lang="en-US" sz="1600" err="1">
                <a:cs typeface="Arial"/>
              </a:rPr>
              <a:t>el</a:t>
            </a:r>
            <a:r>
              <a:rPr lang="en-US" sz="1600">
                <a:cs typeface="Arial"/>
              </a:rPr>
              <a:t> </a:t>
            </a:r>
            <a:r>
              <a:rPr lang="en-US" sz="1600" err="1">
                <a:cs typeface="Arial"/>
              </a:rPr>
              <a:t>programa</a:t>
            </a:r>
            <a:r>
              <a:rPr lang="en-US" sz="1600">
                <a:cs typeface="Arial"/>
              </a:rPr>
              <a:t>, </a:t>
            </a:r>
            <a:r>
              <a:rPr lang="en-US" sz="1600" err="1">
                <a:cs typeface="Arial"/>
              </a:rPr>
              <a:t>sino</a:t>
            </a:r>
            <a:r>
              <a:rPr lang="en-US" sz="1600">
                <a:cs typeface="Arial"/>
              </a:rPr>
              <a:t> </a:t>
            </a:r>
            <a:r>
              <a:rPr lang="en-US" sz="1600" err="1">
                <a:cs typeface="Arial"/>
              </a:rPr>
              <a:t>cómo</a:t>
            </a:r>
            <a:r>
              <a:rPr lang="en-US" sz="1600">
                <a:cs typeface="Arial"/>
              </a:rPr>
              <a:t> </a:t>
            </a:r>
            <a:r>
              <a:rPr lang="en-US" sz="1600" err="1">
                <a:cs typeface="Arial"/>
              </a:rPr>
              <a:t>afecta</a:t>
            </a:r>
            <a:r>
              <a:rPr lang="en-US" sz="1600">
                <a:cs typeface="Arial"/>
              </a:rPr>
              <a:t> a las personas.</a:t>
            </a:r>
          </a:p>
          <a:p>
            <a:pPr marL="285750" indent="-285750">
              <a:buFont typeface="Courier New"/>
              <a:buChar char="o"/>
              <a:defRPr/>
            </a:pPr>
            <a:r>
              <a:rPr lang="en-US" sz="1600" err="1">
                <a:cs typeface="Arial"/>
              </a:rPr>
              <a:t>Diseñado</a:t>
            </a:r>
            <a:r>
              <a:rPr lang="en-US" sz="1600">
                <a:cs typeface="Arial"/>
              </a:rPr>
              <a:t> para personas que no </a:t>
            </a:r>
            <a:r>
              <a:rPr lang="en-US" sz="1600" err="1">
                <a:cs typeface="Arial"/>
              </a:rPr>
              <a:t>conocen</a:t>
            </a:r>
            <a:r>
              <a:rPr lang="en-US" sz="1600">
                <a:cs typeface="Arial"/>
              </a:rPr>
              <a:t> </a:t>
            </a:r>
            <a:r>
              <a:rPr lang="en-US" sz="1600" err="1">
                <a:cs typeface="Arial"/>
              </a:rPr>
              <a:t>acrónimos</a:t>
            </a:r>
            <a:r>
              <a:rPr lang="en-US" sz="1600">
                <a:cs typeface="Arial"/>
              </a:rPr>
              <a:t> </a:t>
            </a:r>
            <a:r>
              <a:rPr lang="en-US" sz="1600" err="1">
                <a:cs typeface="Arial"/>
              </a:rPr>
              <a:t>como</a:t>
            </a:r>
            <a:r>
              <a:rPr lang="en-US" sz="1600">
                <a:cs typeface="Arial"/>
              </a:rPr>
              <a:t> PCP o LME.</a:t>
            </a:r>
          </a:p>
          <a:p>
            <a:pPr marL="285750" indent="-285750">
              <a:buFont typeface="Courier New"/>
              <a:buChar char="o"/>
              <a:defRPr/>
            </a:pPr>
            <a:r>
              <a:rPr lang="en-US" sz="1600">
                <a:cs typeface="Arial"/>
              </a:rPr>
              <a:t>Nivel de </a:t>
            </a:r>
            <a:r>
              <a:rPr lang="en-US" sz="1600" err="1">
                <a:cs typeface="Arial"/>
              </a:rPr>
              <a:t>lectura</a:t>
            </a:r>
            <a:r>
              <a:rPr lang="en-US" sz="1600">
                <a:cs typeface="Arial"/>
              </a:rPr>
              <a:t> de 4º a 6º </a:t>
            </a:r>
            <a:r>
              <a:rPr lang="en-US" sz="1600" err="1">
                <a:cs typeface="Arial"/>
              </a:rPr>
              <a:t>grado</a:t>
            </a:r>
            <a:r>
              <a:rPr lang="en-US" sz="1600">
                <a:cs typeface="Arial"/>
              </a:rPr>
              <a:t>.</a:t>
            </a:r>
          </a:p>
          <a:p>
            <a:pPr>
              <a:defRPr/>
            </a:pPr>
            <a:endParaRPr lang="en-US" sz="1600">
              <a:solidFill>
                <a:srgbClr val="000000"/>
              </a:solidFill>
              <a:cs typeface="Arial"/>
            </a:endParaRPr>
          </a:p>
          <a:p>
            <a:pPr>
              <a:defRPr/>
            </a:pPr>
            <a:r>
              <a:rPr lang="en-US" sz="1600" b="1">
                <a:solidFill>
                  <a:srgbClr val="FF0000"/>
                </a:solidFill>
                <a:cs typeface="Arial"/>
              </a:rPr>
              <a:t>Los </a:t>
            </a:r>
            <a:r>
              <a:rPr lang="en-US" sz="1600" b="1" err="1">
                <a:solidFill>
                  <a:srgbClr val="FF0000"/>
                </a:solidFill>
                <a:cs typeface="Arial"/>
              </a:rPr>
              <a:t>presentadores</a:t>
            </a:r>
            <a:r>
              <a:rPr lang="en-US" sz="1600" b="1">
                <a:solidFill>
                  <a:srgbClr val="FF0000"/>
                </a:solidFill>
                <a:cs typeface="Arial"/>
              </a:rPr>
              <a:t> </a:t>
            </a:r>
            <a:r>
              <a:rPr lang="en-US" sz="1600" b="1" err="1">
                <a:solidFill>
                  <a:srgbClr val="FF0000"/>
                </a:solidFill>
                <a:cs typeface="Arial"/>
              </a:rPr>
              <a:t>deben</a:t>
            </a:r>
            <a:r>
              <a:rPr lang="en-US" sz="1600" b="1">
                <a:solidFill>
                  <a:srgbClr val="FF0000"/>
                </a:solidFill>
                <a:cs typeface="Arial"/>
              </a:rPr>
              <a:t>:</a:t>
            </a:r>
            <a:r>
              <a:rPr lang="en-US" sz="1600" b="1">
                <a:cs typeface="Arial"/>
              </a:rPr>
              <a:t> usar las </a:t>
            </a:r>
            <a:r>
              <a:rPr lang="en-US" sz="1600" b="1" err="1">
                <a:cs typeface="Arial"/>
              </a:rPr>
              <a:t>diapositivas</a:t>
            </a:r>
            <a:r>
              <a:rPr lang="en-US" sz="1600" b="1">
                <a:cs typeface="Arial"/>
              </a:rPr>
              <a:t> que </a:t>
            </a:r>
            <a:r>
              <a:rPr lang="en-US" sz="1600" b="1" err="1">
                <a:cs typeface="Arial"/>
              </a:rPr>
              <a:t>sean</a:t>
            </a:r>
            <a:r>
              <a:rPr lang="en-US" sz="1600" b="1">
                <a:cs typeface="Arial"/>
              </a:rPr>
              <a:t> </a:t>
            </a:r>
            <a:r>
              <a:rPr lang="en-US" sz="1600" b="1" err="1">
                <a:cs typeface="Arial"/>
              </a:rPr>
              <a:t>más</a:t>
            </a:r>
            <a:r>
              <a:rPr lang="en-US" sz="1600" b="1">
                <a:cs typeface="Arial"/>
              </a:rPr>
              <a:t> </a:t>
            </a:r>
            <a:r>
              <a:rPr lang="en-US" sz="1600" b="1" err="1">
                <a:cs typeface="Arial"/>
              </a:rPr>
              <a:t>relevantes</a:t>
            </a:r>
            <a:r>
              <a:rPr lang="en-US" sz="1600" b="1">
                <a:cs typeface="Arial"/>
              </a:rPr>
              <a:t> y </a:t>
            </a:r>
            <a:r>
              <a:rPr lang="en-US" sz="1600" b="1" err="1">
                <a:cs typeface="Arial"/>
              </a:rPr>
              <a:t>adaptar</a:t>
            </a:r>
            <a:r>
              <a:rPr lang="en-US" sz="1600" b="1">
                <a:cs typeface="Arial"/>
              </a:rPr>
              <a:t> </a:t>
            </a:r>
            <a:r>
              <a:rPr lang="en-US" sz="1600" b="1" err="1">
                <a:cs typeface="Arial"/>
              </a:rPr>
              <a:t>según</a:t>
            </a:r>
            <a:r>
              <a:rPr lang="en-US" sz="1600" b="1">
                <a:cs typeface="Arial"/>
              </a:rPr>
              <a:t> la </a:t>
            </a:r>
            <a:r>
              <a:rPr lang="en-US" sz="1600" b="1" err="1">
                <a:cs typeface="Arial"/>
              </a:rPr>
              <a:t>presentación</a:t>
            </a:r>
            <a:r>
              <a:rPr lang="en-US" sz="1600" b="1">
                <a:cs typeface="Arial"/>
              </a:rPr>
              <a:t>.</a:t>
            </a:r>
            <a:endParaRPr lang="en-US" sz="1600" b="1">
              <a:solidFill>
                <a:srgbClr val="FF0000"/>
              </a:solidFill>
              <a:cs typeface="Arial"/>
            </a:endParaRPr>
          </a:p>
        </p:txBody>
      </p:sp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22A0659-999E-3B5B-F340-9E443D1E18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50" y="6253163"/>
            <a:ext cx="1530350" cy="48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2079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757E8F-250D-B3C4-87CD-DBEAE42526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1D254537-4EB2-EB9D-D977-D390B46E4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>
                <a:solidFill>
                  <a:schemeClr val="bg1"/>
                </a:solidFill>
              </a:rPr>
              <a:pPr/>
              <a:t>10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25164B2E-9867-BE9E-C841-1432FEAC29A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60933" y="1386233"/>
            <a:ext cx="11120992" cy="465861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457200" indent="-457200">
              <a:lnSpc>
                <a:spcPct val="100000"/>
              </a:lnSpc>
              <a:spcBef>
                <a:spcPts val="700"/>
              </a:spcBef>
              <a:spcAft>
                <a:spcPts val="400"/>
              </a:spcAft>
            </a:pPr>
            <a:r>
              <a:rPr lang="es-419" sz="2200" b="0">
                <a:solidFill>
                  <a:srgbClr val="092745"/>
                </a:solidFill>
                <a:latin typeface="Arial"/>
                <a:cs typeface="Arial"/>
              </a:rPr>
              <a:t>Tu </a:t>
            </a:r>
            <a:r>
              <a:rPr lang="es-419" sz="2200" b="0" err="1">
                <a:solidFill>
                  <a:srgbClr val="092745"/>
                </a:solidFill>
                <a:latin typeface="Arial"/>
                <a:cs typeface="Arial"/>
              </a:rPr>
              <a:t>Tailored</a:t>
            </a:r>
            <a:r>
              <a:rPr lang="es-419" sz="2200" b="0">
                <a:solidFill>
                  <a:srgbClr val="092745"/>
                </a:solidFill>
                <a:latin typeface="Arial"/>
                <a:cs typeface="Arial"/>
              </a:rPr>
              <a:t> Plan (Plan personalizado) cubre tus necesidades físicas, mentales, de consumo de sustancias, de discapacidad intelectual y del desarrollo (I/DD) o de lesión cerebral traumática (TBI).</a:t>
            </a:r>
            <a:endParaRPr lang="es-419" sz="2200"/>
          </a:p>
          <a:p>
            <a:pPr marL="457200" indent="-457200">
              <a:lnSpc>
                <a:spcPct val="100000"/>
              </a:lnSpc>
              <a:spcBef>
                <a:spcPts val="700"/>
              </a:spcBef>
              <a:spcAft>
                <a:spcPts val="400"/>
              </a:spcAft>
            </a:pPr>
            <a:r>
              <a:rPr lang="es-419" sz="2200" b="0">
                <a:solidFill>
                  <a:srgbClr val="092745"/>
                </a:solidFill>
                <a:latin typeface="Arial"/>
                <a:cs typeface="Arial"/>
              </a:rPr>
              <a:t>Tendrás que elegir un médico de atención primaria (PCP) que esté en tu </a:t>
            </a:r>
            <a:r>
              <a:rPr lang="es-419" sz="2200" b="0" err="1">
                <a:solidFill>
                  <a:srgbClr val="092745"/>
                </a:solidFill>
                <a:latin typeface="Arial"/>
                <a:cs typeface="Arial"/>
              </a:rPr>
              <a:t>Tailored</a:t>
            </a:r>
            <a:r>
              <a:rPr lang="es-419" sz="2200" b="0">
                <a:solidFill>
                  <a:srgbClr val="092745"/>
                </a:solidFill>
                <a:latin typeface="Arial"/>
                <a:cs typeface="Arial"/>
              </a:rPr>
              <a:t> Plan (Plan personalizado), aunque mantengas el actual. </a:t>
            </a:r>
            <a:endParaRPr lang="es-419" sz="2200" b="0">
              <a:solidFill>
                <a:srgbClr val="092745"/>
              </a:solidFill>
              <a:cs typeface="Arial"/>
            </a:endParaRPr>
          </a:p>
          <a:p>
            <a:pPr marL="457200" indent="-457200">
              <a:lnSpc>
                <a:spcPct val="100000"/>
              </a:lnSpc>
              <a:spcBef>
                <a:spcPts val="700"/>
              </a:spcBef>
              <a:spcAft>
                <a:spcPts val="400"/>
              </a:spcAft>
            </a:pPr>
            <a:r>
              <a:rPr lang="es-419" sz="2200" b="0">
                <a:solidFill>
                  <a:srgbClr val="092745"/>
                </a:solidFill>
                <a:latin typeface="Arial"/>
                <a:cs typeface="Arial"/>
              </a:rPr>
              <a:t>Este es el médico al que visitas cuando te sientes mal, necesitas un chequeo o controlar enfermedades crónicas como la diabetes.</a:t>
            </a:r>
            <a:endParaRPr lang="es-419" sz="2200" b="0">
              <a:solidFill>
                <a:srgbClr val="092745"/>
              </a:solidFill>
              <a:cs typeface="Arial"/>
            </a:endParaRPr>
          </a:p>
          <a:p>
            <a:pPr marL="457200" indent="-457200">
              <a:lnSpc>
                <a:spcPct val="100000"/>
              </a:lnSpc>
              <a:spcBef>
                <a:spcPts val="700"/>
              </a:spcBef>
              <a:spcAft>
                <a:spcPts val="400"/>
              </a:spcAft>
            </a:pPr>
            <a:r>
              <a:rPr lang="es-419" sz="2200" b="0">
                <a:solidFill>
                  <a:srgbClr val="092745"/>
                </a:solidFill>
                <a:latin typeface="Arial"/>
                <a:cs typeface="Arial"/>
              </a:rPr>
              <a:t>La carta que recibas a mediados de abril te indicará cómo elegir a tu médico primario.</a:t>
            </a:r>
            <a:endParaRPr lang="es-419" sz="2200" b="0">
              <a:solidFill>
                <a:srgbClr val="092745"/>
              </a:solidFill>
              <a:cs typeface="Arial"/>
            </a:endParaRPr>
          </a:p>
          <a:p>
            <a:pPr marL="457200" indent="-457200">
              <a:lnSpc>
                <a:spcPct val="100000"/>
              </a:lnSpc>
              <a:spcBef>
                <a:spcPts val="700"/>
              </a:spcBef>
              <a:spcAft>
                <a:spcPts val="400"/>
              </a:spcAft>
            </a:pPr>
            <a:r>
              <a:rPr lang="es-419" sz="2200" b="0">
                <a:solidFill>
                  <a:srgbClr val="092745"/>
                </a:solidFill>
                <a:latin typeface="Arial"/>
                <a:cs typeface="Arial"/>
              </a:rPr>
              <a:t>Si no eliges un PCP antes del 15 de mayo, tu </a:t>
            </a:r>
            <a:r>
              <a:rPr lang="es-419" sz="2200" b="0" err="1">
                <a:solidFill>
                  <a:srgbClr val="092745"/>
                </a:solidFill>
                <a:latin typeface="Arial"/>
                <a:cs typeface="Arial"/>
              </a:rPr>
              <a:t>Tailored</a:t>
            </a:r>
            <a:r>
              <a:rPr lang="es-419" sz="2200" b="0">
                <a:solidFill>
                  <a:srgbClr val="092745"/>
                </a:solidFill>
                <a:latin typeface="Arial"/>
                <a:cs typeface="Arial"/>
              </a:rPr>
              <a:t> Plan (Plan Personalizado) elegirá uno por ti. Podrás cambiarlo hasta el 31 de enero de 2025.</a:t>
            </a:r>
            <a:endParaRPr lang="es-419" sz="2200" b="0">
              <a:solidFill>
                <a:srgbClr val="092745"/>
              </a:solidFill>
              <a:cs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BE6B198-C060-A06E-D1B6-CF6310C9788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58067" y="306553"/>
            <a:ext cx="11123619" cy="71052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 baseline="0">
                <a:solidFill>
                  <a:srgbClr val="5C93D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147DAF"/>
                </a:solidFill>
                <a:effectLst/>
                <a:uLnTx/>
                <a:uFillTx/>
                <a:latin typeface="Arial"/>
                <a:cs typeface="Arial"/>
              </a:rPr>
              <a:t>¿Por </a:t>
            </a:r>
            <a:r>
              <a:rPr kumimoji="0" lang="en-US" sz="3000" b="1" i="0" u="none" strike="noStrike" kern="1200" cap="none" spc="0" normalizeH="0" baseline="0" noProof="0" err="1">
                <a:ln>
                  <a:noFill/>
                </a:ln>
                <a:solidFill>
                  <a:srgbClr val="147DAF"/>
                </a:solidFill>
                <a:effectLst/>
                <a:uLnTx/>
                <a:uFillTx/>
                <a:latin typeface="Arial"/>
                <a:cs typeface="Arial"/>
              </a:rPr>
              <a:t>qué</a:t>
            </a: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147DA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3000" b="1" i="0" u="none" strike="noStrike" kern="1200" cap="none" spc="0" normalizeH="0" baseline="0" noProof="0" err="1">
                <a:ln>
                  <a:noFill/>
                </a:ln>
                <a:solidFill>
                  <a:srgbClr val="147DAF"/>
                </a:solidFill>
                <a:effectLst/>
                <a:uLnTx/>
                <a:uFillTx/>
                <a:latin typeface="Arial"/>
                <a:cs typeface="Arial"/>
              </a:rPr>
              <a:t>tengo</a:t>
            </a: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147DAF"/>
                </a:solidFill>
                <a:effectLst/>
                <a:uLnTx/>
                <a:uFillTx/>
                <a:latin typeface="Arial"/>
                <a:cs typeface="Arial"/>
              </a:rPr>
              <a:t> que </a:t>
            </a:r>
            <a:r>
              <a:rPr kumimoji="0" lang="en-US" sz="3000" b="1" i="0" u="none" strike="noStrike" kern="1200" cap="none" spc="0" normalizeH="0" baseline="0" noProof="0" err="1">
                <a:ln>
                  <a:noFill/>
                </a:ln>
                <a:solidFill>
                  <a:srgbClr val="147DAF"/>
                </a:solidFill>
                <a:effectLst/>
                <a:uLnTx/>
                <a:uFillTx/>
                <a:latin typeface="Arial"/>
                <a:cs typeface="Arial"/>
              </a:rPr>
              <a:t>elegir</a:t>
            </a: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147DAF"/>
                </a:solidFill>
                <a:effectLst/>
                <a:uLnTx/>
                <a:uFillTx/>
                <a:latin typeface="Arial"/>
                <a:cs typeface="Arial"/>
              </a:rPr>
              <a:t> un </a:t>
            </a:r>
            <a:r>
              <a:rPr lang="en-US" sz="3000" err="1">
                <a:solidFill>
                  <a:srgbClr val="147DAF"/>
                </a:solidFill>
                <a:latin typeface="Arial"/>
                <a:cs typeface="Arial"/>
              </a:rPr>
              <a:t>proveedor</a:t>
            </a:r>
            <a:r>
              <a:rPr lang="en-US" sz="3000">
                <a:solidFill>
                  <a:srgbClr val="147DAF"/>
                </a:solidFill>
                <a:latin typeface="Arial"/>
                <a:cs typeface="Arial"/>
              </a:rPr>
              <a:t> </a:t>
            </a: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147DAF"/>
                </a:solidFill>
                <a:effectLst/>
                <a:uLnTx/>
                <a:uFillTx/>
                <a:latin typeface="Arial"/>
                <a:cs typeface="Arial"/>
              </a:rPr>
              <a:t>de </a:t>
            </a:r>
            <a:r>
              <a:rPr kumimoji="0" lang="en-US" sz="3000" b="1" i="0" u="none" strike="noStrike" kern="1200" cap="none" spc="0" normalizeH="0" baseline="0" noProof="0" err="1">
                <a:ln>
                  <a:noFill/>
                </a:ln>
                <a:solidFill>
                  <a:srgbClr val="147DAF"/>
                </a:solidFill>
                <a:effectLst/>
                <a:uLnTx/>
                <a:uFillTx/>
                <a:latin typeface="Arial"/>
                <a:cs typeface="Arial"/>
              </a:rPr>
              <a:t>atención</a:t>
            </a: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147DA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3000" b="1" i="0" u="none" strike="noStrike" kern="1200" cap="none" spc="0" normalizeH="0" baseline="0" noProof="0" err="1">
                <a:ln>
                  <a:noFill/>
                </a:ln>
                <a:solidFill>
                  <a:srgbClr val="147DAF"/>
                </a:solidFill>
                <a:effectLst/>
                <a:uLnTx/>
                <a:uFillTx/>
                <a:latin typeface="Arial"/>
                <a:cs typeface="Arial"/>
              </a:rPr>
              <a:t>primaria</a:t>
            </a: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147DAF"/>
                </a:solidFill>
                <a:effectLst/>
                <a:uLnTx/>
                <a:uFillTx/>
                <a:latin typeface="Arial"/>
                <a:cs typeface="Arial"/>
              </a:rPr>
              <a:t>? ¿</a:t>
            </a:r>
            <a:r>
              <a:rPr kumimoji="0" lang="en-US" sz="3000" b="1" i="0" u="none" strike="noStrike" kern="1200" cap="none" spc="0" normalizeH="0" baseline="0" noProof="0" err="1">
                <a:ln>
                  <a:noFill/>
                </a:ln>
                <a:solidFill>
                  <a:srgbClr val="147DAF"/>
                </a:solidFill>
                <a:effectLst/>
                <a:uLnTx/>
                <a:uFillTx/>
                <a:latin typeface="Arial"/>
                <a:cs typeface="Arial"/>
              </a:rPr>
              <a:t>Cómo</a:t>
            </a: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147DAF"/>
                </a:solidFill>
                <a:effectLst/>
                <a:uLnTx/>
                <a:uFillTx/>
                <a:latin typeface="Arial"/>
                <a:cs typeface="Arial"/>
              </a:rPr>
              <a:t> lo </a:t>
            </a:r>
            <a:r>
              <a:rPr kumimoji="0" lang="en-US" sz="3000" b="1" i="0" u="none" strike="noStrike" kern="1200" cap="none" spc="0" normalizeH="0" baseline="0" noProof="0" err="1">
                <a:ln>
                  <a:noFill/>
                </a:ln>
                <a:solidFill>
                  <a:srgbClr val="147DAF"/>
                </a:solidFill>
                <a:effectLst/>
                <a:uLnTx/>
                <a:uFillTx/>
                <a:latin typeface="Arial"/>
                <a:cs typeface="Arial"/>
              </a:rPr>
              <a:t>hago</a:t>
            </a: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147DAF"/>
                </a:solidFill>
                <a:effectLst/>
                <a:uLnTx/>
                <a:uFillTx/>
                <a:latin typeface="Arial"/>
                <a:cs typeface="Arial"/>
              </a:rPr>
              <a:t>?</a:t>
            </a:r>
            <a:endParaRPr lang="en-US" sz="3000" b="1" i="0" u="none" strike="noStrike" kern="1200" cap="none" spc="0" normalizeH="0" baseline="0" noProof="0">
              <a:ln>
                <a:noFill/>
              </a:ln>
              <a:solidFill>
                <a:srgbClr val="147DAF"/>
              </a:solidFill>
              <a:effectLst/>
              <a:uLnTx/>
              <a:uFillTx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2BA329-1039-C47D-F480-96A16DB2B2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733" y="6200464"/>
            <a:ext cx="1515857" cy="479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004418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BCB102-AD85-5777-BD98-18E8EFB1A2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" name="Diagram 60" descr="Timeline from Mid-April to July">
            <a:extLst>
              <a:ext uri="{FF2B5EF4-FFF2-40B4-BE49-F238E27FC236}">
                <a16:creationId xmlns:a16="http://schemas.microsoft.com/office/drawing/2014/main" id="{65D79E62-9557-5B78-D7EA-7B142151F0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93788680"/>
              </p:ext>
            </p:extLst>
          </p:nvPr>
        </p:nvGraphicFramePr>
        <p:xfrm>
          <a:off x="1143000" y="163795"/>
          <a:ext cx="10058397" cy="7339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799" name="TextBox 5798">
            <a:extLst>
              <a:ext uri="{FF2B5EF4-FFF2-40B4-BE49-F238E27FC236}">
                <a16:creationId xmlns:a16="http://schemas.microsoft.com/office/drawing/2014/main" id="{113DE143-25D8-3B66-3688-3CB5E9D26B80}"/>
              </a:ext>
            </a:extLst>
          </p:cNvPr>
          <p:cNvSpPr txBox="1"/>
          <p:nvPr/>
        </p:nvSpPr>
        <p:spPr>
          <a:xfrm>
            <a:off x="1321594" y="1817873"/>
            <a:ext cx="2309112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err="1">
                <a:cs typeface="Arial"/>
              </a:rPr>
              <a:t>Recibirás</a:t>
            </a:r>
            <a:r>
              <a:rPr lang="en-US" sz="2000" b="1">
                <a:cs typeface="Arial"/>
              </a:rPr>
              <a:t> </a:t>
            </a:r>
            <a:r>
              <a:rPr lang="en-US" sz="2000" b="1" err="1">
                <a:cs typeface="Arial"/>
              </a:rPr>
              <a:t>una</a:t>
            </a:r>
            <a:r>
              <a:rPr lang="en-US" sz="2000" b="1">
                <a:cs typeface="Arial"/>
              </a:rPr>
              <a:t> carta para </a:t>
            </a:r>
            <a:r>
              <a:rPr lang="en-US" sz="2000" b="1" err="1">
                <a:cs typeface="Arial"/>
              </a:rPr>
              <a:t>informarte</a:t>
            </a:r>
            <a:r>
              <a:rPr lang="en-US" sz="2000" b="1">
                <a:cs typeface="Arial"/>
              </a:rPr>
              <a:t> de </a:t>
            </a:r>
            <a:r>
              <a:rPr lang="en-US" sz="2000" b="1" err="1">
                <a:cs typeface="Arial"/>
              </a:rPr>
              <a:t>este</a:t>
            </a:r>
            <a:r>
              <a:rPr lang="en-US" sz="2000" b="1">
                <a:cs typeface="Arial"/>
              </a:rPr>
              <a:t> </a:t>
            </a:r>
            <a:r>
              <a:rPr lang="en-US" sz="2000" b="1" err="1">
                <a:cs typeface="Arial"/>
              </a:rPr>
              <a:t>cambio</a:t>
            </a:r>
            <a:r>
              <a:rPr lang="en-US" sz="2000" b="1">
                <a:cs typeface="Arial"/>
              </a:rPr>
              <a:t>.</a:t>
            </a:r>
          </a:p>
          <a:p>
            <a:endParaRPr lang="en-US" sz="2000" b="1">
              <a:cs typeface="Arial"/>
            </a:endParaRPr>
          </a:p>
          <a:p>
            <a:r>
              <a:rPr lang="en-US" sz="2000">
                <a:cs typeface="Arial"/>
              </a:rPr>
              <a:t>Se </a:t>
            </a:r>
            <a:r>
              <a:rPr lang="en-US" sz="2000" err="1">
                <a:cs typeface="Arial"/>
              </a:rPr>
              <a:t>te</a:t>
            </a:r>
            <a:r>
              <a:rPr lang="en-US" sz="2000">
                <a:cs typeface="Arial"/>
              </a:rPr>
              <a:t> </a:t>
            </a:r>
            <a:r>
              <a:rPr lang="en-US" sz="2000" err="1">
                <a:cs typeface="Arial"/>
              </a:rPr>
              <a:t>pedirá</a:t>
            </a:r>
            <a:r>
              <a:rPr lang="en-US" sz="2000">
                <a:cs typeface="Arial"/>
              </a:rPr>
              <a:t> que </a:t>
            </a:r>
            <a:r>
              <a:rPr lang="en-US" sz="2000" err="1">
                <a:cs typeface="Arial"/>
              </a:rPr>
              <a:t>elijas</a:t>
            </a:r>
            <a:r>
              <a:rPr lang="en-US" sz="2000">
                <a:cs typeface="Arial"/>
              </a:rPr>
              <a:t> un </a:t>
            </a:r>
            <a:r>
              <a:rPr lang="en-US" sz="2000" err="1">
                <a:cs typeface="Arial"/>
              </a:rPr>
              <a:t>proveedor</a:t>
            </a:r>
            <a:r>
              <a:rPr lang="en-US" sz="2000">
                <a:cs typeface="Arial"/>
              </a:rPr>
              <a:t> de </a:t>
            </a:r>
            <a:r>
              <a:rPr lang="en-US" sz="2000" err="1">
                <a:cs typeface="Arial"/>
              </a:rPr>
              <a:t>atención</a:t>
            </a:r>
            <a:r>
              <a:rPr lang="en-US" sz="2000">
                <a:cs typeface="Arial"/>
              </a:rPr>
              <a:t> </a:t>
            </a:r>
            <a:r>
              <a:rPr lang="en-US" sz="2000" err="1">
                <a:cs typeface="Arial"/>
              </a:rPr>
              <a:t>primaria</a:t>
            </a:r>
            <a:r>
              <a:rPr lang="en-US" sz="2000">
                <a:cs typeface="Arial"/>
              </a:rPr>
              <a:t>.</a:t>
            </a:r>
          </a:p>
        </p:txBody>
      </p:sp>
      <p:sp>
        <p:nvSpPr>
          <p:cNvPr id="5827" name="TextBox 5826">
            <a:extLst>
              <a:ext uri="{FF2B5EF4-FFF2-40B4-BE49-F238E27FC236}">
                <a16:creationId xmlns:a16="http://schemas.microsoft.com/office/drawing/2014/main" id="{25F336BC-25ED-2DEC-C0F7-8349BE1DBA1B}"/>
              </a:ext>
            </a:extLst>
          </p:cNvPr>
          <p:cNvSpPr txBox="1"/>
          <p:nvPr/>
        </p:nvSpPr>
        <p:spPr>
          <a:xfrm>
            <a:off x="3833813" y="1734530"/>
            <a:ext cx="2162176" cy="2864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cs typeface="Arial"/>
              </a:rPr>
              <a:t>Último día para </a:t>
            </a:r>
            <a:r>
              <a:rPr lang="en-US" sz="2000" b="1" err="1">
                <a:cs typeface="Arial"/>
              </a:rPr>
              <a:t>elegir</a:t>
            </a:r>
            <a:r>
              <a:rPr lang="en-US" sz="2000" b="1">
                <a:cs typeface="Arial"/>
              </a:rPr>
              <a:t> un </a:t>
            </a:r>
            <a:r>
              <a:rPr lang="en-US" sz="2000" b="1" err="1">
                <a:cs typeface="Arial"/>
              </a:rPr>
              <a:t>médico</a:t>
            </a:r>
            <a:r>
              <a:rPr lang="en-US" sz="2000" b="1">
                <a:cs typeface="Arial"/>
              </a:rPr>
              <a:t> de </a:t>
            </a:r>
            <a:r>
              <a:rPr lang="en-US" sz="2000" b="1" err="1">
                <a:cs typeface="Arial"/>
              </a:rPr>
              <a:t>atención</a:t>
            </a:r>
            <a:r>
              <a:rPr lang="en-US" sz="2000" b="1">
                <a:cs typeface="Arial"/>
              </a:rPr>
              <a:t> </a:t>
            </a:r>
            <a:r>
              <a:rPr lang="en-US" sz="2000" b="1" err="1">
                <a:cs typeface="Arial"/>
              </a:rPr>
              <a:t>primaria</a:t>
            </a:r>
            <a:r>
              <a:rPr lang="en-US" sz="2000" b="1">
                <a:cs typeface="Arial"/>
              </a:rPr>
              <a:t> (PCP) antes que </a:t>
            </a:r>
            <a:r>
              <a:rPr lang="en-US" sz="2000" b="1" err="1">
                <a:cs typeface="Arial"/>
              </a:rPr>
              <a:t>te</a:t>
            </a:r>
            <a:r>
              <a:rPr lang="en-US" sz="2000" b="1">
                <a:cs typeface="Arial"/>
              </a:rPr>
              <a:t> </a:t>
            </a:r>
            <a:r>
              <a:rPr lang="en-US" sz="2000" b="1" err="1">
                <a:cs typeface="Arial"/>
              </a:rPr>
              <a:t>asignen</a:t>
            </a:r>
            <a:r>
              <a:rPr lang="en-US" sz="2000" b="1">
                <a:cs typeface="Arial"/>
              </a:rPr>
              <a:t> uno.*</a:t>
            </a:r>
          </a:p>
          <a:p>
            <a:pPr>
              <a:spcBef>
                <a:spcPts val="700"/>
              </a:spcBef>
            </a:pPr>
            <a:r>
              <a:rPr lang="en-US" i="1">
                <a:cs typeface="Arial"/>
              </a:rPr>
              <a:t>*</a:t>
            </a:r>
            <a:r>
              <a:rPr lang="en-US" i="1" err="1">
                <a:cs typeface="Arial"/>
              </a:rPr>
              <a:t>Puedes</a:t>
            </a:r>
            <a:r>
              <a:rPr lang="en-US" i="1">
                <a:cs typeface="Arial"/>
              </a:rPr>
              <a:t> </a:t>
            </a:r>
            <a:r>
              <a:rPr lang="en-US" i="1" err="1">
                <a:cs typeface="Arial"/>
              </a:rPr>
              <a:t>cambiarlo</a:t>
            </a:r>
            <a:r>
              <a:rPr lang="en-US" i="1">
                <a:cs typeface="Arial"/>
              </a:rPr>
              <a:t> </a:t>
            </a:r>
            <a:r>
              <a:rPr lang="en-US" i="1" err="1">
                <a:cs typeface="Arial"/>
              </a:rPr>
              <a:t>más</a:t>
            </a:r>
            <a:r>
              <a:rPr lang="en-US" i="1">
                <a:cs typeface="Arial"/>
              </a:rPr>
              <a:t> </a:t>
            </a:r>
            <a:r>
              <a:rPr lang="en-US" i="1" err="1">
                <a:cs typeface="Arial"/>
              </a:rPr>
              <a:t>tarde</a:t>
            </a:r>
            <a:r>
              <a:rPr lang="en-US" i="1">
                <a:cs typeface="Arial"/>
              </a:rPr>
              <a:t>.</a:t>
            </a:r>
          </a:p>
        </p:txBody>
      </p:sp>
      <p:sp>
        <p:nvSpPr>
          <p:cNvPr id="5828" name="TextBox 5827">
            <a:extLst>
              <a:ext uri="{FF2B5EF4-FFF2-40B4-BE49-F238E27FC236}">
                <a16:creationId xmlns:a16="http://schemas.microsoft.com/office/drawing/2014/main" id="{BC91E477-2B62-8FEC-05C4-95C29011497D}"/>
              </a:ext>
            </a:extLst>
          </p:cNvPr>
          <p:cNvSpPr txBox="1"/>
          <p:nvPr/>
        </p:nvSpPr>
        <p:spPr>
          <a:xfrm>
            <a:off x="6292061" y="1770248"/>
            <a:ext cx="2299320" cy="31700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err="1">
                <a:cs typeface="Arial"/>
              </a:rPr>
              <a:t>Recibirás</a:t>
            </a:r>
            <a:r>
              <a:rPr lang="en-US" sz="2000" b="1">
                <a:cs typeface="Arial"/>
              </a:rPr>
              <a:t> un Paquete de Bienvenida y </a:t>
            </a:r>
            <a:r>
              <a:rPr lang="en-US" sz="2000" b="1" err="1">
                <a:cs typeface="Arial"/>
              </a:rPr>
              <a:t>tarjeta</a:t>
            </a:r>
            <a:r>
              <a:rPr lang="en-US" sz="2000" b="1">
                <a:cs typeface="Arial"/>
              </a:rPr>
              <a:t> de </a:t>
            </a:r>
            <a:r>
              <a:rPr lang="en-US" sz="2000" b="1" err="1">
                <a:cs typeface="Arial"/>
              </a:rPr>
              <a:t>identificación</a:t>
            </a:r>
            <a:r>
              <a:rPr lang="en-US" sz="2000" b="1">
                <a:cs typeface="Arial"/>
              </a:rPr>
              <a:t> del nuevo plan de salud Tailored Plan (Plan </a:t>
            </a:r>
            <a:r>
              <a:rPr lang="en-US" sz="2000" b="1" err="1">
                <a:cs typeface="Arial"/>
              </a:rPr>
              <a:t>personalizado</a:t>
            </a:r>
            <a:r>
              <a:rPr lang="en-US" sz="2000" b="1">
                <a:cs typeface="Arial"/>
              </a:rPr>
              <a:t>) o LME.</a:t>
            </a:r>
          </a:p>
        </p:txBody>
      </p:sp>
      <p:sp>
        <p:nvSpPr>
          <p:cNvPr id="5855" name="TextBox 5854">
            <a:extLst>
              <a:ext uri="{FF2B5EF4-FFF2-40B4-BE49-F238E27FC236}">
                <a16:creationId xmlns:a16="http://schemas.microsoft.com/office/drawing/2014/main" id="{BCC4A132-A7EE-D6DE-889A-F1E843A03569}"/>
              </a:ext>
            </a:extLst>
          </p:cNvPr>
          <p:cNvSpPr txBox="1"/>
          <p:nvPr/>
        </p:nvSpPr>
        <p:spPr>
          <a:xfrm>
            <a:off x="8784378" y="1817873"/>
            <a:ext cx="2325047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err="1">
                <a:cs typeface="Arial"/>
              </a:rPr>
              <a:t>Comienza</a:t>
            </a:r>
            <a:r>
              <a:rPr lang="en-US" sz="2000" b="1">
                <a:cs typeface="Arial"/>
              </a:rPr>
              <a:t> Tailored Plans (Planes </a:t>
            </a:r>
            <a:r>
              <a:rPr lang="en-US" sz="2000" b="1" err="1">
                <a:cs typeface="Arial"/>
              </a:rPr>
              <a:t>personalizados</a:t>
            </a:r>
            <a:r>
              <a:rPr lang="en-US" sz="2000" b="1">
                <a:cs typeface="Arial"/>
              </a:rPr>
              <a:t>). </a:t>
            </a:r>
            <a:r>
              <a:rPr lang="en-US" sz="2000" b="1" err="1">
                <a:cs typeface="Arial"/>
              </a:rPr>
              <a:t>Puedes</a:t>
            </a:r>
            <a:r>
              <a:rPr lang="en-US" sz="2000" b="1">
                <a:cs typeface="Arial"/>
              </a:rPr>
              <a:t> </a:t>
            </a:r>
            <a:r>
              <a:rPr lang="en-US" sz="2000" b="1" err="1">
                <a:cs typeface="Arial"/>
              </a:rPr>
              <a:t>empezar</a:t>
            </a:r>
            <a:r>
              <a:rPr lang="en-US" sz="2000" b="1">
                <a:cs typeface="Arial"/>
              </a:rPr>
              <a:t> a </a:t>
            </a:r>
            <a:r>
              <a:rPr lang="en-US" sz="2000" b="1" err="1">
                <a:cs typeface="Arial"/>
              </a:rPr>
              <a:t>visitar</a:t>
            </a:r>
            <a:r>
              <a:rPr lang="en-US" sz="2000" b="1">
                <a:cs typeface="Arial"/>
              </a:rPr>
              <a:t> a </a:t>
            </a:r>
            <a:r>
              <a:rPr lang="en-US" sz="2000" b="1" err="1">
                <a:cs typeface="Arial"/>
              </a:rPr>
              <a:t>los</a:t>
            </a:r>
            <a:r>
              <a:rPr lang="en-US" sz="2000" b="1">
                <a:cs typeface="Arial"/>
              </a:rPr>
              <a:t> </a:t>
            </a:r>
            <a:r>
              <a:rPr lang="en-US" sz="2000" b="1" err="1">
                <a:cs typeface="Arial"/>
              </a:rPr>
              <a:t>médicos</a:t>
            </a:r>
            <a:r>
              <a:rPr lang="en-US" sz="2000" b="1">
                <a:cs typeface="Arial"/>
              </a:rPr>
              <a:t> que </a:t>
            </a:r>
            <a:r>
              <a:rPr lang="en-US" sz="2000" b="1" err="1">
                <a:cs typeface="Arial"/>
              </a:rPr>
              <a:t>están</a:t>
            </a:r>
            <a:r>
              <a:rPr lang="en-US" sz="2000" b="1">
                <a:cs typeface="Arial"/>
              </a:rPr>
              <a:t> </a:t>
            </a:r>
            <a:r>
              <a:rPr lang="en-US" sz="2000" b="1" err="1">
                <a:cs typeface="Arial"/>
              </a:rPr>
              <a:t>en</a:t>
            </a:r>
            <a:r>
              <a:rPr lang="en-US" sz="2000" b="1">
                <a:cs typeface="Arial"/>
              </a:rPr>
              <a:t> la red del plan. </a:t>
            </a:r>
            <a:endParaRPr lang="en-US" sz="2000">
              <a:cs typeface="Arial"/>
            </a:endParaRP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DAFF5792-BA26-B069-A073-EB85B6C98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>
                <a:solidFill>
                  <a:schemeClr val="bg1"/>
                </a:solidFill>
              </a:rPr>
              <a:pPr/>
              <a:t>11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F7AAAA0-8424-46BB-1272-7C2C993A7EB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13422" y="135353"/>
            <a:ext cx="11752021" cy="71052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 baseline="0">
                <a:solidFill>
                  <a:srgbClr val="5C93D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147DAF"/>
                </a:solidFill>
                <a:effectLst/>
                <a:uLnTx/>
                <a:uFillTx/>
                <a:latin typeface="Arial"/>
                <a:cs typeface="Arial"/>
              </a:rPr>
              <a:t>Si </a:t>
            </a:r>
            <a:r>
              <a:rPr kumimoji="0" lang="en-US" sz="3600" b="1" i="0" u="none" strike="noStrike" kern="1200" cap="none" spc="0" normalizeH="0" baseline="0" noProof="0" err="1">
                <a:ln>
                  <a:noFill/>
                </a:ln>
                <a:solidFill>
                  <a:srgbClr val="147DAF"/>
                </a:solidFill>
                <a:effectLst/>
                <a:uLnTx/>
                <a:uFillTx/>
                <a:latin typeface="Arial"/>
                <a:cs typeface="Arial"/>
              </a:rPr>
              <a:t>te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147DAF"/>
                </a:solidFill>
                <a:effectLst/>
                <a:uLnTx/>
                <a:uFillTx/>
                <a:latin typeface="Arial"/>
                <a:cs typeface="Arial"/>
              </a:rPr>
              <a:t> van a </a:t>
            </a:r>
            <a:r>
              <a:rPr kumimoji="0" lang="en-US" sz="3600" b="1" i="0" u="none" strike="noStrike" kern="1200" cap="none" spc="0" normalizeH="0" baseline="0" noProof="0" err="1">
                <a:ln>
                  <a:noFill/>
                </a:ln>
                <a:solidFill>
                  <a:srgbClr val="147DAF"/>
                </a:solidFill>
                <a:effectLst/>
                <a:uLnTx/>
                <a:uFillTx/>
                <a:latin typeface="Arial"/>
                <a:cs typeface="Arial"/>
              </a:rPr>
              <a:t>cambiar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147DAF"/>
                </a:solidFill>
                <a:effectLst/>
                <a:uLnTx/>
                <a:uFillTx/>
                <a:latin typeface="Arial"/>
                <a:cs typeface="Arial"/>
              </a:rPr>
              <a:t> a un </a:t>
            </a:r>
            <a:r>
              <a:rPr lang="en-US" sz="3600">
                <a:solidFill>
                  <a:srgbClr val="147DAF"/>
                </a:solidFill>
                <a:latin typeface="Arial"/>
                <a:cs typeface="Arial"/>
              </a:rPr>
              <a:t>Tailored Plan</a:t>
            </a:r>
            <a:br>
              <a:rPr lang="en-US" sz="3600">
                <a:latin typeface="Arial"/>
                <a:cs typeface="Arial"/>
              </a:rPr>
            </a:br>
            <a:r>
              <a:rPr lang="en-US" sz="3600">
                <a:solidFill>
                  <a:srgbClr val="147DAF"/>
                </a:solidFill>
                <a:latin typeface="Arial"/>
                <a:cs typeface="Arial"/>
              </a:rPr>
              <a:t>(Plan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147DA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lang="en-US" sz="3600" err="1">
                <a:solidFill>
                  <a:srgbClr val="147DAF"/>
                </a:solidFill>
                <a:latin typeface="Arial"/>
                <a:cs typeface="Arial"/>
              </a:rPr>
              <a:t>personalizado</a:t>
            </a:r>
            <a:r>
              <a:rPr lang="en-US" sz="3600">
                <a:solidFill>
                  <a:srgbClr val="147DAF"/>
                </a:solidFill>
                <a:latin typeface="Arial"/>
                <a:cs typeface="Arial"/>
              </a:rPr>
              <a:t>) o LME</a:t>
            </a:r>
            <a:endParaRPr lang="en-US" sz="3600" b="1" i="0" u="none" strike="noStrike" kern="1200" cap="none" spc="0" normalizeH="0" baseline="0" noProof="0">
              <a:ln>
                <a:noFill/>
              </a:ln>
              <a:solidFill>
                <a:srgbClr val="147DAF"/>
              </a:solidFill>
              <a:effectLst/>
              <a:uLnTx/>
              <a:uFillTx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8247FD28-0CB3-5C6F-F6AC-21E7D21187E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5733" y="6200464"/>
            <a:ext cx="1515857" cy="479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879139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0"/>
          <p:cNvSpPr txBox="1"/>
          <p:nvPr/>
        </p:nvSpPr>
        <p:spPr>
          <a:xfrm>
            <a:off x="1062353" y="4645901"/>
            <a:ext cx="5367022" cy="11907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fontAlgn="base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1650" b="1" i="0" u="none" strike="noStrike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/>
                <a:cs typeface="Arial"/>
              </a:rPr>
              <a:t>Puedes</a:t>
            </a:r>
            <a:r>
              <a:rPr lang="en-US" sz="1650" b="1" i="0" u="none" strike="noStrike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/>
                <a:cs typeface="Arial"/>
              </a:rPr>
              <a:t> </a:t>
            </a:r>
            <a:r>
              <a:rPr lang="en-US" sz="1650" b="1" i="0" u="none" strike="noStrike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/>
                <a:cs typeface="Arial"/>
              </a:rPr>
              <a:t>negarte</a:t>
            </a:r>
            <a:r>
              <a:rPr lang="en-US" sz="1650" b="1" i="0" u="none" strike="noStrike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/>
                <a:cs typeface="Arial"/>
              </a:rPr>
              <a:t> a </a:t>
            </a:r>
            <a:r>
              <a:rPr lang="en-US" sz="1650" b="1" i="0" u="none" strike="noStrike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/>
                <a:cs typeface="Arial"/>
              </a:rPr>
              <a:t>inscribirte</a:t>
            </a:r>
            <a:r>
              <a:rPr lang="en-US" sz="1650" b="1" i="0" u="none" strike="noStrike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/>
                <a:cs typeface="Arial"/>
              </a:rPr>
              <a:t> </a:t>
            </a:r>
            <a:r>
              <a:rPr lang="en-US" sz="1650" b="1" i="0" u="none" strike="noStrike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/>
                <a:cs typeface="Arial"/>
              </a:rPr>
              <a:t>en</a:t>
            </a:r>
            <a:r>
              <a:rPr lang="en-US" sz="1650" b="1" i="0" u="none" strike="noStrike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/>
                <a:cs typeface="Arial"/>
              </a:rPr>
              <a:t> un </a:t>
            </a:r>
            <a:r>
              <a:rPr lang="en-US" sz="1650" b="1">
                <a:solidFill>
                  <a:srgbClr val="000000"/>
                </a:solidFill>
                <a:highlight>
                  <a:srgbClr val="FFFFFF"/>
                </a:highlight>
                <a:latin typeface="Arial"/>
                <a:cs typeface="Arial"/>
              </a:rPr>
              <a:t>Tailored Plan (Plan</a:t>
            </a:r>
            <a:r>
              <a:rPr lang="en-US" sz="1650" b="1" i="0" u="none" strike="noStrike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/>
                <a:cs typeface="Arial"/>
              </a:rPr>
              <a:t> </a:t>
            </a:r>
            <a:r>
              <a:rPr lang="en-US" sz="1650" b="1" err="1">
                <a:solidFill>
                  <a:srgbClr val="000000"/>
                </a:solidFill>
                <a:highlight>
                  <a:srgbClr val="FFFFFF"/>
                </a:highlight>
                <a:latin typeface="Arial"/>
                <a:cs typeface="Arial"/>
              </a:rPr>
              <a:t>personalizado</a:t>
            </a:r>
            <a:r>
              <a:rPr lang="en-US" sz="1650" b="1">
                <a:solidFill>
                  <a:srgbClr val="000000"/>
                </a:solidFill>
                <a:highlight>
                  <a:srgbClr val="FFFFFF"/>
                </a:highlight>
                <a:latin typeface="Arial"/>
                <a:cs typeface="Arial"/>
              </a:rPr>
              <a:t>),</a:t>
            </a:r>
            <a:r>
              <a:rPr lang="en-US" sz="1650" b="1" i="0" u="none" strike="noStrike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/>
                <a:cs typeface="Arial"/>
              </a:rPr>
              <a:t> </a:t>
            </a:r>
            <a:r>
              <a:rPr lang="en-US" sz="1650" b="1" i="0" u="none" strike="noStrike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/>
                <a:cs typeface="Arial"/>
              </a:rPr>
              <a:t>pero</a:t>
            </a:r>
            <a:r>
              <a:rPr lang="en-US" sz="1650" b="1" i="0" u="none" strike="noStrike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/>
                <a:cs typeface="Arial"/>
              </a:rPr>
              <a:t> </a:t>
            </a:r>
            <a:r>
              <a:rPr lang="en-US" sz="1650" b="1" i="0" u="none" strike="noStrike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/>
                <a:cs typeface="Arial"/>
              </a:rPr>
              <a:t>podrías</a:t>
            </a:r>
            <a:r>
              <a:rPr lang="en-US" sz="1650" b="1" i="0" u="none" strike="noStrike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/>
                <a:cs typeface="Arial"/>
              </a:rPr>
              <a:t> </a:t>
            </a:r>
            <a:r>
              <a:rPr lang="en-US" sz="1650" b="1" i="0" u="none" strike="noStrike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/>
                <a:cs typeface="Arial"/>
              </a:rPr>
              <a:t>perder</a:t>
            </a:r>
            <a:r>
              <a:rPr lang="en-US" sz="1650" b="1" i="0" u="none" strike="noStrike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/>
                <a:cs typeface="Arial"/>
              </a:rPr>
              <a:t> la </a:t>
            </a:r>
            <a:r>
              <a:rPr lang="en-US" sz="1650" b="1" i="0" u="none" strike="noStrike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/>
                <a:cs typeface="Arial"/>
              </a:rPr>
              <a:t>cobertura</a:t>
            </a:r>
            <a:r>
              <a:rPr lang="en-US" sz="1650" b="1" i="0" u="none" strike="noStrike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/>
                <a:cs typeface="Arial"/>
              </a:rPr>
              <a:t> de </a:t>
            </a:r>
            <a:r>
              <a:rPr lang="en-US" sz="1650" b="1" i="0" u="none" strike="noStrike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/>
                <a:cs typeface="Arial"/>
              </a:rPr>
              <a:t>los</a:t>
            </a:r>
            <a:r>
              <a:rPr lang="en-US" sz="1650" b="1" i="0" u="none" strike="noStrike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/>
                <a:cs typeface="Arial"/>
              </a:rPr>
              <a:t> </a:t>
            </a:r>
            <a:r>
              <a:rPr lang="en-US" sz="1650" b="1" i="0" u="none" strike="noStrike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/>
                <a:cs typeface="Arial"/>
              </a:rPr>
              <a:t>servicios</a:t>
            </a:r>
            <a:r>
              <a:rPr lang="en-US" sz="1650" b="1" i="0" u="none" strike="noStrike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/>
                <a:cs typeface="Arial"/>
              </a:rPr>
              <a:t>. </a:t>
            </a:r>
            <a:r>
              <a:rPr lang="en-US" sz="1650">
                <a:solidFill>
                  <a:srgbClr val="000000"/>
                </a:solidFill>
                <a:highlight>
                  <a:srgbClr val="FFFFFF"/>
                </a:highlight>
                <a:ea typeface="+mn-lt"/>
                <a:cs typeface="+mn-lt"/>
              </a:rPr>
              <a:t>Si </a:t>
            </a:r>
            <a:r>
              <a:rPr lang="en-US" sz="1650" err="1">
                <a:solidFill>
                  <a:srgbClr val="000000"/>
                </a:solidFill>
                <a:highlight>
                  <a:srgbClr val="FFFFFF"/>
                </a:highlight>
                <a:ea typeface="+mn-lt"/>
                <a:cs typeface="+mn-lt"/>
              </a:rPr>
              <a:t>eliges</a:t>
            </a:r>
            <a:r>
              <a:rPr lang="en-US" sz="1650">
                <a:solidFill>
                  <a:srgbClr val="000000"/>
                </a:solidFill>
                <a:highlight>
                  <a:srgbClr val="FFFFFF"/>
                </a:highlight>
                <a:ea typeface="+mn-lt"/>
                <a:cs typeface="+mn-lt"/>
              </a:rPr>
              <a:t> un </a:t>
            </a:r>
            <a:r>
              <a:rPr lang="en-US" sz="1650" i="0" u="none" strike="noStrike">
                <a:solidFill>
                  <a:srgbClr val="000000"/>
                </a:solidFill>
                <a:effectLst/>
                <a:highlight>
                  <a:srgbClr val="FFFFFF"/>
                </a:highlight>
                <a:ea typeface="+mn-lt"/>
                <a:cs typeface="+mn-lt"/>
              </a:rPr>
              <a:t>plan de </a:t>
            </a:r>
            <a:r>
              <a:rPr lang="en-US" sz="1650" i="0" u="none" strike="noStrike" err="1">
                <a:solidFill>
                  <a:srgbClr val="000000"/>
                </a:solidFill>
                <a:effectLst/>
                <a:highlight>
                  <a:srgbClr val="FFFFFF"/>
                </a:highlight>
                <a:ea typeface="+mn-lt"/>
                <a:cs typeface="+mn-lt"/>
              </a:rPr>
              <a:t>salud</a:t>
            </a:r>
            <a:r>
              <a:rPr lang="en-US" sz="1650" i="0" u="none" strike="noStrike">
                <a:solidFill>
                  <a:srgbClr val="000000"/>
                </a:solidFill>
                <a:effectLst/>
                <a:highlight>
                  <a:srgbClr val="FFFFFF"/>
                </a:highlight>
                <a:ea typeface="+mn-lt"/>
                <a:cs typeface="+mn-lt"/>
              </a:rPr>
              <a:t> </a:t>
            </a:r>
            <a:r>
              <a:rPr lang="en-US" sz="1650" err="1">
                <a:solidFill>
                  <a:srgbClr val="000000"/>
                </a:solidFill>
                <a:highlight>
                  <a:srgbClr val="FFFFFF"/>
                </a:highlight>
                <a:ea typeface="+mn-lt"/>
                <a:cs typeface="+mn-lt"/>
              </a:rPr>
              <a:t>diferente</a:t>
            </a:r>
            <a:r>
              <a:rPr lang="en-US" sz="1650">
                <a:solidFill>
                  <a:srgbClr val="000000"/>
                </a:solidFill>
                <a:highlight>
                  <a:srgbClr val="FFFFFF"/>
                </a:highlight>
                <a:ea typeface="+mn-lt"/>
                <a:cs typeface="+mn-lt"/>
              </a:rPr>
              <a:t>, es </a:t>
            </a:r>
            <a:r>
              <a:rPr lang="en-US" sz="1650" err="1">
                <a:solidFill>
                  <a:srgbClr val="000000"/>
                </a:solidFill>
                <a:highlight>
                  <a:srgbClr val="FFFFFF"/>
                </a:highlight>
                <a:ea typeface="+mn-lt"/>
                <a:cs typeface="+mn-lt"/>
              </a:rPr>
              <a:t>posible</a:t>
            </a:r>
            <a:r>
              <a:rPr lang="en-US" sz="1650">
                <a:solidFill>
                  <a:srgbClr val="000000"/>
                </a:solidFill>
                <a:highlight>
                  <a:srgbClr val="FFFFFF"/>
                </a:highlight>
                <a:ea typeface="+mn-lt"/>
                <a:cs typeface="+mn-lt"/>
              </a:rPr>
              <a:t> que </a:t>
            </a:r>
            <a:r>
              <a:rPr lang="en-US" sz="1650" err="1">
                <a:solidFill>
                  <a:srgbClr val="000000"/>
                </a:solidFill>
                <a:highlight>
                  <a:srgbClr val="FFFFFF"/>
                </a:highlight>
                <a:ea typeface="+mn-lt"/>
                <a:cs typeface="+mn-lt"/>
              </a:rPr>
              <a:t>ciertos</a:t>
            </a:r>
            <a:r>
              <a:rPr lang="en-US" sz="1650">
                <a:solidFill>
                  <a:srgbClr val="000000"/>
                </a:solidFill>
                <a:highlight>
                  <a:srgbClr val="FFFFFF"/>
                </a:highlight>
                <a:ea typeface="+mn-lt"/>
                <a:cs typeface="+mn-lt"/>
              </a:rPr>
              <a:t> </a:t>
            </a:r>
            <a:r>
              <a:rPr lang="en-US" sz="1650" err="1">
                <a:solidFill>
                  <a:srgbClr val="000000"/>
                </a:solidFill>
                <a:highlight>
                  <a:srgbClr val="FFFFFF"/>
                </a:highlight>
                <a:ea typeface="+mn-lt"/>
                <a:cs typeface="+mn-lt"/>
              </a:rPr>
              <a:t>servicios</a:t>
            </a:r>
            <a:r>
              <a:rPr lang="en-US" sz="1650">
                <a:solidFill>
                  <a:srgbClr val="000000"/>
                </a:solidFill>
                <a:highlight>
                  <a:srgbClr val="FFFFFF"/>
                </a:highlight>
                <a:ea typeface="+mn-lt"/>
                <a:cs typeface="+mn-lt"/>
              </a:rPr>
              <a:t> no </a:t>
            </a:r>
            <a:r>
              <a:rPr lang="en-US" sz="1650" err="1">
                <a:solidFill>
                  <a:srgbClr val="000000"/>
                </a:solidFill>
                <a:highlight>
                  <a:srgbClr val="FFFFFF"/>
                </a:highlight>
                <a:ea typeface="+mn-lt"/>
                <a:cs typeface="+mn-lt"/>
              </a:rPr>
              <a:t>estén</a:t>
            </a:r>
            <a:r>
              <a:rPr lang="en-US" sz="1650">
                <a:solidFill>
                  <a:srgbClr val="000000"/>
                </a:solidFill>
                <a:highlight>
                  <a:srgbClr val="FFFFFF"/>
                </a:highlight>
                <a:ea typeface="+mn-lt"/>
                <a:cs typeface="+mn-lt"/>
              </a:rPr>
              <a:t> </a:t>
            </a:r>
            <a:r>
              <a:rPr lang="en-US" sz="1650" err="1">
                <a:solidFill>
                  <a:srgbClr val="000000"/>
                </a:solidFill>
                <a:highlight>
                  <a:srgbClr val="FFFFFF"/>
                </a:highlight>
                <a:ea typeface="+mn-lt"/>
                <a:cs typeface="+mn-lt"/>
              </a:rPr>
              <a:t>cubiertos</a:t>
            </a:r>
            <a:r>
              <a:rPr lang="en-US" sz="1650" i="0" u="none" strike="noStrike">
                <a:solidFill>
                  <a:srgbClr val="000000"/>
                </a:solidFill>
                <a:effectLst/>
                <a:highlight>
                  <a:srgbClr val="FFFFFF"/>
                </a:highlight>
                <a:ea typeface="+mn-lt"/>
                <a:cs typeface="+mn-lt"/>
              </a:rPr>
              <a:t>.</a:t>
            </a:r>
            <a:endParaRPr lang="en-US">
              <a:ea typeface="+mn-lt"/>
              <a:cs typeface="+mn-lt"/>
            </a:endParaRPr>
          </a:p>
        </p:txBody>
      </p:sp>
      <p:sp>
        <p:nvSpPr>
          <p:cNvPr id="2" name="Freeform 2" descr="Image of two friends smiling outside"/>
          <p:cNvSpPr/>
          <p:nvPr/>
        </p:nvSpPr>
        <p:spPr>
          <a:xfrm>
            <a:off x="6818286" y="0"/>
            <a:ext cx="5576583" cy="6858000"/>
          </a:xfrm>
          <a:custGeom>
            <a:avLst/>
            <a:gdLst/>
            <a:ahLst/>
            <a:cxnLst/>
            <a:rect l="l" t="t" r="r" b="b"/>
            <a:pathLst>
              <a:path w="8364875" h="10287000">
                <a:moveTo>
                  <a:pt x="0" y="0"/>
                </a:moveTo>
                <a:lnTo>
                  <a:pt x="8364875" y="0"/>
                </a:lnTo>
                <a:lnTo>
                  <a:pt x="836487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2190" r="-42190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TextBox 6"/>
          <p:cNvSpPr txBox="1">
            <a:spLocks noGrp="1"/>
          </p:cNvSpPr>
          <p:nvPr>
            <p:ph type="title" idx="4294967295"/>
          </p:nvPr>
        </p:nvSpPr>
        <p:spPr>
          <a:xfrm>
            <a:off x="685799" y="401213"/>
            <a:ext cx="5798255" cy="86177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147DA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¿Tengo que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147DA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cambiarme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147DA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 </a:t>
            </a:r>
            <a:r>
              <a:rPr lang="en-US" sz="2800">
                <a:solidFill>
                  <a:srgbClr val="147DAF"/>
                </a:solidFill>
                <a:latin typeface="+mn-lt"/>
                <a:ea typeface="+mn-ea"/>
                <a:cs typeface="+mn-cs"/>
              </a:rPr>
              <a:t>Tailored Plans (Planes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147DA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en-US" sz="2800" err="1">
                <a:solidFill>
                  <a:srgbClr val="147DAF"/>
                </a:solidFill>
                <a:latin typeface="+mn-lt"/>
                <a:ea typeface="+mn-ea"/>
                <a:cs typeface="+mn-cs"/>
              </a:rPr>
              <a:t>personalizados</a:t>
            </a:r>
            <a:r>
              <a:rPr lang="en-US" sz="2800">
                <a:solidFill>
                  <a:srgbClr val="147DAF"/>
                </a:solidFill>
                <a:latin typeface="+mn-lt"/>
                <a:ea typeface="+mn-ea"/>
                <a:cs typeface="+mn-cs"/>
              </a:rPr>
              <a:t>)?</a:t>
            </a:r>
            <a:endParaRPr lang="en-US" sz="2800" b="1" i="0" u="none" strike="noStrike" kern="1200" cap="none" spc="0" normalizeH="0" baseline="0" noProof="0">
              <a:ln>
                <a:noFill/>
              </a:ln>
              <a:solidFill>
                <a:srgbClr val="147DAF"/>
              </a:solidFill>
              <a:effectLst/>
              <a:uLnTx/>
              <a:uFillTx/>
              <a:latin typeface="+mn-lt"/>
              <a:ea typeface="+mn-ea"/>
              <a:cs typeface="Arial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685800" y="1396124"/>
            <a:ext cx="5565974" cy="13823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28244"/>
              </a:lnSpc>
            </a:pPr>
            <a:r>
              <a:rPr lang="en-US">
                <a:solidFill>
                  <a:srgbClr val="000000"/>
                </a:solidFill>
              </a:rPr>
              <a:t>La carta que se </a:t>
            </a:r>
            <a:r>
              <a:rPr lang="en-US" err="1">
                <a:solidFill>
                  <a:srgbClr val="000000"/>
                </a:solidFill>
              </a:rPr>
              <a:t>enviará</a:t>
            </a:r>
            <a:r>
              <a:rPr lang="en-US">
                <a:solidFill>
                  <a:srgbClr val="000000"/>
                </a:solidFill>
              </a:rPr>
              <a:t> a </a:t>
            </a:r>
            <a:r>
              <a:rPr lang="en-US" err="1">
                <a:solidFill>
                  <a:srgbClr val="000000"/>
                </a:solidFill>
              </a:rPr>
              <a:t>mediados</a:t>
            </a:r>
            <a:r>
              <a:rPr lang="en-US">
                <a:solidFill>
                  <a:srgbClr val="000000"/>
                </a:solidFill>
              </a:rPr>
              <a:t> de </a:t>
            </a:r>
            <a:r>
              <a:rPr lang="en-US" err="1">
                <a:solidFill>
                  <a:srgbClr val="000000"/>
                </a:solidFill>
              </a:rPr>
              <a:t>abril</a:t>
            </a:r>
            <a:r>
              <a:rPr lang="en-US">
                <a:solidFill>
                  <a:srgbClr val="000000"/>
                </a:solidFill>
              </a:rPr>
              <a:t> </a:t>
            </a:r>
            <a:r>
              <a:rPr lang="en-US" err="1">
                <a:solidFill>
                  <a:srgbClr val="000000"/>
                </a:solidFill>
              </a:rPr>
              <a:t>describirá</a:t>
            </a:r>
            <a:r>
              <a:rPr lang="en-US">
                <a:solidFill>
                  <a:srgbClr val="000000"/>
                </a:solidFill>
              </a:rPr>
              <a:t> </a:t>
            </a:r>
            <a:r>
              <a:rPr lang="en-US" err="1">
                <a:solidFill>
                  <a:srgbClr val="000000"/>
                </a:solidFill>
              </a:rPr>
              <a:t>tus</a:t>
            </a:r>
            <a:r>
              <a:rPr lang="en-US">
                <a:solidFill>
                  <a:srgbClr val="000000"/>
                </a:solidFill>
              </a:rPr>
              <a:t> </a:t>
            </a:r>
            <a:r>
              <a:rPr lang="en-US" err="1">
                <a:solidFill>
                  <a:srgbClr val="000000"/>
                </a:solidFill>
              </a:rPr>
              <a:t>opciones</a:t>
            </a:r>
            <a:r>
              <a:rPr lang="en-US">
                <a:solidFill>
                  <a:srgbClr val="000000"/>
                </a:solidFill>
              </a:rPr>
              <a:t>. Si </a:t>
            </a:r>
            <a:r>
              <a:rPr lang="en-US" err="1">
                <a:solidFill>
                  <a:srgbClr val="000000"/>
                </a:solidFill>
              </a:rPr>
              <a:t>recibes</a:t>
            </a:r>
            <a:r>
              <a:rPr lang="en-US">
                <a:solidFill>
                  <a:srgbClr val="000000"/>
                </a:solidFill>
              </a:rPr>
              <a:t> </a:t>
            </a:r>
            <a:r>
              <a:rPr lang="en-US" err="1">
                <a:solidFill>
                  <a:srgbClr val="000000"/>
                </a:solidFill>
              </a:rPr>
              <a:t>una</a:t>
            </a:r>
            <a:r>
              <a:rPr lang="en-US">
                <a:solidFill>
                  <a:srgbClr val="000000"/>
                </a:solidFill>
              </a:rPr>
              <a:t> carta </a:t>
            </a:r>
            <a:r>
              <a:rPr lang="en-US" err="1">
                <a:solidFill>
                  <a:srgbClr val="000000"/>
                </a:solidFill>
              </a:rPr>
              <a:t>donde</a:t>
            </a:r>
            <a:r>
              <a:rPr lang="en-US">
                <a:solidFill>
                  <a:srgbClr val="000000"/>
                </a:solidFill>
              </a:rPr>
              <a:t> se </a:t>
            </a:r>
            <a:r>
              <a:rPr lang="en-US" err="1">
                <a:solidFill>
                  <a:srgbClr val="000000"/>
                </a:solidFill>
              </a:rPr>
              <a:t>te</a:t>
            </a:r>
            <a:r>
              <a:rPr lang="en-US">
                <a:solidFill>
                  <a:srgbClr val="000000"/>
                </a:solidFill>
              </a:rPr>
              <a:t> </a:t>
            </a:r>
            <a:r>
              <a:rPr lang="en-US" err="1">
                <a:solidFill>
                  <a:srgbClr val="000000"/>
                </a:solidFill>
              </a:rPr>
              <a:t>asigna</a:t>
            </a:r>
            <a:r>
              <a:rPr lang="en-US">
                <a:solidFill>
                  <a:srgbClr val="000000"/>
                </a:solidFill>
              </a:rPr>
              <a:t> un Tailored Plan (Plan </a:t>
            </a:r>
            <a:r>
              <a:rPr lang="en-US" err="1">
                <a:solidFill>
                  <a:srgbClr val="000000"/>
                </a:solidFill>
              </a:rPr>
              <a:t>personalizado</a:t>
            </a:r>
            <a:r>
              <a:rPr lang="en-US">
                <a:solidFill>
                  <a:srgbClr val="000000"/>
                </a:solidFill>
              </a:rPr>
              <a:t>), la </a:t>
            </a:r>
            <a:r>
              <a:rPr lang="en-US" err="1">
                <a:solidFill>
                  <a:srgbClr val="000000"/>
                </a:solidFill>
              </a:rPr>
              <a:t>mayoría</a:t>
            </a:r>
            <a:r>
              <a:rPr lang="en-US">
                <a:solidFill>
                  <a:srgbClr val="000000"/>
                </a:solidFill>
              </a:rPr>
              <a:t> de las personas </a:t>
            </a:r>
            <a:r>
              <a:rPr lang="en-US" err="1">
                <a:solidFill>
                  <a:srgbClr val="000000"/>
                </a:solidFill>
              </a:rPr>
              <a:t>podrán</a:t>
            </a:r>
            <a:r>
              <a:rPr lang="en-US">
                <a:solidFill>
                  <a:srgbClr val="000000"/>
                </a:solidFill>
              </a:rPr>
              <a:t>: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62353" y="3050605"/>
            <a:ext cx="5284206" cy="11907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50" b="1">
                <a:solidFill>
                  <a:srgbClr val="000000"/>
                </a:solidFill>
                <a:latin typeface="Arial"/>
                <a:cs typeface="Arial"/>
              </a:rPr>
              <a:t>Pasar</a:t>
            </a:r>
            <a:r>
              <a:rPr lang="en-US" sz="1650" b="1" i="0" u="none" strike="noStrike">
                <a:solidFill>
                  <a:srgbClr val="000000"/>
                </a:solidFill>
                <a:effectLst/>
                <a:latin typeface="Arial"/>
                <a:cs typeface="Arial"/>
              </a:rPr>
              <a:t> a un</a:t>
            </a:r>
            <a:r>
              <a:rPr lang="en-US" sz="1650" b="1">
                <a:solidFill>
                  <a:srgbClr val="000000"/>
                </a:solidFill>
                <a:latin typeface="Arial"/>
                <a:cs typeface="Arial"/>
              </a:rPr>
              <a:t> Tailored</a:t>
            </a:r>
            <a:r>
              <a:rPr lang="en-US" sz="1650" b="1" i="0" u="none" strike="noStrike">
                <a:solidFill>
                  <a:srgbClr val="000000"/>
                </a:solidFill>
                <a:effectLst/>
                <a:latin typeface="Arial"/>
                <a:cs typeface="Arial"/>
              </a:rPr>
              <a:t> </a:t>
            </a:r>
            <a:r>
              <a:rPr lang="en-US" sz="1650" b="1">
                <a:solidFill>
                  <a:srgbClr val="000000"/>
                </a:solidFill>
                <a:latin typeface="Arial"/>
                <a:cs typeface="Arial"/>
              </a:rPr>
              <a:t>Plan (</a:t>
            </a:r>
            <a:r>
              <a:rPr lang="en-US" sz="1650" b="1" i="0" u="none" strike="noStrike">
                <a:solidFill>
                  <a:srgbClr val="000000"/>
                </a:solidFill>
                <a:effectLst/>
                <a:latin typeface="Arial"/>
                <a:cs typeface="Arial"/>
              </a:rPr>
              <a:t>Plan </a:t>
            </a:r>
            <a:r>
              <a:rPr lang="en-US" sz="1650" b="1" err="1">
                <a:solidFill>
                  <a:srgbClr val="000000"/>
                </a:solidFill>
                <a:latin typeface="Arial"/>
                <a:cs typeface="Arial"/>
              </a:rPr>
              <a:t>personalizado</a:t>
            </a:r>
            <a:r>
              <a:rPr lang="en-US" sz="1650" b="1">
                <a:solidFill>
                  <a:srgbClr val="000000"/>
                </a:solidFill>
                <a:latin typeface="Arial"/>
                <a:cs typeface="Arial"/>
              </a:rPr>
              <a:t>) que </a:t>
            </a:r>
            <a:r>
              <a:rPr lang="en-US" sz="1650" b="1" err="1">
                <a:solidFill>
                  <a:srgbClr val="000000"/>
                </a:solidFill>
                <a:latin typeface="Arial"/>
                <a:cs typeface="Arial"/>
              </a:rPr>
              <a:t>te</a:t>
            </a:r>
            <a:r>
              <a:rPr lang="en-US" sz="1650" b="1" i="0" u="none" strike="noStrike">
                <a:solidFill>
                  <a:srgbClr val="000000"/>
                </a:solidFill>
                <a:effectLst/>
                <a:latin typeface="Arial"/>
                <a:cs typeface="Arial"/>
              </a:rPr>
              <a:t> </a:t>
            </a:r>
            <a:r>
              <a:rPr lang="en-US" sz="1650" b="1" err="1">
                <a:solidFill>
                  <a:srgbClr val="000000"/>
                </a:solidFill>
                <a:latin typeface="Arial"/>
                <a:cs typeface="Arial"/>
              </a:rPr>
              <a:t>permite</a:t>
            </a:r>
            <a:r>
              <a:rPr lang="en-US" sz="1650" b="1" i="0" u="none" strike="noStrike">
                <a:solidFill>
                  <a:srgbClr val="000000"/>
                </a:solidFill>
                <a:effectLst/>
                <a:latin typeface="Arial"/>
                <a:cs typeface="Arial"/>
              </a:rPr>
              <a:t> </a:t>
            </a:r>
            <a:r>
              <a:rPr lang="en-US" sz="1650" b="1" i="0" u="none" strike="noStrike" err="1">
                <a:solidFill>
                  <a:srgbClr val="000000"/>
                </a:solidFill>
                <a:effectLst/>
                <a:latin typeface="Arial"/>
                <a:cs typeface="Arial"/>
              </a:rPr>
              <a:t>mantener</a:t>
            </a:r>
            <a:r>
              <a:rPr lang="en-US" sz="1650" b="1" i="0" u="none" strike="noStrike">
                <a:solidFill>
                  <a:srgbClr val="000000"/>
                </a:solidFill>
                <a:effectLst/>
                <a:latin typeface="Arial"/>
                <a:cs typeface="Arial"/>
              </a:rPr>
              <a:t> </a:t>
            </a:r>
            <a:r>
              <a:rPr lang="en-US" sz="1650" b="1" i="0" u="none" strike="noStrike" err="1">
                <a:solidFill>
                  <a:srgbClr val="000000"/>
                </a:solidFill>
                <a:effectLst/>
                <a:latin typeface="Arial"/>
                <a:cs typeface="Arial"/>
              </a:rPr>
              <a:t>tu</a:t>
            </a:r>
            <a:r>
              <a:rPr lang="en-US" sz="1650" b="1" i="0" u="none" strike="noStrike">
                <a:solidFill>
                  <a:srgbClr val="000000"/>
                </a:solidFill>
                <a:effectLst/>
                <a:latin typeface="Arial"/>
                <a:cs typeface="Arial"/>
              </a:rPr>
              <a:t> </a:t>
            </a:r>
            <a:r>
              <a:rPr lang="en-US" sz="1650" b="1" i="0" u="none" strike="noStrike" err="1">
                <a:solidFill>
                  <a:srgbClr val="000000"/>
                </a:solidFill>
                <a:effectLst/>
                <a:latin typeface="Arial"/>
                <a:cs typeface="Arial"/>
              </a:rPr>
              <a:t>cobertura</a:t>
            </a:r>
            <a:r>
              <a:rPr lang="en-US" sz="1650" b="1" i="0" u="none" strike="noStrike">
                <a:solidFill>
                  <a:srgbClr val="000000"/>
                </a:solidFill>
                <a:effectLst/>
                <a:latin typeface="Arial"/>
                <a:cs typeface="Arial"/>
              </a:rPr>
              <a:t> actual de </a:t>
            </a:r>
            <a:r>
              <a:rPr lang="en-US" sz="1650" b="1" i="0" u="none" strike="noStrike" err="1">
                <a:solidFill>
                  <a:srgbClr val="000000"/>
                </a:solidFill>
                <a:effectLst/>
                <a:latin typeface="Arial"/>
                <a:cs typeface="Arial"/>
              </a:rPr>
              <a:t>servicios</a:t>
            </a:r>
            <a:r>
              <a:rPr lang="en-US" sz="1650" b="1" i="0" u="none" strike="noStrike">
                <a:solidFill>
                  <a:srgbClr val="000000"/>
                </a:solidFill>
                <a:effectLst/>
                <a:latin typeface="Arial"/>
                <a:cs typeface="Arial"/>
              </a:rPr>
              <a:t>. </a:t>
            </a:r>
            <a:r>
              <a:rPr lang="en-US" sz="1650">
                <a:solidFill>
                  <a:srgbClr val="000000"/>
                </a:solidFill>
                <a:latin typeface="Arial"/>
                <a:cs typeface="Arial"/>
              </a:rPr>
              <a:t>Este plan </a:t>
            </a:r>
            <a:r>
              <a:rPr lang="en-US" sz="1650" err="1">
                <a:solidFill>
                  <a:srgbClr val="000000"/>
                </a:solidFill>
                <a:latin typeface="Arial"/>
                <a:cs typeface="Arial"/>
              </a:rPr>
              <a:t>cubre</a:t>
            </a:r>
            <a:r>
              <a:rPr lang="en-US" sz="1650" i="0" u="none" strike="noStrike">
                <a:solidFill>
                  <a:srgbClr val="000000"/>
                </a:solidFill>
                <a:effectLst/>
                <a:latin typeface="Arial"/>
                <a:cs typeface="Arial"/>
              </a:rPr>
              <a:t> </a:t>
            </a:r>
            <a:r>
              <a:rPr lang="en-US" sz="1650" i="0" u="none" strike="noStrike" err="1">
                <a:solidFill>
                  <a:srgbClr val="000000"/>
                </a:solidFill>
                <a:effectLst/>
                <a:latin typeface="Arial"/>
                <a:cs typeface="Arial"/>
              </a:rPr>
              <a:t>los</a:t>
            </a:r>
            <a:r>
              <a:rPr lang="en-US" sz="1650" i="0" u="none" strike="noStrike">
                <a:solidFill>
                  <a:srgbClr val="000000"/>
                </a:solidFill>
                <a:effectLst/>
                <a:latin typeface="Arial"/>
                <a:cs typeface="Arial"/>
              </a:rPr>
              <a:t> </a:t>
            </a:r>
            <a:r>
              <a:rPr lang="en-US" sz="1650" i="0" u="none" strike="noStrike" err="1">
                <a:solidFill>
                  <a:srgbClr val="000000"/>
                </a:solidFill>
                <a:effectLst/>
                <a:latin typeface="Arial"/>
                <a:cs typeface="Arial"/>
              </a:rPr>
              <a:t>mismos</a:t>
            </a:r>
            <a:r>
              <a:rPr lang="en-US" sz="1650" i="0" u="none" strike="noStrike">
                <a:solidFill>
                  <a:srgbClr val="000000"/>
                </a:solidFill>
                <a:effectLst/>
                <a:latin typeface="Arial"/>
                <a:cs typeface="Arial"/>
              </a:rPr>
              <a:t> </a:t>
            </a:r>
            <a:r>
              <a:rPr lang="en-US" sz="1650" i="0" u="none" strike="noStrike" err="1">
                <a:solidFill>
                  <a:srgbClr val="000000"/>
                </a:solidFill>
                <a:effectLst/>
                <a:latin typeface="Arial"/>
                <a:cs typeface="Arial"/>
              </a:rPr>
              <a:t>servicios</a:t>
            </a:r>
            <a:r>
              <a:rPr lang="en-US" sz="1650" i="0" u="none" strike="noStrike">
                <a:solidFill>
                  <a:srgbClr val="000000"/>
                </a:solidFill>
                <a:effectLst/>
                <a:latin typeface="Arial"/>
                <a:cs typeface="Arial"/>
              </a:rPr>
              <a:t> que </a:t>
            </a:r>
            <a:r>
              <a:rPr lang="en-US" sz="1650" i="0" u="none" strike="noStrike" err="1">
                <a:solidFill>
                  <a:srgbClr val="000000"/>
                </a:solidFill>
                <a:effectLst/>
                <a:latin typeface="Arial"/>
                <a:cs typeface="Arial"/>
              </a:rPr>
              <a:t>recibes</a:t>
            </a:r>
            <a:r>
              <a:rPr lang="en-US" sz="1650" i="0" u="none" strike="noStrike">
                <a:solidFill>
                  <a:srgbClr val="000000"/>
                </a:solidFill>
                <a:effectLst/>
                <a:latin typeface="Arial"/>
                <a:cs typeface="Arial"/>
              </a:rPr>
              <a:t> </a:t>
            </a:r>
            <a:r>
              <a:rPr lang="en-US" sz="1650" i="0" u="none" strike="noStrike" err="1">
                <a:solidFill>
                  <a:srgbClr val="000000"/>
                </a:solidFill>
                <a:effectLst/>
                <a:latin typeface="Arial"/>
                <a:cs typeface="Arial"/>
              </a:rPr>
              <a:t>ahora</a:t>
            </a:r>
            <a:r>
              <a:rPr lang="en-US" sz="1650" i="0" u="none" strike="noStrike">
                <a:solidFill>
                  <a:srgbClr val="000000"/>
                </a:solidFill>
                <a:effectLst/>
                <a:latin typeface="Arial"/>
                <a:cs typeface="Arial"/>
              </a:rPr>
              <a:t> a </a:t>
            </a:r>
            <a:r>
              <a:rPr lang="en-US" sz="1650" i="0" u="none" strike="noStrike" err="1">
                <a:solidFill>
                  <a:srgbClr val="000000"/>
                </a:solidFill>
                <a:effectLst/>
                <a:latin typeface="Arial"/>
                <a:cs typeface="Arial"/>
              </a:rPr>
              <a:t>través</a:t>
            </a:r>
            <a:r>
              <a:rPr lang="en-US" sz="1650" i="0" u="none" strike="noStrike">
                <a:solidFill>
                  <a:srgbClr val="000000"/>
                </a:solidFill>
                <a:effectLst/>
                <a:latin typeface="Arial"/>
                <a:cs typeface="Arial"/>
              </a:rPr>
              <a:t> de NC Medicaid Direct y</a:t>
            </a:r>
            <a:r>
              <a:rPr lang="en-US" sz="165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650" err="1">
                <a:solidFill>
                  <a:srgbClr val="000000"/>
                </a:solidFill>
                <a:latin typeface="Arial"/>
                <a:cs typeface="Arial"/>
              </a:rPr>
              <a:t>por</a:t>
            </a:r>
            <a:r>
              <a:rPr lang="en-US" sz="165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650" i="0" u="none" strike="noStrike" err="1">
                <a:solidFill>
                  <a:srgbClr val="000000"/>
                </a:solidFill>
                <a:effectLst/>
                <a:latin typeface="Arial"/>
                <a:cs typeface="Arial"/>
              </a:rPr>
              <a:t>tu</a:t>
            </a:r>
            <a:r>
              <a:rPr lang="en-US" sz="1650" i="0" u="none" strike="noStrike">
                <a:solidFill>
                  <a:srgbClr val="000000"/>
                </a:solidFill>
                <a:effectLst/>
                <a:latin typeface="Arial"/>
                <a:cs typeface="Arial"/>
              </a:rPr>
              <a:t> LME.</a:t>
            </a:r>
            <a:endParaRPr lang="en-US">
              <a:cs typeface="Arial"/>
            </a:endParaRPr>
          </a:p>
        </p:txBody>
      </p:sp>
      <p:sp>
        <p:nvSpPr>
          <p:cNvPr id="11" name="Freeform 11" descr="Symbol of a checkmark "/>
          <p:cNvSpPr/>
          <p:nvPr/>
        </p:nvSpPr>
        <p:spPr>
          <a:xfrm>
            <a:off x="685800" y="4715751"/>
            <a:ext cx="248829" cy="249766"/>
          </a:xfrm>
          <a:custGeom>
            <a:avLst/>
            <a:gdLst/>
            <a:ahLst/>
            <a:cxnLst/>
            <a:rect l="l" t="t" r="r" b="b"/>
            <a:pathLst>
              <a:path w="373244" h="374649">
                <a:moveTo>
                  <a:pt x="0" y="0"/>
                </a:moveTo>
                <a:lnTo>
                  <a:pt x="373244" y="0"/>
                </a:lnTo>
                <a:lnTo>
                  <a:pt x="373244" y="374649"/>
                </a:lnTo>
                <a:lnTo>
                  <a:pt x="0" y="3746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2" name="Freeform 12" descr="Symbol of a checkmark "/>
          <p:cNvSpPr/>
          <p:nvPr/>
        </p:nvSpPr>
        <p:spPr>
          <a:xfrm>
            <a:off x="749622" y="4778193"/>
            <a:ext cx="165957" cy="124883"/>
          </a:xfrm>
          <a:custGeom>
            <a:avLst/>
            <a:gdLst/>
            <a:ahLst/>
            <a:cxnLst/>
            <a:rect l="l" t="t" r="r" b="b"/>
            <a:pathLst>
              <a:path w="248936" h="187325">
                <a:moveTo>
                  <a:pt x="0" y="0"/>
                </a:moveTo>
                <a:lnTo>
                  <a:pt x="248936" y="0"/>
                </a:lnTo>
                <a:lnTo>
                  <a:pt x="248936" y="187324"/>
                </a:lnTo>
                <a:lnTo>
                  <a:pt x="0" y="1873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3" name="Freeform 13" descr="Symbol of a checkmark "/>
          <p:cNvSpPr/>
          <p:nvPr/>
        </p:nvSpPr>
        <p:spPr>
          <a:xfrm>
            <a:off x="685800" y="3098685"/>
            <a:ext cx="248829" cy="249766"/>
          </a:xfrm>
          <a:custGeom>
            <a:avLst/>
            <a:gdLst/>
            <a:ahLst/>
            <a:cxnLst/>
            <a:rect l="l" t="t" r="r" b="b"/>
            <a:pathLst>
              <a:path w="373244" h="374649">
                <a:moveTo>
                  <a:pt x="0" y="0"/>
                </a:moveTo>
                <a:lnTo>
                  <a:pt x="373244" y="0"/>
                </a:lnTo>
                <a:lnTo>
                  <a:pt x="373244" y="374649"/>
                </a:lnTo>
                <a:lnTo>
                  <a:pt x="0" y="3746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4" name="Freeform 14" descr="Symbol of a checkmark "/>
          <p:cNvSpPr/>
          <p:nvPr/>
        </p:nvSpPr>
        <p:spPr>
          <a:xfrm>
            <a:off x="749622" y="3161127"/>
            <a:ext cx="165957" cy="124883"/>
          </a:xfrm>
          <a:custGeom>
            <a:avLst/>
            <a:gdLst/>
            <a:ahLst/>
            <a:cxnLst/>
            <a:rect l="l" t="t" r="r" b="b"/>
            <a:pathLst>
              <a:path w="248936" h="187325">
                <a:moveTo>
                  <a:pt x="0" y="0"/>
                </a:moveTo>
                <a:lnTo>
                  <a:pt x="248936" y="0"/>
                </a:lnTo>
                <a:lnTo>
                  <a:pt x="248936" y="187325"/>
                </a:lnTo>
                <a:lnTo>
                  <a:pt x="0" y="1873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51122E-9185-2C9C-243E-5D905C1E06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5733" y="6200464"/>
            <a:ext cx="1515857" cy="479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167085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-17461"/>
            <a:ext cx="5476079" cy="6875461"/>
            <a:chOff x="0" y="0"/>
            <a:chExt cx="2163389" cy="271623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63389" cy="2716232"/>
            </a:xfrm>
            <a:custGeom>
              <a:avLst/>
              <a:gdLst/>
              <a:ahLst/>
              <a:cxnLst/>
              <a:rect l="l" t="t" r="r" b="b"/>
              <a:pathLst>
                <a:path w="2163389" h="2716232">
                  <a:moveTo>
                    <a:pt x="0" y="0"/>
                  </a:moveTo>
                  <a:lnTo>
                    <a:pt x="2163389" y="0"/>
                  </a:lnTo>
                  <a:lnTo>
                    <a:pt x="2163389" y="2716232"/>
                  </a:lnTo>
                  <a:lnTo>
                    <a:pt x="0" y="2716232"/>
                  </a:lnTo>
                  <a:close/>
                </a:path>
              </a:pathLst>
            </a:custGeom>
            <a:solidFill>
              <a:srgbClr val="003764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2163389" cy="279243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ct val="162824"/>
                </a:lnSpc>
              </a:pPr>
              <a:endParaRPr lang="en-US" sz="1200">
                <a:cs typeface="Arial"/>
              </a:endParaRP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6129484" y="353687"/>
            <a:ext cx="5470792" cy="3941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7251"/>
              </a:lnSpc>
            </a:pPr>
            <a:r>
              <a:rPr lang="en-US" sz="2400" b="1" err="1">
                <a:solidFill>
                  <a:srgbClr val="003764"/>
                </a:solidFill>
                <a:ea typeface="+mn-lt"/>
                <a:cs typeface="+mn-lt"/>
              </a:rPr>
              <a:t>Aquí</a:t>
            </a:r>
            <a:r>
              <a:rPr lang="en-US" sz="2400" b="1">
                <a:solidFill>
                  <a:srgbClr val="003764"/>
                </a:solidFill>
                <a:ea typeface="+mn-lt"/>
                <a:cs typeface="+mn-lt"/>
              </a:rPr>
              <a:t> </a:t>
            </a:r>
            <a:r>
              <a:rPr lang="en-US" sz="2400" b="1" err="1">
                <a:solidFill>
                  <a:srgbClr val="003764"/>
                </a:solidFill>
                <a:ea typeface="+mn-lt"/>
                <a:cs typeface="+mn-lt"/>
              </a:rPr>
              <a:t>tienes</a:t>
            </a:r>
            <a:r>
              <a:rPr lang="en-US" sz="2400" b="1">
                <a:solidFill>
                  <a:srgbClr val="003764"/>
                </a:solidFill>
                <a:ea typeface="+mn-lt"/>
                <a:cs typeface="+mn-lt"/>
              </a:rPr>
              <a:t> </a:t>
            </a:r>
            <a:r>
              <a:rPr lang="en-US" sz="2400" b="1" err="1">
                <a:solidFill>
                  <a:srgbClr val="003764"/>
                </a:solidFill>
                <a:ea typeface="+mn-lt"/>
                <a:cs typeface="+mn-lt"/>
              </a:rPr>
              <a:t>algunos</a:t>
            </a:r>
            <a:r>
              <a:rPr lang="en-US" sz="2400" b="1">
                <a:solidFill>
                  <a:srgbClr val="003764"/>
                </a:solidFill>
                <a:ea typeface="+mn-lt"/>
                <a:cs typeface="+mn-lt"/>
              </a:rPr>
              <a:t> </a:t>
            </a:r>
            <a:r>
              <a:rPr lang="en-US" sz="2400" b="1" err="1">
                <a:solidFill>
                  <a:srgbClr val="003764"/>
                </a:solidFill>
                <a:ea typeface="+mn-lt"/>
                <a:cs typeface="+mn-lt"/>
              </a:rPr>
              <a:t>ejemplos</a:t>
            </a:r>
            <a:r>
              <a:rPr lang="en-US" sz="2400" b="1">
                <a:solidFill>
                  <a:srgbClr val="003764"/>
                </a:solidFill>
                <a:ea typeface="+mn-lt"/>
                <a:cs typeface="+mn-lt"/>
              </a:rPr>
              <a:t>:</a:t>
            </a:r>
            <a:endParaRPr lang="en-US"/>
          </a:p>
        </p:txBody>
      </p:sp>
      <p:sp>
        <p:nvSpPr>
          <p:cNvPr id="8" name="TextBox 8"/>
          <p:cNvSpPr txBox="1">
            <a:spLocks noGrp="1"/>
          </p:cNvSpPr>
          <p:nvPr>
            <p:ph type="title" idx="4294967295"/>
          </p:nvPr>
        </p:nvSpPr>
        <p:spPr>
          <a:xfrm>
            <a:off x="527732" y="3268550"/>
            <a:ext cx="4003461" cy="221599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400" b="0">
                <a:solidFill>
                  <a:srgbClr val="FFFFFF"/>
                </a:solidFill>
                <a:latin typeface="+mn-lt"/>
                <a:ea typeface="+mn-ea"/>
                <a:cs typeface="Arial"/>
              </a:rPr>
              <a:t>Si </a:t>
            </a:r>
            <a:r>
              <a:rPr lang="en-US" sz="2400" b="0" err="1">
                <a:solidFill>
                  <a:srgbClr val="FFFFFF"/>
                </a:solidFill>
                <a:latin typeface="+mn-lt"/>
                <a:ea typeface="+mn-ea"/>
                <a:cs typeface="Arial"/>
              </a:rPr>
              <a:t>optas</a:t>
            </a:r>
            <a:r>
              <a:rPr lang="en-US" sz="2400" b="0">
                <a:solidFill>
                  <a:srgbClr val="FFFFFF"/>
                </a:solidFill>
                <a:latin typeface="+mn-lt"/>
                <a:ea typeface="+mn-ea"/>
                <a:cs typeface="Arial"/>
              </a:rPr>
              <a:t> </a:t>
            </a:r>
            <a:r>
              <a:rPr lang="en-US" sz="2400" b="0" err="1">
                <a:solidFill>
                  <a:srgbClr val="FFFFFF"/>
                </a:solidFill>
                <a:latin typeface="+mn-lt"/>
                <a:ea typeface="+mn-ea"/>
                <a:cs typeface="Arial"/>
              </a:rPr>
              <a:t>por</a:t>
            </a:r>
            <a:r>
              <a:rPr lang="en-US" sz="2400" b="0">
                <a:solidFill>
                  <a:srgbClr val="FFFFFF"/>
                </a:solidFill>
                <a:latin typeface="+mn-lt"/>
                <a:ea typeface="+mn-ea"/>
                <a:cs typeface="Arial"/>
              </a:rPr>
              <a:t> no </a:t>
            </a:r>
            <a:r>
              <a:rPr lang="en-US" sz="2400" b="0" err="1">
                <a:solidFill>
                  <a:srgbClr val="FFFFFF"/>
                </a:solidFill>
                <a:latin typeface="+mn-lt"/>
                <a:ea typeface="+mn-ea"/>
                <a:cs typeface="Arial"/>
              </a:rPr>
              <a:t>participar</a:t>
            </a:r>
            <a:r>
              <a:rPr lang="en-US" sz="2400" b="0">
                <a:solidFill>
                  <a:srgbClr val="FFFFFF"/>
                </a:solidFill>
                <a:latin typeface="+mn-lt"/>
                <a:ea typeface="+mn-ea"/>
                <a:cs typeface="Arial"/>
              </a:rPr>
              <a:t> </a:t>
            </a:r>
            <a:r>
              <a:rPr lang="en-US" sz="2400" b="0" err="1">
                <a:solidFill>
                  <a:srgbClr val="FFFFFF"/>
                </a:solidFill>
                <a:latin typeface="+mn-lt"/>
                <a:ea typeface="+mn-ea"/>
                <a:cs typeface="Arial"/>
              </a:rPr>
              <a:t>en</a:t>
            </a:r>
            <a:r>
              <a:rPr lang="en-US" sz="2400" b="0">
                <a:solidFill>
                  <a:srgbClr val="FFFFFF"/>
                </a:solidFill>
                <a:latin typeface="+mn-lt"/>
                <a:ea typeface="+mn-ea"/>
                <a:cs typeface="Arial"/>
              </a:rPr>
              <a:t> </a:t>
            </a:r>
            <a:r>
              <a:rPr lang="en-US" sz="2400" b="0" err="1">
                <a:solidFill>
                  <a:srgbClr val="FFFFFF"/>
                </a:solidFill>
                <a:latin typeface="+mn-lt"/>
                <a:ea typeface="+mn-ea"/>
                <a:cs typeface="Arial"/>
              </a:rPr>
              <a:t>los</a:t>
            </a:r>
            <a:r>
              <a:rPr lang="en-US" sz="2400" b="0">
                <a:solidFill>
                  <a:srgbClr val="FFFFFF"/>
                </a:solidFill>
                <a:latin typeface="+mn-lt"/>
                <a:ea typeface="+mn-ea"/>
                <a:cs typeface="Arial"/>
              </a:rPr>
              <a:t> Tailored Plans (Planes </a:t>
            </a:r>
            <a:r>
              <a:rPr lang="en-US" sz="2400" b="0" err="1">
                <a:solidFill>
                  <a:srgbClr val="FFFFFF"/>
                </a:solidFill>
                <a:latin typeface="+mn-lt"/>
                <a:ea typeface="+mn-ea"/>
                <a:cs typeface="Arial"/>
              </a:rPr>
              <a:t>personalizados</a:t>
            </a:r>
            <a:r>
              <a:rPr lang="en-US" sz="2400" b="0">
                <a:solidFill>
                  <a:srgbClr val="FFFFFF"/>
                </a:solidFill>
                <a:latin typeface="+mn-lt"/>
                <a:ea typeface="+mn-ea"/>
                <a:cs typeface="Arial"/>
              </a:rPr>
              <a:t>), no </a:t>
            </a:r>
            <a:r>
              <a:rPr lang="en-US" sz="2400" b="0" err="1">
                <a:solidFill>
                  <a:srgbClr val="FFFFFF"/>
                </a:solidFill>
                <a:latin typeface="+mn-lt"/>
                <a:ea typeface="+mn-ea"/>
                <a:cs typeface="Arial"/>
              </a:rPr>
              <a:t>podrás</a:t>
            </a:r>
            <a:r>
              <a:rPr lang="en-US" sz="2400" b="0">
                <a:solidFill>
                  <a:srgbClr val="FFFFFF"/>
                </a:solidFill>
                <a:latin typeface="+mn-lt"/>
                <a:ea typeface="+mn-ea"/>
                <a:cs typeface="Arial"/>
              </a:rPr>
              <a:t> </a:t>
            </a:r>
            <a:r>
              <a:rPr lang="en-US" sz="2400" b="0" err="1">
                <a:solidFill>
                  <a:srgbClr val="FFFFFF"/>
                </a:solidFill>
                <a:latin typeface="+mn-lt"/>
                <a:ea typeface="+mn-ea"/>
                <a:cs typeface="Arial"/>
              </a:rPr>
              <a:t>obtener</a:t>
            </a:r>
            <a:r>
              <a:rPr lang="en-US" sz="2400" b="0">
                <a:solidFill>
                  <a:srgbClr val="FFFFFF"/>
                </a:solidFill>
                <a:latin typeface="+mn-lt"/>
                <a:ea typeface="+mn-ea"/>
                <a:cs typeface="Arial"/>
              </a:rPr>
              <a:t> </a:t>
            </a:r>
            <a:r>
              <a:rPr lang="en-US" sz="2400" b="0" err="1">
                <a:solidFill>
                  <a:srgbClr val="FFFFFF"/>
                </a:solidFill>
                <a:latin typeface="+mn-lt"/>
                <a:ea typeface="+mn-ea"/>
                <a:cs typeface="Arial"/>
              </a:rPr>
              <a:t>estos</a:t>
            </a:r>
            <a:r>
              <a:rPr lang="en-US" sz="2400" b="0">
                <a:solidFill>
                  <a:srgbClr val="FFFFFF"/>
                </a:solidFill>
                <a:latin typeface="+mn-lt"/>
                <a:ea typeface="+mn-ea"/>
                <a:cs typeface="Arial"/>
              </a:rPr>
              <a:t> </a:t>
            </a:r>
            <a:r>
              <a:rPr lang="en-US" sz="2400" b="0" err="1">
                <a:solidFill>
                  <a:srgbClr val="FFFFFF"/>
                </a:solidFill>
                <a:latin typeface="+mn-lt"/>
                <a:ea typeface="+mn-ea"/>
                <a:cs typeface="Arial"/>
              </a:rPr>
              <a:t>servicios</a:t>
            </a:r>
            <a:r>
              <a:rPr lang="en-US" sz="2400" b="0">
                <a:solidFill>
                  <a:srgbClr val="FFFFFF"/>
                </a:solidFill>
                <a:latin typeface="+mn-lt"/>
                <a:ea typeface="+mn-ea"/>
                <a:cs typeface="Arial"/>
              </a:rPr>
              <a:t> </a:t>
            </a:r>
            <a:r>
              <a:rPr lang="en-US" sz="2400" b="0" err="1">
                <a:solidFill>
                  <a:srgbClr val="FFFFFF"/>
                </a:solidFill>
                <a:latin typeface="+mn-lt"/>
                <a:ea typeface="+mn-ea"/>
                <a:cs typeface="Arial"/>
              </a:rPr>
              <a:t>pagados</a:t>
            </a:r>
            <a:r>
              <a:rPr lang="en-US" sz="2400" b="0">
                <a:solidFill>
                  <a:srgbClr val="FFFFFF"/>
                </a:solidFill>
                <a:latin typeface="+mn-lt"/>
                <a:ea typeface="+mn-ea"/>
                <a:cs typeface="Arial"/>
              </a:rPr>
              <a:t> </a:t>
            </a:r>
            <a:r>
              <a:rPr lang="en-US" sz="2400" b="0" err="1">
                <a:solidFill>
                  <a:srgbClr val="FFFFFF"/>
                </a:solidFill>
                <a:latin typeface="+mn-lt"/>
                <a:ea typeface="+mn-ea"/>
                <a:cs typeface="Arial"/>
              </a:rPr>
              <a:t>por</a:t>
            </a:r>
            <a:r>
              <a:rPr lang="en-US" sz="2400" b="0">
                <a:solidFill>
                  <a:srgbClr val="FFFFFF"/>
                </a:solidFill>
                <a:latin typeface="+mn-lt"/>
                <a:ea typeface="+mn-ea"/>
                <a:cs typeface="Arial"/>
              </a:rPr>
              <a:t> </a:t>
            </a:r>
            <a:r>
              <a:rPr lang="en-US" sz="2400" b="0" err="1">
                <a:solidFill>
                  <a:srgbClr val="FFFFFF"/>
                </a:solidFill>
                <a:latin typeface="+mn-lt"/>
                <a:ea typeface="+mn-ea"/>
                <a:cs typeface="Arial"/>
              </a:rPr>
              <a:t>el</a:t>
            </a:r>
            <a:r>
              <a:rPr lang="en-US" sz="2400" b="0">
                <a:solidFill>
                  <a:srgbClr val="FFFFFF"/>
                </a:solidFill>
                <a:latin typeface="+mn-lt"/>
                <a:ea typeface="+mn-ea"/>
                <a:cs typeface="Arial"/>
              </a:rPr>
              <a:t> plan NC Medicaid Managed Care. </a:t>
            </a:r>
            <a:endParaRPr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Arial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5818188" y="999997"/>
            <a:ext cx="6089947" cy="52681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5750" indent="-285750">
              <a:spcAft>
                <a:spcPts val="800"/>
              </a:spcAft>
              <a:buFont typeface="Wingdings"/>
              <a:buChar char="ü"/>
            </a:pPr>
            <a:r>
              <a:rPr lang="en-US" sz="1700" err="1">
                <a:solidFill>
                  <a:srgbClr val="000000"/>
                </a:solidFill>
              </a:rPr>
              <a:t>Servicios</a:t>
            </a:r>
            <a:r>
              <a:rPr lang="en-US" sz="1700" dirty="0">
                <a:solidFill>
                  <a:srgbClr val="000000"/>
                </a:solidFill>
              </a:rPr>
              <a:t> de </a:t>
            </a:r>
            <a:r>
              <a:rPr lang="en-US" sz="1700" err="1">
                <a:solidFill>
                  <a:srgbClr val="000000"/>
                </a:solidFill>
              </a:rPr>
              <a:t>tratamiento</a:t>
            </a:r>
            <a:r>
              <a:rPr lang="en-US" sz="1700" dirty="0">
                <a:solidFill>
                  <a:srgbClr val="000000"/>
                </a:solidFill>
              </a:rPr>
              <a:t> </a:t>
            </a:r>
            <a:r>
              <a:rPr lang="en-US" sz="1700" err="1">
                <a:solidFill>
                  <a:srgbClr val="000000"/>
                </a:solidFill>
              </a:rPr>
              <a:t>diurno</a:t>
            </a:r>
            <a:r>
              <a:rPr lang="en-US" sz="1700" dirty="0">
                <a:solidFill>
                  <a:srgbClr val="000000"/>
                </a:solidFill>
              </a:rPr>
              <a:t> para </a:t>
            </a:r>
            <a:r>
              <a:rPr lang="en-US" sz="1700" err="1">
                <a:solidFill>
                  <a:srgbClr val="000000"/>
                </a:solidFill>
              </a:rPr>
              <a:t>niños</a:t>
            </a:r>
            <a:r>
              <a:rPr lang="en-US" sz="1700" dirty="0">
                <a:solidFill>
                  <a:srgbClr val="000000"/>
                </a:solidFill>
              </a:rPr>
              <a:t> y </a:t>
            </a:r>
            <a:r>
              <a:rPr lang="en-US" sz="1700" err="1">
                <a:solidFill>
                  <a:srgbClr val="000000"/>
                </a:solidFill>
              </a:rPr>
              <a:t>adolescentes</a:t>
            </a:r>
            <a:endParaRPr lang="en-US" sz="1700">
              <a:solidFill>
                <a:srgbClr val="000000"/>
              </a:solidFill>
              <a:cs typeface="Arial"/>
            </a:endParaRPr>
          </a:p>
          <a:p>
            <a:pPr marL="285750" indent="-285750">
              <a:spcAft>
                <a:spcPts val="800"/>
              </a:spcAft>
              <a:buFont typeface="Wingdings"/>
              <a:buChar char="ü"/>
            </a:pPr>
            <a:r>
              <a:rPr lang="en-US" sz="1700" err="1">
                <a:solidFill>
                  <a:srgbClr val="000000"/>
                </a:solidFill>
              </a:rPr>
              <a:t>Servicios</a:t>
            </a:r>
            <a:r>
              <a:rPr lang="en-US" sz="1700" dirty="0">
                <a:solidFill>
                  <a:srgbClr val="000000"/>
                </a:solidFill>
              </a:rPr>
              <a:t> </a:t>
            </a:r>
            <a:r>
              <a:rPr lang="en-US" sz="1700" err="1">
                <a:solidFill>
                  <a:srgbClr val="000000"/>
                </a:solidFill>
              </a:rPr>
              <a:t>intensivos</a:t>
            </a:r>
            <a:r>
              <a:rPr lang="en-US" sz="1700" dirty="0">
                <a:solidFill>
                  <a:srgbClr val="000000"/>
                </a:solidFill>
              </a:rPr>
              <a:t> a </a:t>
            </a:r>
            <a:r>
              <a:rPr lang="en-US" sz="1700" err="1">
                <a:solidFill>
                  <a:srgbClr val="000000"/>
                </a:solidFill>
              </a:rPr>
              <a:t>domicilio</a:t>
            </a:r>
            <a:endParaRPr lang="en-US" sz="1700">
              <a:solidFill>
                <a:srgbClr val="000000"/>
              </a:solidFill>
              <a:cs typeface="Arial"/>
            </a:endParaRPr>
          </a:p>
          <a:p>
            <a:pPr marL="285750" indent="-285750">
              <a:spcAft>
                <a:spcPts val="800"/>
              </a:spcAft>
              <a:buFont typeface="Wingdings"/>
              <a:buChar char="ü"/>
            </a:pPr>
            <a:r>
              <a:rPr lang="en-US" sz="1700" err="1">
                <a:solidFill>
                  <a:srgbClr val="000000"/>
                </a:solidFill>
              </a:rPr>
              <a:t>Servicios</a:t>
            </a:r>
            <a:r>
              <a:rPr lang="en-US" sz="1700" dirty="0">
                <a:solidFill>
                  <a:srgbClr val="000000"/>
                </a:solidFill>
              </a:rPr>
              <a:t> de </a:t>
            </a:r>
            <a:r>
              <a:rPr lang="en-US" sz="1700" err="1">
                <a:solidFill>
                  <a:srgbClr val="000000"/>
                </a:solidFill>
              </a:rPr>
              <a:t>terapia</a:t>
            </a:r>
            <a:r>
              <a:rPr lang="en-US" sz="1700" dirty="0">
                <a:solidFill>
                  <a:srgbClr val="000000"/>
                </a:solidFill>
              </a:rPr>
              <a:t> </a:t>
            </a:r>
            <a:r>
              <a:rPr lang="en-US" sz="1700" err="1">
                <a:solidFill>
                  <a:srgbClr val="000000"/>
                </a:solidFill>
              </a:rPr>
              <a:t>multisistémica</a:t>
            </a:r>
            <a:endParaRPr lang="en-US" sz="1700">
              <a:solidFill>
                <a:srgbClr val="000000"/>
              </a:solidFill>
              <a:cs typeface="Arial"/>
            </a:endParaRPr>
          </a:p>
          <a:p>
            <a:pPr marL="285750" indent="-285750">
              <a:spcAft>
                <a:spcPts val="800"/>
              </a:spcAft>
              <a:buFont typeface="Wingdings"/>
              <a:buChar char="ü"/>
            </a:pPr>
            <a:r>
              <a:rPr lang="en-US" sz="1700" err="1">
                <a:solidFill>
                  <a:srgbClr val="000000"/>
                </a:solidFill>
              </a:rPr>
              <a:t>Rehabilitación</a:t>
            </a:r>
            <a:r>
              <a:rPr lang="en-US" sz="1700" dirty="0">
                <a:solidFill>
                  <a:srgbClr val="000000"/>
                </a:solidFill>
              </a:rPr>
              <a:t> </a:t>
            </a:r>
            <a:r>
              <a:rPr lang="en-US" sz="1700" err="1">
                <a:solidFill>
                  <a:srgbClr val="000000"/>
                </a:solidFill>
              </a:rPr>
              <a:t>psicosocial</a:t>
            </a:r>
            <a:r>
              <a:rPr lang="en-US" sz="1700" dirty="0">
                <a:solidFill>
                  <a:srgbClr val="000000"/>
                </a:solidFill>
              </a:rPr>
              <a:t> </a:t>
            </a:r>
            <a:endParaRPr lang="en-US" sz="1700" dirty="0">
              <a:solidFill>
                <a:srgbClr val="000000"/>
              </a:solidFill>
              <a:cs typeface="Arial"/>
            </a:endParaRPr>
          </a:p>
          <a:p>
            <a:pPr marL="285750" indent="-285750">
              <a:spcAft>
                <a:spcPts val="800"/>
              </a:spcAft>
              <a:buFont typeface="Wingdings"/>
              <a:buChar char="ü"/>
            </a:pPr>
            <a:r>
              <a:rPr lang="en-US" sz="1700" err="1">
                <a:solidFill>
                  <a:srgbClr val="000000"/>
                </a:solidFill>
              </a:rPr>
              <a:t>Servicios</a:t>
            </a:r>
            <a:r>
              <a:rPr lang="en-US" sz="1700" dirty="0">
                <a:solidFill>
                  <a:srgbClr val="000000"/>
                </a:solidFill>
              </a:rPr>
              <a:t> de </a:t>
            </a:r>
            <a:r>
              <a:rPr lang="en-US" sz="1700" err="1">
                <a:solidFill>
                  <a:srgbClr val="000000"/>
                </a:solidFill>
              </a:rPr>
              <a:t>centros</a:t>
            </a:r>
            <a:r>
              <a:rPr lang="en-US" sz="1700" dirty="0">
                <a:solidFill>
                  <a:srgbClr val="000000"/>
                </a:solidFill>
              </a:rPr>
              <a:t> </a:t>
            </a:r>
            <a:r>
              <a:rPr lang="en-US" sz="1700" err="1">
                <a:solidFill>
                  <a:srgbClr val="000000"/>
                </a:solidFill>
              </a:rPr>
              <a:t>residenciales</a:t>
            </a:r>
            <a:r>
              <a:rPr lang="en-US" sz="1700" dirty="0">
                <a:solidFill>
                  <a:srgbClr val="000000"/>
                </a:solidFill>
              </a:rPr>
              <a:t> de </a:t>
            </a:r>
            <a:r>
              <a:rPr lang="en-US" sz="1700" err="1">
                <a:solidFill>
                  <a:srgbClr val="000000"/>
                </a:solidFill>
              </a:rPr>
              <a:t>tratamiento</a:t>
            </a:r>
            <a:r>
              <a:rPr lang="en-US" sz="1700" dirty="0">
                <a:solidFill>
                  <a:srgbClr val="000000"/>
                </a:solidFill>
              </a:rPr>
              <a:t> </a:t>
            </a:r>
            <a:endParaRPr lang="en-US" sz="1700" dirty="0">
              <a:solidFill>
                <a:srgbClr val="000000"/>
              </a:solidFill>
              <a:cs typeface="Arial"/>
            </a:endParaRPr>
          </a:p>
          <a:p>
            <a:pPr marL="285750" indent="-285750">
              <a:spcAft>
                <a:spcPts val="800"/>
              </a:spcAft>
              <a:buFont typeface="Wingdings"/>
              <a:buChar char="ü"/>
            </a:pPr>
            <a:r>
              <a:rPr lang="en-US" sz="1700" dirty="0">
                <a:solidFill>
                  <a:srgbClr val="000000"/>
                </a:solidFill>
              </a:rPr>
              <a:t>Vida </a:t>
            </a:r>
            <a:r>
              <a:rPr lang="en-US" sz="1700" err="1">
                <a:solidFill>
                  <a:srgbClr val="000000"/>
                </a:solidFill>
              </a:rPr>
              <a:t>en</a:t>
            </a:r>
            <a:r>
              <a:rPr lang="en-US" sz="1700" dirty="0">
                <a:solidFill>
                  <a:srgbClr val="000000"/>
                </a:solidFill>
              </a:rPr>
              <a:t> </a:t>
            </a:r>
            <a:r>
              <a:rPr lang="en-US" sz="1700" err="1">
                <a:solidFill>
                  <a:srgbClr val="000000"/>
                </a:solidFill>
              </a:rPr>
              <a:t>comunidad</a:t>
            </a:r>
            <a:r>
              <a:rPr lang="en-US" sz="1700" dirty="0">
                <a:solidFill>
                  <a:srgbClr val="000000"/>
                </a:solidFill>
              </a:rPr>
              <a:t> y </a:t>
            </a:r>
            <a:r>
              <a:rPr lang="en-US" sz="1700" err="1">
                <a:solidFill>
                  <a:srgbClr val="000000"/>
                </a:solidFill>
              </a:rPr>
              <a:t>apoyos</a:t>
            </a:r>
            <a:r>
              <a:rPr lang="en-US" sz="1700" dirty="0">
                <a:solidFill>
                  <a:srgbClr val="000000"/>
                </a:solidFill>
              </a:rPr>
              <a:t> (</a:t>
            </a:r>
            <a:r>
              <a:rPr lang="en-US" sz="1700" err="1">
                <a:solidFill>
                  <a:srgbClr val="000000"/>
                </a:solidFill>
              </a:rPr>
              <a:t>específico</a:t>
            </a:r>
            <a:r>
              <a:rPr lang="en-US" sz="1700" dirty="0">
                <a:solidFill>
                  <a:srgbClr val="000000"/>
                </a:solidFill>
              </a:rPr>
              <a:t> para personas </a:t>
            </a:r>
            <a:r>
              <a:rPr lang="en-US" sz="1700" dirty="0">
                <a:solidFill>
                  <a:srgbClr val="000000"/>
                </a:solidFill>
                <a:ea typeface="+mn-lt"/>
                <a:cs typeface="+mn-lt"/>
              </a:rPr>
              <a:t>con </a:t>
            </a:r>
            <a:r>
              <a:rPr lang="en-US" sz="1700" err="1">
                <a:solidFill>
                  <a:srgbClr val="000000"/>
                </a:solidFill>
                <a:ea typeface="+mn-lt"/>
                <a:cs typeface="+mn-lt"/>
              </a:rPr>
              <a:t>discapacidad</a:t>
            </a:r>
            <a:r>
              <a:rPr lang="en-US" sz="1700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en-US" sz="1700" err="1">
                <a:solidFill>
                  <a:srgbClr val="000000"/>
                </a:solidFill>
                <a:ea typeface="+mn-lt"/>
                <a:cs typeface="+mn-lt"/>
              </a:rPr>
              <a:t>intelectual</a:t>
            </a:r>
            <a:r>
              <a:rPr lang="en-US" sz="1700" dirty="0">
                <a:solidFill>
                  <a:srgbClr val="000000"/>
                </a:solidFill>
                <a:ea typeface="+mn-lt"/>
                <a:cs typeface="+mn-lt"/>
              </a:rPr>
              <a:t> o del </a:t>
            </a:r>
            <a:r>
              <a:rPr lang="en-US" sz="1700" err="1">
                <a:solidFill>
                  <a:srgbClr val="000000"/>
                </a:solidFill>
                <a:ea typeface="+mn-lt"/>
                <a:cs typeface="+mn-lt"/>
              </a:rPr>
              <a:t>desarrollo</a:t>
            </a:r>
            <a:r>
              <a:rPr lang="en-US" sz="1700" dirty="0">
                <a:solidFill>
                  <a:srgbClr val="000000"/>
                </a:solidFill>
                <a:ea typeface="+mn-lt"/>
                <a:cs typeface="+mn-lt"/>
              </a:rPr>
              <a:t> y </a:t>
            </a:r>
            <a:r>
              <a:rPr lang="en-US" sz="1700" err="1">
                <a:solidFill>
                  <a:srgbClr val="000000"/>
                </a:solidFill>
                <a:ea typeface="+mn-lt"/>
                <a:cs typeface="+mn-lt"/>
              </a:rPr>
              <a:t>lesiones</a:t>
            </a:r>
            <a:r>
              <a:rPr lang="en-US" sz="1700" dirty="0">
                <a:solidFill>
                  <a:srgbClr val="000000"/>
                </a:solidFill>
                <a:ea typeface="+mn-lt"/>
                <a:cs typeface="+mn-lt"/>
              </a:rPr>
              <a:t> </a:t>
            </a:r>
            <a:r>
              <a:rPr lang="en-US" sz="1700" err="1">
                <a:solidFill>
                  <a:srgbClr val="000000"/>
                </a:solidFill>
                <a:ea typeface="+mn-lt"/>
                <a:cs typeface="+mn-lt"/>
              </a:rPr>
              <a:t>cerebrales</a:t>
            </a:r>
            <a:r>
              <a:rPr lang="en-US" sz="1700" dirty="0">
                <a:solidFill>
                  <a:srgbClr val="000000"/>
                </a:solidFill>
                <a:ea typeface="+mn-lt"/>
                <a:cs typeface="+mn-lt"/>
              </a:rPr>
              <a:t> </a:t>
            </a:r>
            <a:r>
              <a:rPr lang="en-US" sz="1700" err="1">
                <a:solidFill>
                  <a:srgbClr val="000000"/>
                </a:solidFill>
                <a:ea typeface="+mn-lt"/>
                <a:cs typeface="+mn-lt"/>
              </a:rPr>
              <a:t>traumáticas</a:t>
            </a:r>
            <a:r>
              <a:rPr lang="en-US" sz="1700" dirty="0">
                <a:solidFill>
                  <a:srgbClr val="000000"/>
                </a:solidFill>
                <a:ea typeface="+mn-lt"/>
                <a:cs typeface="+mn-lt"/>
              </a:rPr>
              <a:t>)</a:t>
            </a:r>
            <a:endParaRPr lang="en-US" sz="1700" dirty="0">
              <a:solidFill>
                <a:srgbClr val="000000"/>
              </a:solidFill>
              <a:cs typeface="Arial"/>
            </a:endParaRPr>
          </a:p>
          <a:p>
            <a:pPr marL="285750" indent="-285750">
              <a:spcAft>
                <a:spcPts val="800"/>
              </a:spcAft>
              <a:buFont typeface="Wingdings"/>
              <a:buChar char="ü"/>
            </a:pPr>
            <a:r>
              <a:rPr lang="en-US" sz="1700" dirty="0">
                <a:solidFill>
                  <a:srgbClr val="000000"/>
                </a:solidFill>
              </a:rPr>
              <a:t>Empleo con </a:t>
            </a:r>
            <a:r>
              <a:rPr lang="en-US" sz="1700" err="1">
                <a:solidFill>
                  <a:srgbClr val="000000"/>
                </a:solidFill>
              </a:rPr>
              <a:t>ayuda</a:t>
            </a:r>
            <a:r>
              <a:rPr lang="en-US" sz="1700" dirty="0">
                <a:solidFill>
                  <a:srgbClr val="000000"/>
                </a:solidFill>
              </a:rPr>
              <a:t> (disponible para personas con </a:t>
            </a:r>
            <a:r>
              <a:rPr lang="en-US" sz="1700" err="1">
                <a:solidFill>
                  <a:srgbClr val="000000"/>
                </a:solidFill>
              </a:rPr>
              <a:t>problemas</a:t>
            </a:r>
            <a:r>
              <a:rPr lang="en-US" sz="1700" dirty="0">
                <a:solidFill>
                  <a:srgbClr val="000000"/>
                </a:solidFill>
              </a:rPr>
              <a:t> de </a:t>
            </a:r>
            <a:r>
              <a:rPr lang="en-US" sz="1700" err="1">
                <a:solidFill>
                  <a:srgbClr val="000000"/>
                </a:solidFill>
              </a:rPr>
              <a:t>salud</a:t>
            </a:r>
            <a:r>
              <a:rPr lang="en-US" sz="1700" dirty="0">
                <a:solidFill>
                  <a:srgbClr val="000000"/>
                </a:solidFill>
              </a:rPr>
              <a:t> </a:t>
            </a:r>
            <a:r>
              <a:rPr lang="en-US" sz="1700" err="1">
                <a:solidFill>
                  <a:srgbClr val="000000"/>
                </a:solidFill>
              </a:rPr>
              <a:t>conductural</a:t>
            </a:r>
            <a:r>
              <a:rPr lang="en-US" sz="1700" dirty="0">
                <a:solidFill>
                  <a:srgbClr val="000000"/>
                </a:solidFill>
              </a:rPr>
              <a:t>, </a:t>
            </a:r>
            <a:r>
              <a:rPr lang="en-US" sz="1700" err="1">
                <a:solidFill>
                  <a:srgbClr val="000000"/>
                </a:solidFill>
              </a:rPr>
              <a:t>discapacidad</a:t>
            </a:r>
            <a:r>
              <a:rPr lang="en-US" sz="1700" dirty="0">
                <a:solidFill>
                  <a:srgbClr val="000000"/>
                </a:solidFill>
              </a:rPr>
              <a:t> </a:t>
            </a:r>
            <a:r>
              <a:rPr lang="en-US" sz="1700" err="1">
                <a:solidFill>
                  <a:srgbClr val="000000"/>
                </a:solidFill>
              </a:rPr>
              <a:t>intelectual</a:t>
            </a:r>
            <a:r>
              <a:rPr lang="en-US" sz="1700" dirty="0">
                <a:solidFill>
                  <a:srgbClr val="000000"/>
                </a:solidFill>
              </a:rPr>
              <a:t> o del </a:t>
            </a:r>
            <a:r>
              <a:rPr lang="en-US" sz="1700" err="1">
                <a:solidFill>
                  <a:srgbClr val="000000"/>
                </a:solidFill>
              </a:rPr>
              <a:t>desarrollo</a:t>
            </a:r>
            <a:r>
              <a:rPr lang="en-US" sz="1700" dirty="0">
                <a:solidFill>
                  <a:srgbClr val="000000"/>
                </a:solidFill>
              </a:rPr>
              <a:t> y </a:t>
            </a:r>
            <a:r>
              <a:rPr lang="en-US" sz="1700" err="1">
                <a:solidFill>
                  <a:srgbClr val="000000"/>
                </a:solidFill>
              </a:rPr>
              <a:t>lesiones</a:t>
            </a:r>
            <a:r>
              <a:rPr lang="en-US" sz="1700" dirty="0">
                <a:solidFill>
                  <a:srgbClr val="000000"/>
                </a:solidFill>
              </a:rPr>
              <a:t> </a:t>
            </a:r>
            <a:r>
              <a:rPr lang="en-US" sz="1700" err="1">
                <a:solidFill>
                  <a:srgbClr val="000000"/>
                </a:solidFill>
              </a:rPr>
              <a:t>cerebrales</a:t>
            </a:r>
            <a:r>
              <a:rPr lang="en-US" sz="1700" dirty="0">
                <a:solidFill>
                  <a:srgbClr val="000000"/>
                </a:solidFill>
              </a:rPr>
              <a:t> </a:t>
            </a:r>
            <a:r>
              <a:rPr lang="en-US" sz="1700" err="1">
                <a:solidFill>
                  <a:srgbClr val="000000"/>
                </a:solidFill>
              </a:rPr>
              <a:t>traumáticas</a:t>
            </a:r>
            <a:r>
              <a:rPr lang="en-US" sz="1700" dirty="0">
                <a:solidFill>
                  <a:srgbClr val="000000"/>
                </a:solidFill>
              </a:rPr>
              <a:t>)</a:t>
            </a:r>
            <a:endParaRPr lang="en-US" sz="1700" dirty="0">
              <a:solidFill>
                <a:srgbClr val="000000"/>
              </a:solidFill>
              <a:cs typeface="Arial"/>
            </a:endParaRPr>
          </a:p>
          <a:p>
            <a:pPr marL="285750" indent="-285750">
              <a:spcAft>
                <a:spcPts val="800"/>
              </a:spcAft>
              <a:buFont typeface="Wingdings"/>
              <a:buChar char="ü"/>
            </a:pPr>
            <a:r>
              <a:rPr lang="en-US" sz="1700" dirty="0">
                <a:solidFill>
                  <a:srgbClr val="000000"/>
                </a:solidFill>
                <a:ea typeface="+mn-lt"/>
                <a:cs typeface="+mn-lt"/>
              </a:rPr>
              <a:t>Cuidado de </a:t>
            </a:r>
            <a:r>
              <a:rPr lang="en-US" sz="1700" err="1">
                <a:solidFill>
                  <a:srgbClr val="000000"/>
                </a:solidFill>
                <a:ea typeface="+mn-lt"/>
                <a:cs typeface="+mn-lt"/>
              </a:rPr>
              <a:t>relevo</a:t>
            </a:r>
            <a:r>
              <a:rPr lang="en-US" sz="1700" dirty="0">
                <a:solidFill>
                  <a:srgbClr val="000000"/>
                </a:solidFill>
                <a:ea typeface="+mn-lt"/>
                <a:cs typeface="+mn-lt"/>
              </a:rPr>
              <a:t> (</a:t>
            </a:r>
            <a:r>
              <a:rPr lang="en-US" sz="1700" err="1">
                <a:solidFill>
                  <a:srgbClr val="000000"/>
                </a:solidFill>
                <a:ea typeface="+mn-lt"/>
                <a:cs typeface="+mn-lt"/>
              </a:rPr>
              <a:t>específico</a:t>
            </a:r>
            <a:r>
              <a:rPr lang="en-US" sz="1700" dirty="0">
                <a:solidFill>
                  <a:srgbClr val="000000"/>
                </a:solidFill>
                <a:ea typeface="+mn-lt"/>
                <a:cs typeface="+mn-lt"/>
              </a:rPr>
              <a:t> para personas con </a:t>
            </a:r>
            <a:r>
              <a:rPr lang="en-US" sz="1700" err="1">
                <a:solidFill>
                  <a:srgbClr val="000000"/>
                </a:solidFill>
                <a:ea typeface="+mn-lt"/>
                <a:cs typeface="+mn-lt"/>
              </a:rPr>
              <a:t>trastornos</a:t>
            </a:r>
            <a:r>
              <a:rPr lang="en-US" sz="1700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en-US" sz="1700" err="1">
                <a:solidFill>
                  <a:srgbClr val="000000"/>
                </a:solidFill>
                <a:ea typeface="+mn-lt"/>
                <a:cs typeface="+mn-lt"/>
              </a:rPr>
              <a:t>emocionales</a:t>
            </a:r>
            <a:r>
              <a:rPr lang="en-US" sz="1700" dirty="0">
                <a:solidFill>
                  <a:srgbClr val="000000"/>
                </a:solidFill>
                <a:ea typeface="+mn-lt"/>
                <a:cs typeface="+mn-lt"/>
              </a:rPr>
              <a:t>, </a:t>
            </a:r>
            <a:r>
              <a:rPr lang="en-US" sz="1700" err="1">
                <a:solidFill>
                  <a:srgbClr val="000000"/>
                </a:solidFill>
                <a:ea typeface="+mn-lt"/>
                <a:cs typeface="+mn-lt"/>
              </a:rPr>
              <a:t>consumo</a:t>
            </a:r>
            <a:r>
              <a:rPr lang="en-US" sz="1700" dirty="0">
                <a:solidFill>
                  <a:srgbClr val="000000"/>
                </a:solidFill>
                <a:ea typeface="+mn-lt"/>
                <a:cs typeface="+mn-lt"/>
              </a:rPr>
              <a:t> de </a:t>
            </a:r>
            <a:r>
              <a:rPr lang="en-US" sz="1700" err="1">
                <a:solidFill>
                  <a:srgbClr val="000000"/>
                </a:solidFill>
                <a:ea typeface="+mn-lt"/>
                <a:cs typeface="+mn-lt"/>
              </a:rPr>
              <a:t>sustancias</a:t>
            </a:r>
            <a:r>
              <a:rPr lang="en-US" sz="1700" dirty="0">
                <a:solidFill>
                  <a:srgbClr val="000000"/>
                </a:solidFill>
                <a:ea typeface="+mn-lt"/>
                <a:cs typeface="+mn-lt"/>
              </a:rPr>
              <a:t> grave, </a:t>
            </a:r>
            <a:r>
              <a:rPr lang="en-US" sz="1700" err="1">
                <a:solidFill>
                  <a:srgbClr val="000000"/>
                </a:solidFill>
                <a:ea typeface="+mn-lt"/>
                <a:cs typeface="+mn-lt"/>
              </a:rPr>
              <a:t>discapacidad</a:t>
            </a:r>
            <a:r>
              <a:rPr lang="en-US" sz="1700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en-US" sz="1700" err="1">
                <a:solidFill>
                  <a:srgbClr val="000000"/>
                </a:solidFill>
                <a:ea typeface="+mn-lt"/>
                <a:cs typeface="+mn-lt"/>
              </a:rPr>
              <a:t>intelectual</a:t>
            </a:r>
            <a:r>
              <a:rPr lang="en-US" sz="1700" dirty="0">
                <a:solidFill>
                  <a:srgbClr val="000000"/>
                </a:solidFill>
                <a:ea typeface="+mn-lt"/>
                <a:cs typeface="+mn-lt"/>
              </a:rPr>
              <a:t> o del </a:t>
            </a:r>
            <a:r>
              <a:rPr lang="en-US" sz="1700" err="1">
                <a:solidFill>
                  <a:srgbClr val="000000"/>
                </a:solidFill>
                <a:ea typeface="+mn-lt"/>
                <a:cs typeface="+mn-lt"/>
              </a:rPr>
              <a:t>desarrollo</a:t>
            </a:r>
            <a:r>
              <a:rPr lang="en-US" sz="1700" dirty="0">
                <a:solidFill>
                  <a:srgbClr val="000000"/>
                </a:solidFill>
                <a:ea typeface="+mn-lt"/>
                <a:cs typeface="+mn-lt"/>
              </a:rPr>
              <a:t>, y </a:t>
            </a:r>
            <a:r>
              <a:rPr lang="en-US" sz="1700" err="1">
                <a:solidFill>
                  <a:srgbClr val="000000"/>
                </a:solidFill>
                <a:ea typeface="+mn-lt"/>
                <a:cs typeface="+mn-lt"/>
              </a:rPr>
              <a:t>lesiones</a:t>
            </a:r>
            <a:r>
              <a:rPr lang="en-US" sz="1700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en-US" sz="1700" err="1">
                <a:solidFill>
                  <a:srgbClr val="000000"/>
                </a:solidFill>
                <a:ea typeface="+mn-lt"/>
                <a:cs typeface="+mn-lt"/>
              </a:rPr>
              <a:t>cerebrales</a:t>
            </a:r>
            <a:r>
              <a:rPr lang="en-US" sz="1700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en-US" sz="1700" err="1">
                <a:solidFill>
                  <a:srgbClr val="000000"/>
                </a:solidFill>
                <a:ea typeface="+mn-lt"/>
                <a:cs typeface="+mn-lt"/>
              </a:rPr>
              <a:t>traumáticas</a:t>
            </a:r>
            <a:r>
              <a:rPr lang="en-US" sz="1700" dirty="0">
                <a:solidFill>
                  <a:srgbClr val="000000"/>
                </a:solidFill>
                <a:ea typeface="+mn-lt"/>
                <a:cs typeface="+mn-lt"/>
              </a:rPr>
              <a:t>)  </a:t>
            </a:r>
            <a:endParaRPr lang="en-US" sz="1700" dirty="0">
              <a:solidFill>
                <a:srgbClr val="000000"/>
              </a:solidFill>
              <a:cs typeface="Arial"/>
            </a:endParaRPr>
          </a:p>
          <a:p>
            <a:pPr marL="285750" indent="-285750">
              <a:spcAft>
                <a:spcPts val="800"/>
              </a:spcAft>
              <a:buFont typeface="Wingdings"/>
              <a:buChar char="ü"/>
            </a:pPr>
            <a:r>
              <a:rPr lang="en-US" sz="1700" err="1">
                <a:solidFill>
                  <a:srgbClr val="000000"/>
                </a:solidFill>
              </a:rPr>
              <a:t>Servicios</a:t>
            </a:r>
            <a:r>
              <a:rPr lang="en-US" sz="1700" dirty="0">
                <a:solidFill>
                  <a:srgbClr val="000000"/>
                </a:solidFill>
              </a:rPr>
              <a:t> de </a:t>
            </a:r>
            <a:r>
              <a:rPr lang="en-US" sz="1700" err="1">
                <a:solidFill>
                  <a:srgbClr val="000000"/>
                </a:solidFill>
              </a:rPr>
              <a:t>salud</a:t>
            </a:r>
            <a:r>
              <a:rPr lang="en-US" sz="1700" dirty="0">
                <a:solidFill>
                  <a:srgbClr val="000000"/>
                </a:solidFill>
              </a:rPr>
              <a:t> mental, I/DD y TBI </a:t>
            </a:r>
            <a:r>
              <a:rPr lang="en-US" sz="1700" err="1">
                <a:solidFill>
                  <a:srgbClr val="000000"/>
                </a:solidFill>
              </a:rPr>
              <a:t>financiados</a:t>
            </a:r>
            <a:r>
              <a:rPr lang="en-US" sz="1700" dirty="0">
                <a:solidFill>
                  <a:srgbClr val="000000"/>
                </a:solidFill>
              </a:rPr>
              <a:t> </a:t>
            </a:r>
            <a:r>
              <a:rPr lang="en-US" sz="1700" err="1">
                <a:solidFill>
                  <a:srgbClr val="000000"/>
                </a:solidFill>
              </a:rPr>
              <a:t>por</a:t>
            </a:r>
            <a:r>
              <a:rPr lang="en-US" sz="1700" dirty="0">
                <a:solidFill>
                  <a:srgbClr val="000000"/>
                </a:solidFill>
              </a:rPr>
              <a:t> </a:t>
            </a:r>
            <a:r>
              <a:rPr lang="en-US" sz="1700" err="1">
                <a:solidFill>
                  <a:srgbClr val="000000"/>
                </a:solidFill>
              </a:rPr>
              <a:t>el</a:t>
            </a:r>
            <a:r>
              <a:rPr lang="en-US" sz="1700" dirty="0">
                <a:solidFill>
                  <a:srgbClr val="000000"/>
                </a:solidFill>
              </a:rPr>
              <a:t> Estado</a:t>
            </a:r>
            <a:endParaRPr lang="en-US" sz="1700" dirty="0">
              <a:solidFill>
                <a:srgbClr val="000000"/>
              </a:solidFill>
              <a:cs typeface="Arial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01BABF6-A9F9-D5BB-2EB0-D6E1D96ECE1C}"/>
              </a:ext>
            </a:extLst>
          </p:cNvPr>
          <p:cNvGrpSpPr/>
          <p:nvPr/>
        </p:nvGrpSpPr>
        <p:grpSpPr>
          <a:xfrm>
            <a:off x="141756" y="6315075"/>
            <a:ext cx="1307770" cy="376907"/>
            <a:chOff x="223399" y="6195332"/>
            <a:chExt cx="3397827" cy="975621"/>
          </a:xfrm>
        </p:grpSpPr>
        <p:pic>
          <p:nvPicPr>
            <p:cNvPr id="9" name="Picture 8" descr="Text&#10;&#10;Description automatically generated">
              <a:extLst>
                <a:ext uri="{FF2B5EF4-FFF2-40B4-BE49-F238E27FC236}">
                  <a16:creationId xmlns:a16="http://schemas.microsoft.com/office/drawing/2014/main" id="{FD9FAA82-59A8-F722-600C-8DD974BEE2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63294" b="559"/>
            <a:stretch/>
          </p:blipFill>
          <p:spPr>
            <a:xfrm>
              <a:off x="223399" y="6197377"/>
              <a:ext cx="1006931" cy="96612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0CCC0C1-B828-1B45-235C-10511AD0E1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1683" t="25088" b="25442"/>
            <a:stretch/>
          </p:blipFill>
          <p:spPr>
            <a:xfrm>
              <a:off x="1230086" y="6195332"/>
              <a:ext cx="2391140" cy="975621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D4A9CCAB-9A7C-12A7-6ECF-86391E1BACD1}"/>
              </a:ext>
            </a:extLst>
          </p:cNvPr>
          <p:cNvSpPr txBox="1"/>
          <p:nvPr/>
        </p:nvSpPr>
        <p:spPr>
          <a:xfrm>
            <a:off x="528473" y="782722"/>
            <a:ext cx="4301837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b="1" err="1">
                <a:solidFill>
                  <a:schemeClr val="bg1"/>
                </a:solidFill>
              </a:rPr>
              <a:t>Servicios</a:t>
            </a:r>
            <a:r>
              <a:rPr lang="en-US" sz="3600" b="1">
                <a:solidFill>
                  <a:schemeClr val="bg1"/>
                </a:solidFill>
              </a:rPr>
              <a:t> que </a:t>
            </a:r>
            <a:r>
              <a:rPr lang="en-US" sz="3600" b="1" err="1">
                <a:solidFill>
                  <a:schemeClr val="bg1"/>
                </a:solidFill>
              </a:rPr>
              <a:t>sóloofrece</a:t>
            </a:r>
            <a:r>
              <a:rPr lang="en-US" sz="3600" b="1">
                <a:solidFill>
                  <a:schemeClr val="bg1"/>
                </a:solidFill>
              </a:rPr>
              <a:t> Tailored Plans (Planes </a:t>
            </a:r>
            <a:r>
              <a:rPr lang="en-US" sz="3600" b="1" err="1">
                <a:solidFill>
                  <a:schemeClr val="bg1"/>
                </a:solidFill>
              </a:rPr>
              <a:t>personalizados</a:t>
            </a:r>
            <a:r>
              <a:rPr lang="en-US" sz="3600" b="1">
                <a:solidFill>
                  <a:schemeClr val="bg1"/>
                </a:solidFill>
              </a:rPr>
              <a:t>)</a:t>
            </a:r>
            <a:endParaRPr lang="en-US" sz="3600">
              <a:solidFill>
                <a:schemeClr val="bg1"/>
              </a:solidFill>
              <a:cs typeface="Arial"/>
            </a:endParaRPr>
          </a:p>
        </p:txBody>
      </p:sp>
    </p:spTree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006559" y="-192881"/>
            <a:ext cx="8189911" cy="7050881"/>
            <a:chOff x="0" y="-76200"/>
            <a:chExt cx="3096807" cy="27855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96807" cy="2709333"/>
            </a:xfrm>
            <a:custGeom>
              <a:avLst/>
              <a:gdLst/>
              <a:ahLst/>
              <a:cxnLst/>
              <a:rect l="l" t="t" r="r" b="b"/>
              <a:pathLst>
                <a:path w="3096807" h="2709333">
                  <a:moveTo>
                    <a:pt x="0" y="0"/>
                  </a:moveTo>
                  <a:lnTo>
                    <a:pt x="3096807" y="0"/>
                  </a:lnTo>
                  <a:lnTo>
                    <a:pt x="3096807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3764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3096807" cy="278553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ct val="162824"/>
                </a:lnSpc>
              </a:pPr>
              <a:endParaRPr lang="en-US" sz="1200">
                <a:cs typeface="Arial"/>
              </a:endParaRPr>
            </a:p>
          </p:txBody>
        </p:sp>
      </p:grpSp>
      <p:sp>
        <p:nvSpPr>
          <p:cNvPr id="7" name="Freeform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333723" y="4200363"/>
            <a:ext cx="3677187" cy="1948416"/>
          </a:xfrm>
          <a:custGeom>
            <a:avLst/>
            <a:gdLst/>
            <a:ahLst/>
            <a:cxnLst/>
            <a:rect l="l" t="t" r="r" b="b"/>
            <a:pathLst>
              <a:path w="5050103" h="2501905">
                <a:moveTo>
                  <a:pt x="0" y="0"/>
                </a:moveTo>
                <a:lnTo>
                  <a:pt x="5050103" y="0"/>
                </a:lnTo>
                <a:lnTo>
                  <a:pt x="5050103" y="2501905"/>
                </a:lnTo>
                <a:lnTo>
                  <a:pt x="0" y="25019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Freeform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345616" y="4200363"/>
            <a:ext cx="3545115" cy="1949747"/>
          </a:xfrm>
          <a:custGeom>
            <a:avLst/>
            <a:gdLst/>
            <a:ahLst/>
            <a:cxnLst/>
            <a:rect l="l" t="t" r="r" b="b"/>
            <a:pathLst>
              <a:path w="5050103" h="2501905">
                <a:moveTo>
                  <a:pt x="0" y="0"/>
                </a:moveTo>
                <a:lnTo>
                  <a:pt x="5050103" y="0"/>
                </a:lnTo>
                <a:lnTo>
                  <a:pt x="5050103" y="2501905"/>
                </a:lnTo>
                <a:lnTo>
                  <a:pt x="0" y="25019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Freeform 9" descr="Icon for a telephone"/>
          <p:cNvSpPr/>
          <p:nvPr/>
        </p:nvSpPr>
        <p:spPr>
          <a:xfrm>
            <a:off x="5603264" y="1981965"/>
            <a:ext cx="1142499" cy="1165815"/>
          </a:xfrm>
          <a:custGeom>
            <a:avLst/>
            <a:gdLst/>
            <a:ahLst/>
            <a:cxnLst/>
            <a:rect l="l" t="t" r="r" b="b"/>
            <a:pathLst>
              <a:path w="1713748" h="1748723">
                <a:moveTo>
                  <a:pt x="0" y="0"/>
                </a:moveTo>
                <a:lnTo>
                  <a:pt x="1713748" y="0"/>
                </a:lnTo>
                <a:lnTo>
                  <a:pt x="1713748" y="1748723"/>
                </a:lnTo>
                <a:lnTo>
                  <a:pt x="0" y="17487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0" name="Freeform 10" descr="Icon for a website"/>
          <p:cNvSpPr/>
          <p:nvPr/>
        </p:nvSpPr>
        <p:spPr>
          <a:xfrm>
            <a:off x="9109425" y="2086553"/>
            <a:ext cx="2018475" cy="1175762"/>
          </a:xfrm>
          <a:custGeom>
            <a:avLst/>
            <a:gdLst/>
            <a:ahLst/>
            <a:cxnLst/>
            <a:rect l="l" t="t" r="r" b="b"/>
            <a:pathLst>
              <a:path w="3027713" h="1763643">
                <a:moveTo>
                  <a:pt x="0" y="0"/>
                </a:moveTo>
                <a:lnTo>
                  <a:pt x="3027713" y="0"/>
                </a:lnTo>
                <a:lnTo>
                  <a:pt x="3027713" y="1763642"/>
                </a:lnTo>
                <a:lnTo>
                  <a:pt x="0" y="17636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1" name="TextBox 11"/>
          <p:cNvSpPr txBox="1"/>
          <p:nvPr/>
        </p:nvSpPr>
        <p:spPr>
          <a:xfrm>
            <a:off x="8763881" y="4670308"/>
            <a:ext cx="2716901" cy="11270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6679"/>
              </a:lnSpc>
            </a:pPr>
            <a:r>
              <a:rPr lang="en-US" sz="1600" b="1">
                <a:solidFill>
                  <a:srgbClr val="003764"/>
                </a:solidFill>
              </a:rPr>
              <a:t>Visita</a:t>
            </a:r>
            <a:endParaRPr lang="en-US" sz="1600" b="1">
              <a:solidFill>
                <a:srgbClr val="003764"/>
              </a:solidFill>
              <a:cs typeface="Arial"/>
            </a:endParaRPr>
          </a:p>
          <a:p>
            <a:pPr algn="ctr">
              <a:lnSpc>
                <a:spcPct val="103715"/>
              </a:lnSpc>
            </a:pPr>
            <a:r>
              <a:rPr lang="en-US" b="1" u="sng">
                <a:solidFill>
                  <a:srgbClr val="003764"/>
                </a:solidFill>
                <a:hlinkClick r:id="rId7"/>
              </a:rPr>
              <a:t>ncmedicaidplans.gov/es/find-provider</a:t>
            </a:r>
            <a:endParaRPr lang="en-US" b="1" u="sng">
              <a:solidFill>
                <a:srgbClr val="003764"/>
              </a:solidFill>
              <a:cs typeface="Arial"/>
              <a:hlinkClick r:id="rId7"/>
            </a:endParaRPr>
          </a:p>
          <a:p>
            <a:pPr algn="ctr">
              <a:lnSpc>
                <a:spcPct val="116679"/>
              </a:lnSpc>
              <a:spcBef>
                <a:spcPct val="0"/>
              </a:spcBef>
            </a:pPr>
            <a:endParaRPr lang="en-US" sz="1600" b="1" u="sng">
              <a:solidFill>
                <a:srgbClr val="003764"/>
              </a:solidFill>
              <a:cs typeface="Arial"/>
              <a:hlinkClick r:id="rId8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4134629" y="991986"/>
            <a:ext cx="7868685" cy="6840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1137"/>
              </a:lnSpc>
              <a:spcBef>
                <a:spcPct val="0"/>
              </a:spcBef>
            </a:pPr>
            <a:r>
              <a:rPr lang="en-US" sz="4348" b="1">
                <a:solidFill>
                  <a:srgbClr val="FFFFFF"/>
                </a:solidFill>
              </a:rPr>
              <a:t>AVERÍGUALO HOY MISMO</a:t>
            </a:r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4652938" y="4454688"/>
            <a:ext cx="3347779" cy="14316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>
                <a:solidFill>
                  <a:srgbClr val="003764"/>
                </a:solidFill>
              </a:rPr>
              <a:t>Alliance: 1-800-510-9132</a:t>
            </a:r>
            <a:endParaRPr lang="en-US">
              <a:cs typeface="Arial"/>
            </a:endParaRPr>
          </a:p>
          <a:p>
            <a:pPr>
              <a:lnSpc>
                <a:spcPct val="150000"/>
              </a:lnSpc>
            </a:pPr>
            <a:r>
              <a:rPr lang="en-US" sz="1600" b="1">
                <a:solidFill>
                  <a:srgbClr val="003764"/>
                </a:solidFill>
              </a:rPr>
              <a:t>Partners Health: 1-888-235-4673</a:t>
            </a:r>
            <a:endParaRPr lang="en-US" sz="1600" b="1">
              <a:solidFill>
                <a:srgbClr val="003764"/>
              </a:solidFill>
              <a:cs typeface="Arial"/>
            </a:endParaRPr>
          </a:p>
          <a:p>
            <a:pPr>
              <a:lnSpc>
                <a:spcPct val="150000"/>
              </a:lnSpc>
            </a:pPr>
            <a:r>
              <a:rPr lang="en-US" sz="1600" b="1">
                <a:solidFill>
                  <a:srgbClr val="003764"/>
                </a:solidFill>
              </a:rPr>
              <a:t>Trillium: 1-877-685-2415</a:t>
            </a:r>
            <a:endParaRPr lang="en-US" sz="1600" b="1">
              <a:solidFill>
                <a:srgbClr val="003764"/>
              </a:solidFill>
              <a:cs typeface="Arial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1600" b="1">
                <a:solidFill>
                  <a:srgbClr val="003764"/>
                </a:solidFill>
              </a:rPr>
              <a:t>Vaya: 1-800-962-9003</a:t>
            </a:r>
            <a:endParaRPr lang="en-US" sz="1600" b="1">
              <a:solidFill>
                <a:srgbClr val="003764"/>
              </a:solidFill>
              <a:cs typeface="Arial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4832231" y="3629364"/>
            <a:ext cx="2684566" cy="268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03715"/>
              </a:lnSpc>
              <a:spcBef>
                <a:spcPct val="0"/>
              </a:spcBef>
            </a:pPr>
            <a:r>
              <a:rPr lang="en-US" b="1">
                <a:solidFill>
                  <a:srgbClr val="FFFFFF"/>
                </a:solidFill>
              </a:rPr>
              <a:t>LLAMANDO A TU PLAN</a:t>
            </a:r>
            <a:endParaRPr lang="en-US" b="1">
              <a:solidFill>
                <a:srgbClr val="FFFFFF"/>
              </a:solidFill>
              <a:cs typeface="Arial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8395582" y="3501124"/>
            <a:ext cx="3460272" cy="5567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03715"/>
              </a:lnSpc>
              <a:spcBef>
                <a:spcPct val="0"/>
              </a:spcBef>
            </a:pPr>
            <a:r>
              <a:rPr lang="en-US" b="1">
                <a:solidFill>
                  <a:srgbClr val="FFFFFF"/>
                </a:solidFill>
              </a:rPr>
              <a:t>ENCONTRANDO TU PROVEEDOR</a:t>
            </a:r>
            <a:endParaRPr lang="en-US" b="1">
              <a:solidFill>
                <a:srgbClr val="FFFFFF"/>
              </a:solidFill>
              <a:cs typeface="Arial"/>
            </a:endParaRPr>
          </a:p>
        </p:txBody>
      </p:sp>
      <p:sp>
        <p:nvSpPr>
          <p:cNvPr id="16" name="TextBox 16"/>
          <p:cNvSpPr txBox="1">
            <a:spLocks noGrp="1"/>
          </p:cNvSpPr>
          <p:nvPr>
            <p:ph type="title" idx="4294967295"/>
          </p:nvPr>
        </p:nvSpPr>
        <p:spPr>
          <a:xfrm>
            <a:off x="482599" y="1315394"/>
            <a:ext cx="3297643" cy="201687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00376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¿</a:t>
            </a:r>
            <a:r>
              <a:rPr kumimoji="0" lang="en-US" sz="2600" b="1" i="0" u="none" strike="noStrike" kern="1200" cap="none" spc="0" normalizeH="0" baseline="0" noProof="0" err="1">
                <a:ln>
                  <a:noFill/>
                </a:ln>
                <a:solidFill>
                  <a:srgbClr val="00376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Cómo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00376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err="1">
                <a:ln>
                  <a:noFill/>
                </a:ln>
                <a:solidFill>
                  <a:srgbClr val="00376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sé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00376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err="1">
                <a:ln>
                  <a:noFill/>
                </a:ln>
                <a:solidFill>
                  <a:srgbClr val="00376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00376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mis</a:t>
            </a:r>
            <a:r>
              <a:rPr lang="en-US" sz="2600">
                <a:solidFill>
                  <a:srgbClr val="003764"/>
                </a:solidFill>
                <a:latin typeface="+mn-lt"/>
                <a:ea typeface="+mn-ea"/>
                <a:cs typeface="+mn-cs"/>
              </a:rPr>
              <a:t> 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00376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err="1">
                <a:ln>
                  <a:noFill/>
                </a:ln>
                <a:solidFill>
                  <a:srgbClr val="00376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especialistas</a:t>
            </a:r>
            <a:r>
              <a:rPr lang="en-US" sz="2600">
                <a:solidFill>
                  <a:srgbClr val="003764"/>
                </a:solidFill>
                <a:latin typeface="+mn-lt"/>
                <a:ea typeface="+mn-ea"/>
                <a:cs typeface="+mn-cs"/>
              </a:rPr>
              <a:t> y </a:t>
            </a:r>
            <a:r>
              <a:rPr lang="en-US" sz="2600" err="1">
                <a:solidFill>
                  <a:srgbClr val="003764"/>
                </a:solidFill>
                <a:latin typeface="+mn-lt"/>
                <a:ea typeface="+mn-ea"/>
                <a:cs typeface="+mn-cs"/>
              </a:rPr>
              <a:t>médicos</a:t>
            </a:r>
            <a:r>
              <a:rPr lang="en-US" sz="2600">
                <a:solidFill>
                  <a:srgbClr val="003764"/>
                </a:solidFill>
                <a:latin typeface="+mn-lt"/>
                <a:ea typeface="+mn-ea"/>
                <a:cs typeface="+mn-cs"/>
              </a:rPr>
              <a:t> </a:t>
            </a:r>
            <a:r>
              <a:rPr kumimoji="0" lang="en-US" sz="2600" b="1" i="0" u="none" strike="noStrike" kern="1200" cap="none" spc="0" normalizeH="0" baseline="0" noProof="0" err="1">
                <a:ln>
                  <a:noFill/>
                </a:ln>
                <a:solidFill>
                  <a:srgbClr val="00376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están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00376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err="1">
                <a:ln>
                  <a:noFill/>
                </a:ln>
                <a:solidFill>
                  <a:srgbClr val="00376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en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00376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mi </a:t>
            </a:r>
            <a:r>
              <a:rPr lang="en-US" sz="2600">
                <a:solidFill>
                  <a:srgbClr val="003764"/>
                </a:solidFill>
                <a:latin typeface="+mn-lt"/>
                <a:ea typeface="+mn-ea"/>
                <a:cs typeface="+mn-cs"/>
              </a:rPr>
              <a:t>Tailored Plan (Plan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00376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en-US" sz="2600" err="1">
                <a:solidFill>
                  <a:srgbClr val="003764"/>
                </a:solidFill>
                <a:latin typeface="+mn-lt"/>
                <a:ea typeface="+mn-ea"/>
                <a:cs typeface="+mn-cs"/>
              </a:rPr>
              <a:t>personalizado</a:t>
            </a:r>
            <a:r>
              <a:rPr lang="en-US" sz="2600">
                <a:solidFill>
                  <a:srgbClr val="003764"/>
                </a:solidFill>
                <a:latin typeface="+mn-lt"/>
                <a:ea typeface="+mn-ea"/>
                <a:cs typeface="+mn-cs"/>
              </a:rPr>
              <a:t>)?</a:t>
            </a:r>
            <a:endParaRPr lang="en-US" sz="2600">
              <a:ea typeface="+mn-ea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482600" y="3725929"/>
            <a:ext cx="2598699" cy="17688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7251"/>
              </a:lnSpc>
              <a:spcBef>
                <a:spcPct val="0"/>
              </a:spcBef>
            </a:pPr>
            <a:r>
              <a:rPr lang="en-US" sz="2000" err="1">
                <a:solidFill>
                  <a:srgbClr val="000000"/>
                </a:solidFill>
              </a:rPr>
              <a:t>Averigua</a:t>
            </a:r>
            <a:r>
              <a:rPr lang="en-US" sz="2000">
                <a:solidFill>
                  <a:srgbClr val="000000"/>
                </a:solidFill>
              </a:rPr>
              <a:t> </a:t>
            </a:r>
            <a:r>
              <a:rPr lang="en-US" sz="2000" err="1">
                <a:solidFill>
                  <a:srgbClr val="000000"/>
                </a:solidFill>
              </a:rPr>
              <a:t>si</a:t>
            </a:r>
            <a:r>
              <a:rPr lang="en-US" sz="2000">
                <a:solidFill>
                  <a:srgbClr val="000000"/>
                </a:solidFill>
              </a:rPr>
              <a:t> </a:t>
            </a:r>
            <a:r>
              <a:rPr lang="en-US" sz="2000" err="1">
                <a:solidFill>
                  <a:srgbClr val="000000"/>
                </a:solidFill>
              </a:rPr>
              <a:t>tu</a:t>
            </a:r>
            <a:r>
              <a:rPr lang="en-US" sz="2000">
                <a:solidFill>
                  <a:srgbClr val="000000"/>
                </a:solidFill>
              </a:rPr>
              <a:t> </a:t>
            </a:r>
            <a:r>
              <a:rPr lang="en-US" sz="2000" err="1">
                <a:solidFill>
                  <a:srgbClr val="000000"/>
                </a:solidFill>
              </a:rPr>
              <a:t>médico</a:t>
            </a:r>
            <a:r>
              <a:rPr lang="en-US" sz="2000">
                <a:solidFill>
                  <a:srgbClr val="000000"/>
                </a:solidFill>
              </a:rPr>
              <a:t> o </a:t>
            </a:r>
            <a:r>
              <a:rPr lang="en-US" sz="2000" err="1">
                <a:solidFill>
                  <a:srgbClr val="000000"/>
                </a:solidFill>
              </a:rPr>
              <a:t>especialista</a:t>
            </a:r>
            <a:r>
              <a:rPr lang="en-US" sz="2000">
                <a:solidFill>
                  <a:srgbClr val="000000"/>
                </a:solidFill>
              </a:rPr>
              <a:t> </a:t>
            </a:r>
            <a:r>
              <a:rPr lang="en-US" sz="2000" err="1">
                <a:solidFill>
                  <a:srgbClr val="000000"/>
                </a:solidFill>
              </a:rPr>
              <a:t>pertenece</a:t>
            </a:r>
            <a:r>
              <a:rPr lang="en-US" sz="2000">
                <a:solidFill>
                  <a:srgbClr val="000000"/>
                </a:solidFill>
              </a:rPr>
              <a:t> a la red de </a:t>
            </a:r>
            <a:r>
              <a:rPr lang="en-US" sz="2000" err="1">
                <a:solidFill>
                  <a:srgbClr val="000000"/>
                </a:solidFill>
              </a:rPr>
              <a:t>tu</a:t>
            </a:r>
            <a:r>
              <a:rPr lang="en-US" sz="2000">
                <a:solidFill>
                  <a:srgbClr val="000000"/>
                </a:solidFill>
              </a:rPr>
              <a:t> Tailored Plan (Plan </a:t>
            </a:r>
            <a:r>
              <a:rPr lang="en-US" sz="2000" err="1">
                <a:solidFill>
                  <a:srgbClr val="000000"/>
                </a:solidFill>
              </a:rPr>
              <a:t>personalizado</a:t>
            </a:r>
            <a:r>
              <a:rPr lang="en-US" sz="2000">
                <a:solidFill>
                  <a:srgbClr val="000000"/>
                </a:solidFill>
              </a:rPr>
              <a:t>).</a:t>
            </a:r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BA4A670-2C35-8B51-4291-BB192EF93CB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204" y="6173250"/>
            <a:ext cx="1515857" cy="479408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2840558"/>
            <a:ext cx="4552601" cy="4017442"/>
          </a:xfrm>
          <a:prstGeom prst="rect">
            <a:avLst/>
          </a:prstGeom>
          <a:solidFill>
            <a:srgbClr val="003764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3" descr="Symbol for a checkmark"/>
          <p:cNvSpPr/>
          <p:nvPr/>
        </p:nvSpPr>
        <p:spPr>
          <a:xfrm>
            <a:off x="4899942" y="1503166"/>
            <a:ext cx="439705" cy="439705"/>
          </a:xfrm>
          <a:custGeom>
            <a:avLst/>
            <a:gdLst/>
            <a:ahLst/>
            <a:cxnLst/>
            <a:rect l="l" t="t" r="r" b="b"/>
            <a:pathLst>
              <a:path w="659558" h="659558">
                <a:moveTo>
                  <a:pt x="0" y="0"/>
                </a:moveTo>
                <a:lnTo>
                  <a:pt x="659558" y="0"/>
                </a:lnTo>
                <a:lnTo>
                  <a:pt x="659558" y="659558"/>
                </a:lnTo>
                <a:lnTo>
                  <a:pt x="0" y="6595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TextBox 4"/>
          <p:cNvSpPr txBox="1"/>
          <p:nvPr/>
        </p:nvSpPr>
        <p:spPr>
          <a:xfrm>
            <a:off x="5533985" y="1527912"/>
            <a:ext cx="2770833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200" b="1">
                <a:solidFill>
                  <a:srgbClr val="003764"/>
                </a:solidFill>
              </a:rPr>
              <a:t>Una carta </a:t>
            </a:r>
            <a:r>
              <a:rPr lang="en-US" sz="2200" b="1" err="1">
                <a:solidFill>
                  <a:srgbClr val="003764"/>
                </a:solidFill>
              </a:rPr>
              <a:t>diciendo</a:t>
            </a:r>
            <a:r>
              <a:rPr lang="en-US" sz="2200" b="1">
                <a:solidFill>
                  <a:srgbClr val="003764"/>
                </a:solidFill>
              </a:rPr>
              <a:t> lo que </a:t>
            </a:r>
            <a:r>
              <a:rPr lang="en-US" sz="2200" b="1" err="1">
                <a:solidFill>
                  <a:srgbClr val="003764"/>
                </a:solidFill>
              </a:rPr>
              <a:t>está</a:t>
            </a:r>
            <a:r>
              <a:rPr lang="en-US" sz="2200" b="1">
                <a:solidFill>
                  <a:srgbClr val="003764"/>
                </a:solidFill>
              </a:rPr>
              <a:t> </a:t>
            </a:r>
            <a:r>
              <a:rPr lang="en-US" sz="2200" b="1" err="1">
                <a:solidFill>
                  <a:srgbClr val="003764"/>
                </a:solidFill>
              </a:rPr>
              <a:t>pasando</a:t>
            </a:r>
            <a:endParaRPr lang="en-US" sz="2200" b="1">
              <a:solidFill>
                <a:srgbClr val="003764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5533986" y="2408595"/>
            <a:ext cx="2345199" cy="9285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ct val="115114"/>
              </a:lnSpc>
            </a:pPr>
            <a:r>
              <a:rPr lang="en-US" spc="16" err="1"/>
              <a:t>Te</a:t>
            </a:r>
            <a:r>
              <a:rPr lang="en-US" spc="16"/>
              <a:t> </a:t>
            </a:r>
            <a:r>
              <a:rPr lang="en-US" spc="16" err="1"/>
              <a:t>explica</a:t>
            </a:r>
            <a:r>
              <a:rPr lang="en-US" spc="16"/>
              <a:t> </a:t>
            </a:r>
            <a:r>
              <a:rPr lang="en-US" spc="16" err="1"/>
              <a:t>cómo</a:t>
            </a:r>
            <a:r>
              <a:rPr lang="en-US" spc="16"/>
              <a:t> </a:t>
            </a:r>
            <a:r>
              <a:rPr lang="en-US" spc="16" err="1"/>
              <a:t>elegir</a:t>
            </a:r>
            <a:r>
              <a:rPr lang="en-US" spc="16"/>
              <a:t> un </a:t>
            </a:r>
            <a:r>
              <a:rPr lang="en-US" spc="16" err="1"/>
              <a:t>proveedor</a:t>
            </a:r>
            <a:r>
              <a:rPr lang="en-US" spc="16"/>
              <a:t> de </a:t>
            </a:r>
            <a:r>
              <a:rPr lang="en-US" spc="16" err="1"/>
              <a:t>atención</a:t>
            </a:r>
            <a:r>
              <a:rPr lang="en-US" spc="16"/>
              <a:t> </a:t>
            </a:r>
            <a:r>
              <a:rPr lang="en-US" spc="16" err="1"/>
              <a:t>primaria</a:t>
            </a:r>
            <a:r>
              <a:rPr lang="en-US" spc="16"/>
              <a:t>.</a:t>
            </a:r>
            <a:endParaRPr lang="en-US"/>
          </a:p>
        </p:txBody>
      </p:sp>
      <p:sp>
        <p:nvSpPr>
          <p:cNvPr id="6" name="Freeform 6" descr="Symbol for a checkmark"/>
          <p:cNvSpPr/>
          <p:nvPr/>
        </p:nvSpPr>
        <p:spPr>
          <a:xfrm>
            <a:off x="8486457" y="1503166"/>
            <a:ext cx="445285" cy="445285"/>
          </a:xfrm>
          <a:custGeom>
            <a:avLst/>
            <a:gdLst/>
            <a:ahLst/>
            <a:cxnLst/>
            <a:rect l="l" t="t" r="r" b="b"/>
            <a:pathLst>
              <a:path w="667928" h="667928">
                <a:moveTo>
                  <a:pt x="0" y="0"/>
                </a:moveTo>
                <a:lnTo>
                  <a:pt x="667928" y="0"/>
                </a:lnTo>
                <a:lnTo>
                  <a:pt x="667928" y="667927"/>
                </a:lnTo>
                <a:lnTo>
                  <a:pt x="0" y="6679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TextBox 7"/>
          <p:cNvSpPr txBox="1"/>
          <p:nvPr/>
        </p:nvSpPr>
        <p:spPr>
          <a:xfrm>
            <a:off x="9113381" y="1527912"/>
            <a:ext cx="2770833" cy="7632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8084"/>
              </a:lnSpc>
            </a:pPr>
            <a:r>
              <a:rPr lang="en-US" sz="2200" b="1" err="1">
                <a:solidFill>
                  <a:srgbClr val="003764"/>
                </a:solidFill>
              </a:rPr>
              <a:t>Guía</a:t>
            </a:r>
            <a:r>
              <a:rPr lang="en-US" sz="2200" b="1">
                <a:solidFill>
                  <a:srgbClr val="003764"/>
                </a:solidFill>
              </a:rPr>
              <a:t> de </a:t>
            </a:r>
            <a:r>
              <a:rPr lang="en-US" sz="2200" b="1" err="1">
                <a:solidFill>
                  <a:srgbClr val="003764"/>
                </a:solidFill>
              </a:rPr>
              <a:t>opciones</a:t>
            </a:r>
            <a:r>
              <a:rPr lang="en-US" sz="2200" b="1">
                <a:solidFill>
                  <a:srgbClr val="003764"/>
                </a:solidFill>
              </a:rPr>
              <a:t> de </a:t>
            </a:r>
            <a:r>
              <a:rPr lang="en-US" sz="2200" b="1" err="1">
                <a:solidFill>
                  <a:srgbClr val="003764"/>
                </a:solidFill>
              </a:rPr>
              <a:t>cuidado</a:t>
            </a:r>
            <a:r>
              <a:rPr lang="en-US" sz="2200" b="1">
                <a:solidFill>
                  <a:srgbClr val="003764"/>
                </a:solidFill>
              </a:rPr>
              <a:t> de </a:t>
            </a:r>
            <a:r>
              <a:rPr lang="en-US" sz="2200" b="1" err="1">
                <a:solidFill>
                  <a:srgbClr val="003764"/>
                </a:solidFill>
              </a:rPr>
              <a:t>salud</a:t>
            </a:r>
            <a:endParaRPr lang="en-US" sz="2200" b="1">
              <a:solidFill>
                <a:srgbClr val="003764"/>
              </a:solidFill>
              <a:cs typeface="Arial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9113381" y="2439528"/>
            <a:ext cx="2596113" cy="12678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ct val="116590"/>
              </a:lnSpc>
            </a:pPr>
            <a:r>
              <a:rPr lang="en-US" spc="16" err="1"/>
              <a:t>Explica</a:t>
            </a:r>
            <a:r>
              <a:rPr lang="en-US" spc="16"/>
              <a:t> </a:t>
            </a:r>
            <a:r>
              <a:rPr lang="en-US" spc="16" err="1"/>
              <a:t>qué</a:t>
            </a:r>
            <a:r>
              <a:rPr lang="en-US" spc="16"/>
              <a:t> </a:t>
            </a:r>
            <a:r>
              <a:rPr lang="en-US" spc="16" err="1"/>
              <a:t>cubren</a:t>
            </a:r>
            <a:r>
              <a:rPr lang="en-US" spc="16"/>
              <a:t> </a:t>
            </a:r>
            <a:r>
              <a:rPr lang="en-US" spc="16" err="1"/>
              <a:t>los</a:t>
            </a:r>
            <a:r>
              <a:rPr lang="en-US" spc="16"/>
              <a:t> </a:t>
            </a:r>
            <a:r>
              <a:rPr lang="en-US" spc="16" err="1"/>
              <a:t>distintos</a:t>
            </a:r>
            <a:r>
              <a:rPr lang="en-US" spc="16"/>
              <a:t> planes de </a:t>
            </a:r>
            <a:r>
              <a:rPr lang="en-US" spc="16" err="1"/>
              <a:t>salud</a:t>
            </a:r>
            <a:r>
              <a:rPr lang="en-US" spc="16"/>
              <a:t> de NC Medicaid y </a:t>
            </a:r>
            <a:r>
              <a:rPr lang="en-US" spc="16" err="1"/>
              <a:t>quién</a:t>
            </a:r>
            <a:r>
              <a:rPr lang="en-US" spc="16"/>
              <a:t> </a:t>
            </a:r>
            <a:r>
              <a:rPr lang="en-US" spc="16" err="1"/>
              <a:t>puede</a:t>
            </a:r>
            <a:r>
              <a:rPr lang="en-US" spc="16"/>
              <a:t> </a:t>
            </a:r>
            <a:r>
              <a:rPr lang="en-US" spc="16" err="1"/>
              <a:t>obtenerlos</a:t>
            </a:r>
            <a:r>
              <a:rPr lang="en-US" spc="16"/>
              <a:t>.</a:t>
            </a:r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5487969" y="3921685"/>
            <a:ext cx="2563583" cy="757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ct val="116585"/>
              </a:lnSpc>
            </a:pPr>
            <a:r>
              <a:rPr lang="en-US" sz="2200" b="1">
                <a:solidFill>
                  <a:srgbClr val="003764"/>
                </a:solidFill>
              </a:rPr>
              <a:t>Lista de </a:t>
            </a:r>
            <a:r>
              <a:rPr lang="en-US" sz="2200" b="1" err="1">
                <a:solidFill>
                  <a:srgbClr val="003764"/>
                </a:solidFill>
              </a:rPr>
              <a:t>medicamentos</a:t>
            </a:r>
            <a:r>
              <a:rPr lang="en-US" sz="2200" b="1">
                <a:solidFill>
                  <a:srgbClr val="003764"/>
                </a:solidFill>
              </a:rPr>
              <a:t> </a:t>
            </a:r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5487970" y="4729834"/>
            <a:ext cx="2740222" cy="12471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114"/>
              </a:lnSpc>
            </a:pPr>
            <a:r>
              <a:rPr lang="en-US" spc="16"/>
              <a:t>Hay un sitio web que </a:t>
            </a:r>
            <a:r>
              <a:rPr lang="en-US" spc="16" err="1"/>
              <a:t>puedes</a:t>
            </a:r>
            <a:r>
              <a:rPr lang="en-US" spc="16"/>
              <a:t> </a:t>
            </a:r>
            <a:r>
              <a:rPr lang="en-US" spc="16" err="1"/>
              <a:t>visitar</a:t>
            </a:r>
            <a:r>
              <a:rPr lang="en-US" spc="16"/>
              <a:t> para </a:t>
            </a:r>
            <a:r>
              <a:rPr lang="en-US" spc="16" err="1"/>
              <a:t>ver</a:t>
            </a:r>
            <a:r>
              <a:rPr lang="en-US" spc="16"/>
              <a:t> </a:t>
            </a:r>
            <a:r>
              <a:rPr lang="en-US" spc="16" err="1"/>
              <a:t>tus</a:t>
            </a:r>
            <a:r>
              <a:rPr lang="en-US" spc="16"/>
              <a:t> </a:t>
            </a:r>
            <a:r>
              <a:rPr lang="en-US" spc="16" err="1"/>
              <a:t>beneficios</a:t>
            </a:r>
            <a:r>
              <a:rPr lang="en-US" spc="16"/>
              <a:t> de </a:t>
            </a:r>
            <a:r>
              <a:rPr lang="en-US" spc="16" err="1"/>
              <a:t>medicamentos</a:t>
            </a:r>
            <a:r>
              <a:rPr lang="en-US" spc="16"/>
              <a:t> con </a:t>
            </a:r>
            <a:r>
              <a:rPr lang="en-US" spc="16" err="1"/>
              <a:t>receta</a:t>
            </a:r>
            <a:r>
              <a:rPr lang="en-US" spc="16"/>
              <a:t>.</a:t>
            </a:r>
            <a:endParaRPr lang="en-US"/>
          </a:p>
        </p:txBody>
      </p:sp>
      <p:sp>
        <p:nvSpPr>
          <p:cNvPr id="11" name="Freeform 11" descr="Symbol for a checkmark"/>
          <p:cNvSpPr/>
          <p:nvPr/>
        </p:nvSpPr>
        <p:spPr>
          <a:xfrm>
            <a:off x="4899942" y="3862123"/>
            <a:ext cx="439705" cy="439705"/>
          </a:xfrm>
          <a:custGeom>
            <a:avLst/>
            <a:gdLst/>
            <a:ahLst/>
            <a:cxnLst/>
            <a:rect l="l" t="t" r="r" b="b"/>
            <a:pathLst>
              <a:path w="659558" h="659558">
                <a:moveTo>
                  <a:pt x="0" y="0"/>
                </a:moveTo>
                <a:lnTo>
                  <a:pt x="659558" y="0"/>
                </a:lnTo>
                <a:lnTo>
                  <a:pt x="659558" y="659558"/>
                </a:lnTo>
                <a:lnTo>
                  <a:pt x="0" y="6595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2" name="TextBox 12"/>
          <p:cNvSpPr txBox="1"/>
          <p:nvPr/>
        </p:nvSpPr>
        <p:spPr>
          <a:xfrm>
            <a:off x="9066781" y="3949612"/>
            <a:ext cx="2596113" cy="363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ct val="118084"/>
              </a:lnSpc>
            </a:pPr>
            <a:r>
              <a:rPr lang="en-US" sz="2200" b="1">
                <a:solidFill>
                  <a:srgbClr val="003764"/>
                </a:solidFill>
              </a:rPr>
              <a:t>Y </a:t>
            </a:r>
            <a:r>
              <a:rPr lang="en-US" sz="2200" b="1" err="1">
                <a:solidFill>
                  <a:srgbClr val="003764"/>
                </a:solidFill>
              </a:rPr>
              <a:t>copagos</a:t>
            </a:r>
            <a:endParaRPr lang="en-US" sz="2200" b="1">
              <a:solidFill>
                <a:srgbClr val="003764"/>
              </a:solidFill>
              <a:cs typeface="Arial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9066781" y="4415764"/>
            <a:ext cx="2596113" cy="619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ct val="116590"/>
              </a:lnSpc>
            </a:pPr>
            <a:r>
              <a:rPr lang="en-US" spc="16"/>
              <a:t>Lista de </a:t>
            </a:r>
            <a:r>
              <a:rPr lang="en-US" spc="16" err="1"/>
              <a:t>tus</a:t>
            </a:r>
            <a:r>
              <a:rPr lang="en-US" spc="16"/>
              <a:t> </a:t>
            </a:r>
            <a:r>
              <a:rPr lang="en-US" spc="16" err="1"/>
              <a:t>copagos</a:t>
            </a:r>
            <a:r>
              <a:rPr lang="en-US" spc="16"/>
              <a:t> para </a:t>
            </a:r>
            <a:r>
              <a:rPr lang="en-US" spc="16" err="1"/>
              <a:t>diferentes</a:t>
            </a:r>
            <a:r>
              <a:rPr lang="en-US" spc="16"/>
              <a:t> </a:t>
            </a:r>
            <a:r>
              <a:rPr lang="en-US" spc="16" err="1"/>
              <a:t>servicios</a:t>
            </a:r>
            <a:r>
              <a:rPr lang="en-US" spc="16"/>
              <a:t>.</a:t>
            </a:r>
            <a:endParaRPr lang="en-US"/>
          </a:p>
        </p:txBody>
      </p:sp>
      <p:sp>
        <p:nvSpPr>
          <p:cNvPr id="14" name="Freeform 14" descr="Symbol for a checkmark"/>
          <p:cNvSpPr/>
          <p:nvPr/>
        </p:nvSpPr>
        <p:spPr>
          <a:xfrm>
            <a:off x="8486457" y="3890050"/>
            <a:ext cx="445285" cy="445285"/>
          </a:xfrm>
          <a:custGeom>
            <a:avLst/>
            <a:gdLst/>
            <a:ahLst/>
            <a:cxnLst/>
            <a:rect l="l" t="t" r="r" b="b"/>
            <a:pathLst>
              <a:path w="667928" h="667928">
                <a:moveTo>
                  <a:pt x="0" y="0"/>
                </a:moveTo>
                <a:lnTo>
                  <a:pt x="667928" y="0"/>
                </a:lnTo>
                <a:lnTo>
                  <a:pt x="667928" y="667928"/>
                </a:lnTo>
                <a:lnTo>
                  <a:pt x="0" y="6679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5" name="TextBox 15"/>
          <p:cNvSpPr txBox="1">
            <a:spLocks noGrp="1"/>
          </p:cNvSpPr>
          <p:nvPr>
            <p:ph type="title" idx="4294967295"/>
          </p:nvPr>
        </p:nvSpPr>
        <p:spPr>
          <a:xfrm>
            <a:off x="413987" y="3090098"/>
            <a:ext cx="3829141" cy="128477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11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6" b="1" i="0" u="none" strike="noStrike" kern="1200" cap="none" spc="-8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¿</a:t>
            </a:r>
            <a:r>
              <a:rPr kumimoji="0" lang="en-US" sz="4266" b="1" i="0" u="none" strike="noStrike" kern="1200" cap="none" spc="-85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Qué</a:t>
            </a:r>
            <a:r>
              <a:rPr kumimoji="0" lang="en-US" sz="4266" b="1" i="0" u="none" strike="noStrike" kern="1200" cap="none" spc="-8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4266" b="1" i="0" u="none" strike="noStrike" kern="1200" cap="none" spc="-85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va</a:t>
            </a:r>
            <a:r>
              <a:rPr kumimoji="0" lang="en-US" sz="4266" b="1" i="0" u="none" strike="noStrike" kern="1200" cap="none" spc="-8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 </a:t>
            </a:r>
            <a:r>
              <a:rPr kumimoji="0" lang="en-US" sz="4266" b="1" i="0" u="none" strike="noStrike" kern="1200" cap="none" spc="-85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decir</a:t>
            </a:r>
            <a:r>
              <a:rPr kumimoji="0" lang="en-US" sz="4266" b="1" i="0" u="none" strike="noStrike" kern="1200" cap="none" spc="-8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mi carta?</a:t>
            </a:r>
            <a:endParaRPr lang="en-US">
              <a:ea typeface="+mn-ea"/>
              <a:cs typeface="+mn-cs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413988" y="4455794"/>
            <a:ext cx="3829140" cy="14029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30279"/>
              </a:lnSpc>
            </a:pPr>
            <a:r>
              <a:rPr lang="en-US">
                <a:solidFill>
                  <a:srgbClr val="F6F6F6"/>
                </a:solidFill>
              </a:rPr>
              <a:t>A </a:t>
            </a:r>
            <a:r>
              <a:rPr lang="en-US" err="1">
                <a:solidFill>
                  <a:srgbClr val="F6F6F6"/>
                </a:solidFill>
              </a:rPr>
              <a:t>partir</a:t>
            </a:r>
            <a:r>
              <a:rPr lang="en-US">
                <a:solidFill>
                  <a:srgbClr val="F6F6F6"/>
                </a:solidFill>
              </a:rPr>
              <a:t> del 17 de </a:t>
            </a:r>
            <a:r>
              <a:rPr lang="en-US" err="1">
                <a:solidFill>
                  <a:srgbClr val="F6F6F6"/>
                </a:solidFill>
              </a:rPr>
              <a:t>abril</a:t>
            </a:r>
            <a:r>
              <a:rPr lang="en-US">
                <a:solidFill>
                  <a:srgbClr val="F6F6F6"/>
                </a:solidFill>
              </a:rPr>
              <a:t> de 2024, se </a:t>
            </a:r>
            <a:r>
              <a:rPr lang="en-US" err="1">
                <a:solidFill>
                  <a:srgbClr val="F6F6F6"/>
                </a:solidFill>
              </a:rPr>
              <a:t>enviarán</a:t>
            </a:r>
            <a:r>
              <a:rPr lang="en-US">
                <a:solidFill>
                  <a:srgbClr val="F6F6F6"/>
                </a:solidFill>
              </a:rPr>
              <a:t> cartas a </a:t>
            </a:r>
            <a:r>
              <a:rPr lang="en-US" err="1">
                <a:solidFill>
                  <a:srgbClr val="F6F6F6"/>
                </a:solidFill>
              </a:rPr>
              <a:t>todos</a:t>
            </a:r>
            <a:r>
              <a:rPr lang="en-US">
                <a:solidFill>
                  <a:srgbClr val="F6F6F6"/>
                </a:solidFill>
              </a:rPr>
              <a:t> </a:t>
            </a:r>
            <a:r>
              <a:rPr lang="en-US" err="1">
                <a:solidFill>
                  <a:srgbClr val="F6F6F6"/>
                </a:solidFill>
              </a:rPr>
              <a:t>los</a:t>
            </a:r>
            <a:r>
              <a:rPr lang="en-US">
                <a:solidFill>
                  <a:srgbClr val="F6F6F6"/>
                </a:solidFill>
              </a:rPr>
              <a:t> que se </a:t>
            </a:r>
            <a:r>
              <a:rPr lang="en-US" err="1">
                <a:solidFill>
                  <a:srgbClr val="F6F6F6"/>
                </a:solidFill>
              </a:rPr>
              <a:t>pasen</a:t>
            </a:r>
            <a:r>
              <a:rPr lang="en-US">
                <a:solidFill>
                  <a:srgbClr val="F6F6F6"/>
                </a:solidFill>
              </a:rPr>
              <a:t> a un Tailored Plan (Plan </a:t>
            </a:r>
            <a:r>
              <a:rPr lang="en-US" err="1">
                <a:solidFill>
                  <a:srgbClr val="F6F6F6"/>
                </a:solidFill>
              </a:rPr>
              <a:t>personalizado</a:t>
            </a:r>
            <a:r>
              <a:rPr lang="en-US">
                <a:solidFill>
                  <a:srgbClr val="F6F6F6"/>
                </a:solidFill>
              </a:rPr>
              <a:t>). La carta </a:t>
            </a:r>
            <a:r>
              <a:rPr lang="en-US" err="1">
                <a:solidFill>
                  <a:srgbClr val="F6F6F6"/>
                </a:solidFill>
              </a:rPr>
              <a:t>incluirá</a:t>
            </a:r>
            <a:r>
              <a:rPr lang="en-US">
                <a:solidFill>
                  <a:srgbClr val="F6F6F6"/>
                </a:solidFill>
              </a:rPr>
              <a:t>:</a:t>
            </a:r>
            <a:endParaRPr lang="en-US">
              <a:cs typeface="Arial"/>
            </a:endParaRPr>
          </a:p>
        </p:txBody>
      </p:sp>
      <p:grpSp>
        <p:nvGrpSpPr>
          <p:cNvPr id="17" name="Group 17" descr="Photo of a woman in a wheelchair mailing a letter"/>
          <p:cNvGrpSpPr/>
          <p:nvPr/>
        </p:nvGrpSpPr>
        <p:grpSpPr>
          <a:xfrm>
            <a:off x="0" y="0"/>
            <a:ext cx="4552601" cy="2840558"/>
            <a:chOff x="0" y="0"/>
            <a:chExt cx="9105201" cy="5681115"/>
          </a:xfrm>
        </p:grpSpPr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4"/>
            <a:srcRect t="3175" b="3175"/>
            <a:stretch>
              <a:fillRect/>
            </a:stretch>
          </p:blipFill>
          <p:spPr>
            <a:xfrm>
              <a:off x="0" y="0"/>
              <a:ext cx="9105201" cy="5681115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2AC1944-8B1E-2405-B0F3-3AA678B8B601}"/>
              </a:ext>
            </a:extLst>
          </p:cNvPr>
          <p:cNvGrpSpPr/>
          <p:nvPr/>
        </p:nvGrpSpPr>
        <p:grpSpPr>
          <a:xfrm>
            <a:off x="141756" y="6315075"/>
            <a:ext cx="1307770" cy="376907"/>
            <a:chOff x="223399" y="6195332"/>
            <a:chExt cx="3397827" cy="975621"/>
          </a:xfrm>
        </p:grpSpPr>
        <p:pic>
          <p:nvPicPr>
            <p:cNvPr id="21" name="Picture 20" descr="Text&#10;&#10;Description automatically generated">
              <a:extLst>
                <a:ext uri="{FF2B5EF4-FFF2-40B4-BE49-F238E27FC236}">
                  <a16:creationId xmlns:a16="http://schemas.microsoft.com/office/drawing/2014/main" id="{9993ABCA-EA19-1583-4982-4B097FA653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63294" b="559"/>
            <a:stretch/>
          </p:blipFill>
          <p:spPr>
            <a:xfrm>
              <a:off x="223399" y="6197377"/>
              <a:ext cx="1006931" cy="966123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5282E8F-1935-96BD-FCA7-84760FFBDF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1683" t="25088" b="25442"/>
            <a:stretch/>
          </p:blipFill>
          <p:spPr>
            <a:xfrm>
              <a:off x="1230086" y="6195332"/>
              <a:ext cx="2391140" cy="97562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2840558"/>
            <a:ext cx="4552601" cy="4017442"/>
          </a:xfrm>
          <a:prstGeom prst="rect">
            <a:avLst/>
          </a:prstGeom>
          <a:solidFill>
            <a:srgbClr val="003764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4" name="Freeform 4" descr="Symbol for a checkmark"/>
          <p:cNvSpPr/>
          <p:nvPr/>
        </p:nvSpPr>
        <p:spPr>
          <a:xfrm>
            <a:off x="4908532" y="842701"/>
            <a:ext cx="419727" cy="419727"/>
          </a:xfrm>
          <a:custGeom>
            <a:avLst/>
            <a:gdLst/>
            <a:ahLst/>
            <a:cxnLst/>
            <a:rect l="l" t="t" r="r" b="b"/>
            <a:pathLst>
              <a:path w="839453" h="839453">
                <a:moveTo>
                  <a:pt x="0" y="0"/>
                </a:moveTo>
                <a:lnTo>
                  <a:pt x="839453" y="0"/>
                </a:lnTo>
                <a:lnTo>
                  <a:pt x="839453" y="839453"/>
                </a:lnTo>
                <a:lnTo>
                  <a:pt x="0" y="839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" name="TextBox 5"/>
          <p:cNvSpPr txBox="1"/>
          <p:nvPr/>
        </p:nvSpPr>
        <p:spPr>
          <a:xfrm>
            <a:off x="5511618" y="887935"/>
            <a:ext cx="1878364" cy="7218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1297"/>
              </a:lnSpc>
            </a:pPr>
            <a:r>
              <a:rPr lang="en-US" sz="2200" b="1">
                <a:solidFill>
                  <a:srgbClr val="003764"/>
                </a:solidFill>
                <a:latin typeface="Arial Bold"/>
              </a:rPr>
              <a:t>Derecho a </a:t>
            </a:r>
            <a:r>
              <a:rPr lang="en-US" sz="2200" b="1" err="1">
                <a:solidFill>
                  <a:srgbClr val="003764"/>
                </a:solidFill>
                <a:latin typeface="Arial Bold"/>
              </a:rPr>
              <a:t>darse</a:t>
            </a:r>
            <a:r>
              <a:rPr lang="en-US" sz="2200" b="1">
                <a:solidFill>
                  <a:srgbClr val="003764"/>
                </a:solidFill>
                <a:latin typeface="Arial Bold"/>
              </a:rPr>
              <a:t> de </a:t>
            </a:r>
            <a:r>
              <a:rPr lang="en-US" sz="2200" b="1" err="1">
                <a:solidFill>
                  <a:srgbClr val="003764"/>
                </a:solidFill>
                <a:latin typeface="Arial Bold"/>
              </a:rPr>
              <a:t>baja</a:t>
            </a:r>
            <a:endParaRPr lang="en-US" sz="2200" b="1">
              <a:solidFill>
                <a:srgbClr val="003764"/>
              </a:solidFill>
              <a:latin typeface="Arial Bold"/>
              <a:cs typeface="Arial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5511618" y="1744309"/>
            <a:ext cx="2447102" cy="30233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ct val="109872"/>
              </a:lnSpc>
            </a:pPr>
            <a:r>
              <a:rPr lang="en-US" spc="15" err="1"/>
              <a:t>Explica</a:t>
            </a:r>
            <a:r>
              <a:rPr lang="en-US" spc="15"/>
              <a:t> que </a:t>
            </a:r>
            <a:r>
              <a:rPr lang="en-US" spc="15" err="1"/>
              <a:t>tus</a:t>
            </a:r>
            <a:r>
              <a:rPr lang="en-US" spc="15"/>
              <a:t> </a:t>
            </a:r>
            <a:r>
              <a:rPr lang="en-US" spc="15" err="1"/>
              <a:t>servicios</a:t>
            </a:r>
            <a:r>
              <a:rPr lang="en-US" spc="15"/>
              <a:t> </a:t>
            </a:r>
            <a:r>
              <a:rPr lang="en-US" spc="15" err="1"/>
              <a:t>sólo</a:t>
            </a:r>
            <a:r>
              <a:rPr lang="en-US" spc="15"/>
              <a:t> </a:t>
            </a:r>
            <a:r>
              <a:rPr lang="en-US" spc="15" err="1"/>
              <a:t>pueden</a:t>
            </a:r>
            <a:r>
              <a:rPr lang="en-US" spc="15"/>
              <a:t> </a:t>
            </a:r>
            <a:r>
              <a:rPr lang="en-US" spc="15" err="1"/>
              <a:t>cubrirse</a:t>
            </a:r>
            <a:r>
              <a:rPr lang="en-US" spc="15"/>
              <a:t> con un Tailored Plan (Plan </a:t>
            </a:r>
            <a:r>
              <a:rPr lang="en-US" spc="15" err="1"/>
              <a:t>personalizado</a:t>
            </a:r>
            <a:r>
              <a:rPr lang="en-US" spc="15"/>
              <a:t>).</a:t>
            </a:r>
            <a:endParaRPr lang="en-US"/>
          </a:p>
          <a:p>
            <a:pPr>
              <a:lnSpc>
                <a:spcPct val="109872"/>
              </a:lnSpc>
            </a:pPr>
            <a:endParaRPr lang="en-US" spc="15">
              <a:cs typeface="Arial"/>
            </a:endParaRPr>
          </a:p>
          <a:p>
            <a:pPr>
              <a:lnSpc>
                <a:spcPct val="109872"/>
              </a:lnSpc>
            </a:pPr>
            <a:r>
              <a:rPr lang="en-US" spc="15" err="1"/>
              <a:t>Te</a:t>
            </a:r>
            <a:r>
              <a:rPr lang="en-US" spc="15"/>
              <a:t> </a:t>
            </a:r>
            <a:r>
              <a:rPr lang="en-US" spc="15" err="1"/>
              <a:t>explica</a:t>
            </a:r>
            <a:r>
              <a:rPr lang="en-US" spc="15"/>
              <a:t> </a:t>
            </a:r>
            <a:r>
              <a:rPr lang="en-US" spc="15" err="1"/>
              <a:t>qué</a:t>
            </a:r>
            <a:r>
              <a:rPr lang="en-US" spc="15"/>
              <a:t> </a:t>
            </a:r>
            <a:r>
              <a:rPr lang="en-US" spc="15" err="1"/>
              <a:t>tienes</a:t>
            </a:r>
            <a:r>
              <a:rPr lang="en-US" spc="15"/>
              <a:t> que </a:t>
            </a:r>
            <a:r>
              <a:rPr lang="en-US" spc="15" err="1"/>
              <a:t>hacer</a:t>
            </a:r>
            <a:r>
              <a:rPr lang="en-US" spc="15"/>
              <a:t> para </a:t>
            </a:r>
            <a:r>
              <a:rPr lang="en-US" spc="15" err="1"/>
              <a:t>volver</a:t>
            </a:r>
            <a:r>
              <a:rPr lang="en-US" spc="15"/>
              <a:t> al Plan </a:t>
            </a:r>
            <a:r>
              <a:rPr lang="en-US" spc="15" err="1"/>
              <a:t>Estándar</a:t>
            </a:r>
            <a:r>
              <a:rPr lang="en-US" spc="15"/>
              <a:t> </a:t>
            </a:r>
            <a:r>
              <a:rPr lang="en-US" spc="15" err="1"/>
              <a:t>si</a:t>
            </a:r>
            <a:r>
              <a:rPr lang="en-US" spc="15"/>
              <a:t> </a:t>
            </a:r>
            <a:r>
              <a:rPr lang="en-US" spc="15" err="1"/>
              <a:t>te</a:t>
            </a:r>
            <a:r>
              <a:rPr lang="en-US" spc="15"/>
              <a:t> das de </a:t>
            </a:r>
            <a:r>
              <a:rPr lang="en-US" spc="15" err="1"/>
              <a:t>baja</a:t>
            </a:r>
            <a:r>
              <a:rPr lang="en-US" spc="15"/>
              <a:t>.</a:t>
            </a:r>
            <a:endParaRPr lang="en-US" spc="15">
              <a:cs typeface="Arial"/>
            </a:endParaRPr>
          </a:p>
        </p:txBody>
      </p:sp>
      <p:grpSp>
        <p:nvGrpSpPr>
          <p:cNvPr id="10" name="Group 10" descr="Photo of a woman in a wheelchair mailing a letter"/>
          <p:cNvGrpSpPr/>
          <p:nvPr/>
        </p:nvGrpSpPr>
        <p:grpSpPr>
          <a:xfrm>
            <a:off x="0" y="0"/>
            <a:ext cx="4552601" cy="2840558"/>
            <a:chOff x="0" y="0"/>
            <a:chExt cx="9105201" cy="5681115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5"/>
            <a:srcRect t="3175" b="3175"/>
            <a:stretch>
              <a:fillRect/>
            </a:stretch>
          </p:blipFill>
          <p:spPr>
            <a:xfrm>
              <a:off x="0" y="0"/>
              <a:ext cx="9105201" cy="5681115"/>
            </a:xfrm>
            <a:prstGeom prst="rect">
              <a:avLst/>
            </a:prstGeom>
          </p:spPr>
        </p:pic>
      </p:grpSp>
      <p:sp>
        <p:nvSpPr>
          <p:cNvPr id="14" name="Freeform 14" descr="Symbol for a checkmark"/>
          <p:cNvSpPr/>
          <p:nvPr/>
        </p:nvSpPr>
        <p:spPr>
          <a:xfrm>
            <a:off x="8171074" y="856403"/>
            <a:ext cx="420842" cy="420842"/>
          </a:xfrm>
          <a:custGeom>
            <a:avLst/>
            <a:gdLst/>
            <a:ahLst/>
            <a:cxnLst/>
            <a:rect l="l" t="t" r="r" b="b"/>
            <a:pathLst>
              <a:path w="841684" h="841684">
                <a:moveTo>
                  <a:pt x="0" y="0"/>
                </a:moveTo>
                <a:lnTo>
                  <a:pt x="841684" y="0"/>
                </a:lnTo>
                <a:lnTo>
                  <a:pt x="841684" y="841684"/>
                </a:lnTo>
                <a:lnTo>
                  <a:pt x="0" y="8416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5" name="TextBox 15"/>
          <p:cNvSpPr txBox="1"/>
          <p:nvPr/>
        </p:nvSpPr>
        <p:spPr>
          <a:xfrm>
            <a:off x="8775888" y="882706"/>
            <a:ext cx="2072004" cy="7278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1589"/>
              </a:lnSpc>
            </a:pPr>
            <a:r>
              <a:rPr lang="en-US" sz="2200" b="1" err="1">
                <a:solidFill>
                  <a:srgbClr val="003764"/>
                </a:solidFill>
                <a:latin typeface="Arial Bold"/>
              </a:rPr>
              <a:t>Formulario</a:t>
            </a:r>
            <a:r>
              <a:rPr lang="en-US" sz="2200" b="1">
                <a:solidFill>
                  <a:srgbClr val="003764"/>
                </a:solidFill>
                <a:latin typeface="Arial Bold"/>
              </a:rPr>
              <a:t> de </a:t>
            </a:r>
            <a:r>
              <a:rPr lang="en-US" sz="2200" b="1" err="1">
                <a:solidFill>
                  <a:srgbClr val="003764"/>
                </a:solidFill>
                <a:latin typeface="Arial Bold"/>
              </a:rPr>
              <a:t>inscripción</a:t>
            </a:r>
            <a:endParaRPr lang="en-US" sz="2200" b="1">
              <a:solidFill>
                <a:srgbClr val="003764"/>
              </a:solidFill>
              <a:latin typeface="Arial Bold"/>
              <a:cs typeface="Arial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8766117" y="1744309"/>
            <a:ext cx="3011896" cy="45468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0178"/>
              </a:lnSpc>
            </a:pPr>
            <a:r>
              <a:rPr lang="en-US" spc="15"/>
              <a:t>Este </a:t>
            </a:r>
            <a:r>
              <a:rPr lang="en-US" spc="15" err="1"/>
              <a:t>formulario</a:t>
            </a:r>
            <a:r>
              <a:rPr lang="en-US" spc="15"/>
              <a:t> </a:t>
            </a:r>
            <a:r>
              <a:rPr lang="en-US" spc="15" err="1"/>
              <a:t>sólo</a:t>
            </a:r>
            <a:r>
              <a:rPr lang="en-US" spc="15"/>
              <a:t> </a:t>
            </a:r>
            <a:r>
              <a:rPr lang="en-US" spc="15" err="1"/>
              <a:t>deben</a:t>
            </a:r>
            <a:r>
              <a:rPr lang="en-US" spc="15"/>
              <a:t> </a:t>
            </a:r>
            <a:r>
              <a:rPr lang="en-US" spc="15" err="1"/>
              <a:t>completarlo</a:t>
            </a:r>
            <a:r>
              <a:rPr lang="en-US" spc="15"/>
              <a:t> las personas que </a:t>
            </a:r>
            <a:r>
              <a:rPr lang="en-US" spc="15" err="1"/>
              <a:t>opten</a:t>
            </a:r>
            <a:r>
              <a:rPr lang="en-US" spc="15"/>
              <a:t> </a:t>
            </a:r>
            <a:r>
              <a:rPr lang="en-US" spc="15" err="1"/>
              <a:t>por</a:t>
            </a:r>
            <a:r>
              <a:rPr lang="en-US" spc="15"/>
              <a:t> </a:t>
            </a:r>
            <a:r>
              <a:rPr lang="en-US" spc="15" err="1"/>
              <a:t>inscribirse</a:t>
            </a:r>
            <a:r>
              <a:rPr lang="en-US" spc="15"/>
              <a:t> </a:t>
            </a:r>
            <a:r>
              <a:rPr lang="en-US" spc="15" err="1"/>
              <a:t>en</a:t>
            </a:r>
            <a:r>
              <a:rPr lang="en-US" spc="15"/>
              <a:t> </a:t>
            </a:r>
            <a:r>
              <a:rPr lang="en-US" spc="15" err="1"/>
              <a:t>otra</a:t>
            </a:r>
            <a:r>
              <a:rPr lang="en-US" spc="15"/>
              <a:t> </a:t>
            </a:r>
            <a:r>
              <a:rPr lang="en-US" spc="15" err="1"/>
              <a:t>opción</a:t>
            </a:r>
            <a:r>
              <a:rPr lang="en-US" spc="15"/>
              <a:t> de </a:t>
            </a:r>
            <a:r>
              <a:rPr lang="en-US" spc="15" err="1"/>
              <a:t>cobertura</a:t>
            </a:r>
            <a:r>
              <a:rPr lang="en-US" spc="15"/>
              <a:t> de </a:t>
            </a:r>
            <a:r>
              <a:rPr lang="en-US" spc="15" err="1"/>
              <a:t>salud</a:t>
            </a:r>
            <a:r>
              <a:rPr lang="en-US" spc="15"/>
              <a:t> que no sea un Tailored Plan (Plan </a:t>
            </a:r>
            <a:r>
              <a:rPr lang="en-US" spc="15" err="1"/>
              <a:t>personalizado</a:t>
            </a:r>
            <a:r>
              <a:rPr lang="en-US" spc="15"/>
              <a:t>). </a:t>
            </a:r>
            <a:endParaRPr lang="en-US">
              <a:cs typeface="Arial"/>
            </a:endParaRPr>
          </a:p>
          <a:p>
            <a:pPr>
              <a:lnSpc>
                <a:spcPct val="110178"/>
              </a:lnSpc>
            </a:pPr>
            <a:endParaRPr lang="en-US" spc="15">
              <a:cs typeface="Arial"/>
            </a:endParaRPr>
          </a:p>
          <a:p>
            <a:pPr>
              <a:lnSpc>
                <a:spcPct val="110178"/>
              </a:lnSpc>
            </a:pPr>
            <a:r>
              <a:rPr lang="en-US" spc="15"/>
              <a:t>Si </a:t>
            </a:r>
            <a:r>
              <a:rPr lang="en-US" spc="15" err="1"/>
              <a:t>eliges</a:t>
            </a:r>
            <a:r>
              <a:rPr lang="en-US" spc="15"/>
              <a:t> un plan de </a:t>
            </a:r>
            <a:r>
              <a:rPr lang="en-US" spc="15" err="1"/>
              <a:t>salud</a:t>
            </a:r>
            <a:r>
              <a:rPr lang="en-US" spc="15"/>
              <a:t> </a:t>
            </a:r>
            <a:r>
              <a:rPr lang="en-US" spc="15" err="1"/>
              <a:t>distinto</a:t>
            </a:r>
            <a:r>
              <a:rPr lang="en-US" spc="15"/>
              <a:t>, no </a:t>
            </a:r>
            <a:r>
              <a:rPr lang="en-US" spc="15" err="1"/>
              <a:t>estarán</a:t>
            </a:r>
            <a:r>
              <a:rPr lang="en-US" spc="15"/>
              <a:t> </a:t>
            </a:r>
            <a:r>
              <a:rPr lang="en-US" spc="15" err="1"/>
              <a:t>cubiertos</a:t>
            </a:r>
            <a:r>
              <a:rPr lang="en-US" spc="15"/>
              <a:t> </a:t>
            </a:r>
            <a:r>
              <a:rPr lang="en-US" spc="15" err="1"/>
              <a:t>determinados</a:t>
            </a:r>
            <a:r>
              <a:rPr lang="en-US" spc="15"/>
              <a:t> </a:t>
            </a:r>
            <a:r>
              <a:rPr lang="en-US" spc="15" err="1"/>
              <a:t>servicios</a:t>
            </a:r>
            <a:r>
              <a:rPr lang="en-US" spc="15"/>
              <a:t> para </a:t>
            </a:r>
            <a:r>
              <a:rPr lang="en-US" spc="15" err="1"/>
              <a:t>enfermedades</a:t>
            </a:r>
            <a:r>
              <a:rPr lang="en-US" spc="15"/>
              <a:t> </a:t>
            </a:r>
            <a:r>
              <a:rPr lang="en-US" spc="15" err="1"/>
              <a:t>mentales</a:t>
            </a:r>
            <a:r>
              <a:rPr lang="en-US" spc="15"/>
              <a:t> graves, </a:t>
            </a:r>
            <a:r>
              <a:rPr lang="en-US" spc="15" err="1"/>
              <a:t>trastornos</a:t>
            </a:r>
            <a:r>
              <a:rPr lang="en-US" spc="15"/>
              <a:t> </a:t>
            </a:r>
            <a:r>
              <a:rPr lang="en-US" spc="15" err="1"/>
              <a:t>por</a:t>
            </a:r>
            <a:r>
              <a:rPr lang="en-US" spc="15"/>
              <a:t> </a:t>
            </a:r>
            <a:r>
              <a:rPr lang="en-US" spc="15" err="1"/>
              <a:t>consumo</a:t>
            </a:r>
            <a:r>
              <a:rPr lang="en-US" spc="15"/>
              <a:t> de </a:t>
            </a:r>
            <a:r>
              <a:rPr lang="en-US" spc="15" err="1"/>
              <a:t>sustancias</a:t>
            </a:r>
            <a:r>
              <a:rPr lang="en-US" spc="15"/>
              <a:t>, I/DD y TBI. </a:t>
            </a:r>
            <a:endParaRPr lang="en-US" spc="15">
              <a:cs typeface="Arial"/>
            </a:endParaRPr>
          </a:p>
          <a:p>
            <a:pPr>
              <a:lnSpc>
                <a:spcPct val="110178"/>
              </a:lnSpc>
            </a:pPr>
            <a:endParaRPr lang="en-US" spc="15">
              <a:cs typeface="Arial"/>
            </a:endParaRPr>
          </a:p>
        </p:txBody>
      </p:sp>
      <p:sp>
        <p:nvSpPr>
          <p:cNvPr id="9" name="TextBox 15">
            <a:extLst>
              <a:ext uri="{FF2B5EF4-FFF2-40B4-BE49-F238E27FC236}">
                <a16:creationId xmlns:a16="http://schemas.microsoft.com/office/drawing/2014/main" id="{1776244A-091F-8CA4-1985-136C62E7238D}"/>
              </a:ext>
            </a:extLst>
          </p:cNvPr>
          <p:cNvSpPr txBox="1">
            <a:spLocks/>
          </p:cNvSpPr>
          <p:nvPr/>
        </p:nvSpPr>
        <p:spPr>
          <a:xfrm>
            <a:off x="413987" y="3142449"/>
            <a:ext cx="3829141" cy="240540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7CA3DD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400">
              <a:lnSpc>
                <a:spcPct val="101151"/>
              </a:lnSpc>
              <a:spcBef>
                <a:spcPts val="0"/>
              </a:spcBef>
              <a:defRPr/>
            </a:pPr>
            <a:r>
              <a:rPr kumimoji="0" lang="en-US" sz="4250" b="1" i="0" u="none" strike="noStrike" kern="1200" cap="none" spc="-8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¿</a:t>
            </a:r>
            <a:r>
              <a:rPr kumimoji="0" lang="en-US" sz="4250" b="1" i="0" u="none" strike="noStrike" kern="1200" cap="none" spc="-85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Qué</a:t>
            </a:r>
            <a:r>
              <a:rPr kumimoji="0" lang="en-US" sz="4250" b="1" i="0" u="none" strike="noStrike" kern="1200" cap="none" spc="-8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4250" b="1" i="0" u="none" strike="noStrike" kern="1200" cap="none" spc="-85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va</a:t>
            </a:r>
            <a:r>
              <a:rPr kumimoji="0" lang="en-US" sz="4250" b="1" i="0" u="none" strike="noStrike" kern="1200" cap="none" spc="-8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 </a:t>
            </a:r>
            <a:r>
              <a:rPr kumimoji="0" lang="en-US" sz="4250" b="1" i="0" u="none" strike="noStrike" kern="1200" cap="none" spc="-85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decir</a:t>
            </a:r>
            <a:r>
              <a:rPr kumimoji="0" lang="en-US" sz="4250" b="1" i="0" u="none" strike="noStrike" kern="1200" cap="none" spc="-8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mi carta?</a:t>
            </a:r>
            <a:endParaRPr lang="en-US" sz="4250" spc="-85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defTabSz="914400">
              <a:lnSpc>
                <a:spcPct val="101150"/>
              </a:lnSpc>
              <a:spcBef>
                <a:spcPts val="0"/>
              </a:spcBef>
              <a:defRPr/>
            </a:pPr>
            <a:br>
              <a:rPr lang="en-US" sz="3600" b="1" i="0" u="none" strike="noStrike" kern="1200" cap="none" spc="-85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3600" b="0" i="1" u="none" strike="noStrike" kern="1200" cap="none" spc="-8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</a:t>
            </a:r>
            <a:r>
              <a:rPr kumimoji="0" lang="en-US" sz="3600" b="0" i="1" u="none" strike="noStrike" kern="1200" cap="none" spc="-85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continuación</a:t>
            </a:r>
            <a:r>
              <a:rPr kumimoji="0" lang="en-US" sz="3600" b="0" i="1" u="none" strike="noStrike" kern="1200" cap="none" spc="-8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  <a:endParaRPr lang="en-US" sz="3600" spc="-85">
              <a:solidFill>
                <a:srgbClr val="FFFFFF"/>
              </a:solidFill>
              <a:latin typeface="+mn-lt"/>
              <a:ea typeface="+mn-ea"/>
              <a:cs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2ECF0E5-6234-724D-726F-E694622A0D8F}"/>
              </a:ext>
            </a:extLst>
          </p:cNvPr>
          <p:cNvGrpSpPr/>
          <p:nvPr/>
        </p:nvGrpSpPr>
        <p:grpSpPr>
          <a:xfrm>
            <a:off x="141756" y="6315075"/>
            <a:ext cx="1307770" cy="376907"/>
            <a:chOff x="223399" y="6195332"/>
            <a:chExt cx="3397827" cy="975621"/>
          </a:xfrm>
        </p:grpSpPr>
        <p:pic>
          <p:nvPicPr>
            <p:cNvPr id="7" name="Picture 6" descr="Text&#10;&#10;Description automatically generated">
              <a:extLst>
                <a:ext uri="{FF2B5EF4-FFF2-40B4-BE49-F238E27FC236}">
                  <a16:creationId xmlns:a16="http://schemas.microsoft.com/office/drawing/2014/main" id="{D4180458-76BF-93DE-4F89-D00B95AEF7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63294" b="559"/>
            <a:stretch/>
          </p:blipFill>
          <p:spPr>
            <a:xfrm>
              <a:off x="223399" y="6197377"/>
              <a:ext cx="1006931" cy="96612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6771CA4-D84F-43A1-F94B-822E3825DC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1683" t="25088" b="25442"/>
            <a:stretch/>
          </p:blipFill>
          <p:spPr>
            <a:xfrm>
              <a:off x="1230086" y="6195332"/>
              <a:ext cx="2391140" cy="97562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 descr="Photo of a woman sitting on a couch reading"/>
          <p:cNvGrpSpPr/>
          <p:nvPr/>
        </p:nvGrpSpPr>
        <p:grpSpPr>
          <a:xfrm>
            <a:off x="0" y="0"/>
            <a:ext cx="4552601" cy="2840558"/>
            <a:chOff x="0" y="0"/>
            <a:chExt cx="9105201" cy="5681115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3175" b="3175"/>
            <a:stretch>
              <a:fillRect/>
            </a:stretch>
          </p:blipFill>
          <p:spPr>
            <a:xfrm>
              <a:off x="0" y="0"/>
              <a:ext cx="9105201" cy="5681115"/>
            </a:xfrm>
            <a:prstGeom prst="rect">
              <a:avLst/>
            </a:prstGeom>
          </p:spPr>
        </p:pic>
      </p:grpSp>
      <p:sp>
        <p:nvSpPr>
          <p:cNvPr id="4" name="AutoShap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2840558"/>
            <a:ext cx="4552601" cy="4017442"/>
          </a:xfrm>
          <a:prstGeom prst="rect">
            <a:avLst/>
          </a:prstGeom>
          <a:solidFill>
            <a:srgbClr val="003764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5" name="Freeform 5" descr="Symbol for a checkmark"/>
          <p:cNvSpPr/>
          <p:nvPr/>
        </p:nvSpPr>
        <p:spPr>
          <a:xfrm>
            <a:off x="5864300" y="2281465"/>
            <a:ext cx="478451" cy="478451"/>
          </a:xfrm>
          <a:custGeom>
            <a:avLst/>
            <a:gdLst/>
            <a:ahLst/>
            <a:cxnLst/>
            <a:rect l="l" t="t" r="r" b="b"/>
            <a:pathLst>
              <a:path w="717676" h="717676">
                <a:moveTo>
                  <a:pt x="0" y="0"/>
                </a:moveTo>
                <a:lnTo>
                  <a:pt x="717676" y="0"/>
                </a:lnTo>
                <a:lnTo>
                  <a:pt x="717676" y="717676"/>
                </a:lnTo>
                <a:lnTo>
                  <a:pt x="0" y="7176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TextBox 6"/>
          <p:cNvSpPr txBox="1"/>
          <p:nvPr/>
        </p:nvSpPr>
        <p:spPr>
          <a:xfrm>
            <a:off x="6605677" y="2211615"/>
            <a:ext cx="4884615" cy="8166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21354"/>
              </a:lnSpc>
            </a:pPr>
            <a:r>
              <a:rPr lang="en-US" sz="2300">
                <a:solidFill>
                  <a:srgbClr val="003764"/>
                </a:solidFill>
              </a:rPr>
              <a:t>Tu </a:t>
            </a:r>
            <a:r>
              <a:rPr lang="en-US" sz="2300" err="1">
                <a:solidFill>
                  <a:srgbClr val="003764"/>
                </a:solidFill>
              </a:rPr>
              <a:t>nueva</a:t>
            </a:r>
            <a:r>
              <a:rPr lang="en-US" sz="2300">
                <a:solidFill>
                  <a:srgbClr val="003764"/>
                </a:solidFill>
              </a:rPr>
              <a:t> </a:t>
            </a:r>
            <a:r>
              <a:rPr lang="en-US" sz="2300" err="1">
                <a:solidFill>
                  <a:srgbClr val="003764"/>
                </a:solidFill>
              </a:rPr>
              <a:t>tarjeta</a:t>
            </a:r>
            <a:r>
              <a:rPr lang="en-US" sz="2300">
                <a:solidFill>
                  <a:srgbClr val="003764"/>
                </a:solidFill>
              </a:rPr>
              <a:t> de </a:t>
            </a:r>
            <a:r>
              <a:rPr lang="en-US" sz="2300" err="1">
                <a:solidFill>
                  <a:srgbClr val="003764"/>
                </a:solidFill>
              </a:rPr>
              <a:t>identificación</a:t>
            </a:r>
            <a:r>
              <a:rPr lang="en-US" sz="2300">
                <a:solidFill>
                  <a:srgbClr val="003764"/>
                </a:solidFill>
              </a:rPr>
              <a:t> de </a:t>
            </a:r>
            <a:r>
              <a:rPr lang="en-US" sz="2300" err="1">
                <a:solidFill>
                  <a:srgbClr val="003764"/>
                </a:solidFill>
              </a:rPr>
              <a:t>tu</a:t>
            </a:r>
            <a:r>
              <a:rPr lang="en-US" sz="2300">
                <a:solidFill>
                  <a:srgbClr val="003764"/>
                </a:solidFill>
              </a:rPr>
              <a:t> Tailored Plan (Plan </a:t>
            </a:r>
            <a:r>
              <a:rPr lang="en-US" sz="2300" err="1">
                <a:solidFill>
                  <a:srgbClr val="003764"/>
                </a:solidFill>
              </a:rPr>
              <a:t>personalizado</a:t>
            </a:r>
            <a:r>
              <a:rPr lang="en-US" sz="2300">
                <a:solidFill>
                  <a:srgbClr val="003764"/>
                </a:solidFill>
              </a:rPr>
              <a:t>)</a:t>
            </a:r>
            <a:endParaRPr lang="en-US" sz="2300" err="1">
              <a:solidFill>
                <a:srgbClr val="003764"/>
              </a:solidFill>
              <a:cs typeface="Arial"/>
            </a:endParaRPr>
          </a:p>
        </p:txBody>
      </p:sp>
      <p:sp>
        <p:nvSpPr>
          <p:cNvPr id="7" name="Freeform 7" descr="Symbol for a checkmark"/>
          <p:cNvSpPr/>
          <p:nvPr/>
        </p:nvSpPr>
        <p:spPr>
          <a:xfrm>
            <a:off x="5864300" y="4677970"/>
            <a:ext cx="478451" cy="478451"/>
          </a:xfrm>
          <a:custGeom>
            <a:avLst/>
            <a:gdLst/>
            <a:ahLst/>
            <a:cxnLst/>
            <a:rect l="l" t="t" r="r" b="b"/>
            <a:pathLst>
              <a:path w="717676" h="717676">
                <a:moveTo>
                  <a:pt x="0" y="0"/>
                </a:moveTo>
                <a:lnTo>
                  <a:pt x="717676" y="0"/>
                </a:lnTo>
                <a:lnTo>
                  <a:pt x="717676" y="717676"/>
                </a:lnTo>
                <a:lnTo>
                  <a:pt x="0" y="7176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TextBox 8"/>
          <p:cNvSpPr txBox="1"/>
          <p:nvPr/>
        </p:nvSpPr>
        <p:spPr>
          <a:xfrm>
            <a:off x="6555607" y="4608120"/>
            <a:ext cx="5070336" cy="16731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21354"/>
              </a:lnSpc>
            </a:pPr>
            <a:r>
              <a:rPr lang="en-US" sz="2300">
                <a:solidFill>
                  <a:srgbClr val="003764"/>
                </a:solidFill>
              </a:rPr>
              <a:t>Tu </a:t>
            </a:r>
            <a:r>
              <a:rPr lang="en-US" sz="2300" err="1">
                <a:solidFill>
                  <a:srgbClr val="003764"/>
                </a:solidFill>
              </a:rPr>
              <a:t>proveedor</a:t>
            </a:r>
            <a:r>
              <a:rPr lang="en-US" sz="2300">
                <a:solidFill>
                  <a:srgbClr val="003764"/>
                </a:solidFill>
              </a:rPr>
              <a:t> de </a:t>
            </a:r>
            <a:r>
              <a:rPr lang="en-US" sz="2300" err="1">
                <a:solidFill>
                  <a:srgbClr val="003764"/>
                </a:solidFill>
              </a:rPr>
              <a:t>atención</a:t>
            </a:r>
            <a:r>
              <a:rPr lang="en-US" sz="2300">
                <a:solidFill>
                  <a:srgbClr val="003764"/>
                </a:solidFill>
              </a:rPr>
              <a:t> </a:t>
            </a:r>
            <a:r>
              <a:rPr lang="en-US" sz="2300" err="1">
                <a:solidFill>
                  <a:srgbClr val="003764"/>
                </a:solidFill>
              </a:rPr>
              <a:t>primaria</a:t>
            </a:r>
            <a:r>
              <a:rPr lang="en-US" sz="2300">
                <a:solidFill>
                  <a:srgbClr val="003764"/>
                </a:solidFill>
              </a:rPr>
              <a:t> </a:t>
            </a:r>
            <a:r>
              <a:rPr lang="en-US" sz="2300" err="1">
                <a:solidFill>
                  <a:srgbClr val="003764"/>
                </a:solidFill>
              </a:rPr>
              <a:t>estará</a:t>
            </a:r>
            <a:r>
              <a:rPr lang="en-US" sz="2300">
                <a:solidFill>
                  <a:srgbClr val="003764"/>
                </a:solidFill>
              </a:rPr>
              <a:t> </a:t>
            </a:r>
            <a:r>
              <a:rPr lang="en-US" sz="2300" err="1">
                <a:solidFill>
                  <a:srgbClr val="003764"/>
                </a:solidFill>
              </a:rPr>
              <a:t>en</a:t>
            </a:r>
            <a:r>
              <a:rPr lang="en-US" sz="2300">
                <a:solidFill>
                  <a:srgbClr val="003764"/>
                </a:solidFill>
              </a:rPr>
              <a:t> </a:t>
            </a:r>
            <a:r>
              <a:rPr lang="en-US" sz="2300" err="1">
                <a:solidFill>
                  <a:srgbClr val="003764"/>
                </a:solidFill>
              </a:rPr>
              <a:t>tu</a:t>
            </a:r>
            <a:r>
              <a:rPr lang="en-US" sz="2300">
                <a:solidFill>
                  <a:srgbClr val="003764"/>
                </a:solidFill>
              </a:rPr>
              <a:t> </a:t>
            </a:r>
            <a:r>
              <a:rPr lang="en-US" sz="2300" err="1">
                <a:solidFill>
                  <a:srgbClr val="003764"/>
                </a:solidFill>
              </a:rPr>
              <a:t>tarjeta</a:t>
            </a:r>
            <a:r>
              <a:rPr lang="en-US" sz="2300">
                <a:solidFill>
                  <a:srgbClr val="003764"/>
                </a:solidFill>
              </a:rPr>
              <a:t> de </a:t>
            </a:r>
            <a:r>
              <a:rPr lang="en-US" sz="2300" err="1">
                <a:solidFill>
                  <a:srgbClr val="003764"/>
                </a:solidFill>
              </a:rPr>
              <a:t>identificación</a:t>
            </a:r>
            <a:r>
              <a:rPr lang="en-US" sz="2300">
                <a:solidFill>
                  <a:srgbClr val="003764"/>
                </a:solidFill>
              </a:rPr>
              <a:t> de </a:t>
            </a:r>
            <a:r>
              <a:rPr lang="en-US" sz="2300" err="1">
                <a:solidFill>
                  <a:srgbClr val="003764"/>
                </a:solidFill>
              </a:rPr>
              <a:t>afiliado</a:t>
            </a:r>
            <a:r>
              <a:rPr lang="en-US" sz="2300">
                <a:solidFill>
                  <a:srgbClr val="003764"/>
                </a:solidFill>
              </a:rPr>
              <a:t> de </a:t>
            </a:r>
            <a:r>
              <a:rPr lang="en-US" sz="2300" err="1">
                <a:solidFill>
                  <a:srgbClr val="003764"/>
                </a:solidFill>
              </a:rPr>
              <a:t>tu</a:t>
            </a:r>
            <a:r>
              <a:rPr lang="en-US" sz="2300">
                <a:solidFill>
                  <a:srgbClr val="003764"/>
                </a:solidFill>
              </a:rPr>
              <a:t> Tailored Plan (Plan </a:t>
            </a:r>
            <a:r>
              <a:rPr lang="en-US" sz="2300" err="1">
                <a:solidFill>
                  <a:srgbClr val="003764"/>
                </a:solidFill>
              </a:rPr>
              <a:t>personalizado</a:t>
            </a:r>
            <a:r>
              <a:rPr lang="en-US" sz="2300">
                <a:solidFill>
                  <a:srgbClr val="003764"/>
                </a:solidFill>
              </a:rPr>
              <a:t>)</a:t>
            </a:r>
            <a:endParaRPr lang="en-US" sz="2344" err="1">
              <a:solidFill>
                <a:srgbClr val="003764"/>
              </a:solidFill>
              <a:cs typeface="Arial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6555607" y="3562444"/>
            <a:ext cx="3479347" cy="3958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21354"/>
              </a:lnSpc>
            </a:pPr>
            <a:r>
              <a:rPr lang="en-US" sz="2344">
                <a:solidFill>
                  <a:srgbClr val="003764"/>
                </a:solidFill>
              </a:rPr>
              <a:t>Tu Manual de </a:t>
            </a:r>
            <a:r>
              <a:rPr lang="en-US" sz="2344" err="1">
                <a:solidFill>
                  <a:srgbClr val="003764"/>
                </a:solidFill>
              </a:rPr>
              <a:t>Afiliado</a:t>
            </a:r>
            <a:endParaRPr lang="en-US" sz="2344">
              <a:solidFill>
                <a:srgbClr val="003764"/>
              </a:solidFill>
              <a:cs typeface="Arial"/>
            </a:endParaRPr>
          </a:p>
        </p:txBody>
      </p:sp>
      <p:sp>
        <p:nvSpPr>
          <p:cNvPr id="10" name="Freeform 10" descr="Symbol for a checkmark"/>
          <p:cNvSpPr/>
          <p:nvPr/>
        </p:nvSpPr>
        <p:spPr>
          <a:xfrm>
            <a:off x="5864300" y="3479717"/>
            <a:ext cx="478451" cy="478451"/>
          </a:xfrm>
          <a:custGeom>
            <a:avLst/>
            <a:gdLst/>
            <a:ahLst/>
            <a:cxnLst/>
            <a:rect l="l" t="t" r="r" b="b"/>
            <a:pathLst>
              <a:path w="717676" h="717676">
                <a:moveTo>
                  <a:pt x="0" y="0"/>
                </a:moveTo>
                <a:lnTo>
                  <a:pt x="717676" y="0"/>
                </a:lnTo>
                <a:lnTo>
                  <a:pt x="717676" y="717676"/>
                </a:lnTo>
                <a:lnTo>
                  <a:pt x="0" y="7176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1" name="TextBox 11"/>
          <p:cNvSpPr txBox="1">
            <a:spLocks noGrp="1"/>
          </p:cNvSpPr>
          <p:nvPr>
            <p:ph type="title" idx="4294967295"/>
          </p:nvPr>
        </p:nvSpPr>
        <p:spPr>
          <a:xfrm>
            <a:off x="413987" y="3200617"/>
            <a:ext cx="3925784" cy="260122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14400">
              <a:lnSpc>
                <a:spcPct val="101151"/>
              </a:lnSpc>
              <a:spcBef>
                <a:spcPts val="0"/>
              </a:spcBef>
              <a:defRPr/>
            </a:pPr>
            <a:r>
              <a:rPr kumimoji="0" lang="en-US" sz="4250" b="1" i="0" u="none" strike="noStrike" kern="1200" cap="none" spc="-8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¿</a:t>
            </a:r>
            <a:r>
              <a:rPr kumimoji="0" lang="en-US" sz="4250" b="1" i="0" u="none" strike="noStrike" kern="1200" cap="none" spc="-85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Qué</a:t>
            </a:r>
            <a:r>
              <a:rPr kumimoji="0" lang="en-US" sz="4250" b="1" i="0" u="none" strike="noStrike" kern="1200" cap="none" spc="-8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4250" b="1" i="0" u="none" strike="noStrike" kern="1200" cap="none" spc="-85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incluye</a:t>
            </a:r>
            <a:br>
              <a:rPr lang="en-US" sz="4250" spc="-85">
                <a:solidFill>
                  <a:srgbClr val="FFFFFF"/>
                </a:solidFill>
                <a:latin typeface="+mn-lt"/>
                <a:ea typeface="+mn-ea"/>
                <a:cs typeface="Arial"/>
              </a:rPr>
            </a:br>
            <a:r>
              <a:rPr kumimoji="0" lang="en-US" sz="4250" b="1" i="0" u="none" strike="noStrike" kern="1200" cap="none" spc="-85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el</a:t>
            </a:r>
            <a:r>
              <a:rPr kumimoji="0" lang="en-US" sz="4250" b="1" i="0" u="none" strike="noStrike" kern="1200" cap="none" spc="-8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Paquete de Bienvenida </a:t>
            </a:r>
            <a:br>
              <a:rPr lang="en-US" sz="4250" spc="-85">
                <a:solidFill>
                  <a:srgbClr val="FFFFFF"/>
                </a:solidFill>
                <a:latin typeface="+mn-lt"/>
                <a:ea typeface="+mn-ea"/>
                <a:cs typeface="+mn-cs"/>
              </a:rPr>
            </a:br>
            <a:r>
              <a:rPr kumimoji="0" lang="en-US" sz="4250" b="1" i="0" u="none" strike="noStrike" kern="1200" cap="none" spc="-8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que</a:t>
            </a:r>
            <a:r>
              <a:rPr lang="en-US" sz="4250" spc="-85">
                <a:solidFill>
                  <a:srgbClr val="FFFFFF"/>
                </a:solidFill>
                <a:latin typeface="+mn-lt"/>
                <a:ea typeface="+mn-ea"/>
                <a:cs typeface="+mn-cs"/>
              </a:rPr>
              <a:t> </a:t>
            </a:r>
            <a:r>
              <a:rPr kumimoji="0" lang="en-US" sz="4250" b="1" i="0" u="none" strike="noStrike" kern="1200" cap="none" spc="-85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recibiré</a:t>
            </a:r>
            <a:r>
              <a:rPr kumimoji="0" lang="en-US" sz="4250" b="1" i="0" u="none" strike="noStrike" kern="1200" cap="none" spc="-8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?</a:t>
            </a:r>
            <a:endParaRPr lang="en-US" sz="4250">
              <a:ea typeface="+mn-ea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5347436" y="799044"/>
            <a:ext cx="6481706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 b="1">
                <a:solidFill>
                  <a:srgbClr val="003764"/>
                </a:solidFill>
              </a:rPr>
              <a:t>A </a:t>
            </a:r>
            <a:r>
              <a:rPr lang="en-US" sz="2400" b="1" err="1">
                <a:solidFill>
                  <a:srgbClr val="003764"/>
                </a:solidFill>
              </a:rPr>
              <a:t>partir</a:t>
            </a:r>
            <a:r>
              <a:rPr lang="en-US" sz="2400" b="1">
                <a:solidFill>
                  <a:srgbClr val="003764"/>
                </a:solidFill>
              </a:rPr>
              <a:t> de finales de mayo, Tailored Plans</a:t>
            </a:r>
            <a:endParaRPr lang="en-US"/>
          </a:p>
          <a:p>
            <a:pPr>
              <a:spcBef>
                <a:spcPct val="0"/>
              </a:spcBef>
            </a:pPr>
            <a:r>
              <a:rPr lang="en-US" sz="2400">
                <a:solidFill>
                  <a:srgbClr val="003764"/>
                </a:solidFill>
              </a:rPr>
              <a:t>(Planes </a:t>
            </a:r>
            <a:r>
              <a:rPr lang="en-US" sz="2400" err="1">
                <a:solidFill>
                  <a:srgbClr val="003764"/>
                </a:solidFill>
              </a:rPr>
              <a:t>personalizados</a:t>
            </a:r>
            <a:r>
              <a:rPr lang="en-US" sz="2400">
                <a:solidFill>
                  <a:srgbClr val="003764"/>
                </a:solidFill>
              </a:rPr>
              <a:t>) </a:t>
            </a:r>
            <a:r>
              <a:rPr lang="en-US" sz="2400" err="1">
                <a:solidFill>
                  <a:srgbClr val="003764"/>
                </a:solidFill>
              </a:rPr>
              <a:t>enviarán</a:t>
            </a:r>
            <a:r>
              <a:rPr lang="en-US" sz="2400">
                <a:solidFill>
                  <a:srgbClr val="003764"/>
                </a:solidFill>
              </a:rPr>
              <a:t> </a:t>
            </a:r>
            <a:r>
              <a:rPr lang="en-US" sz="2400" err="1">
                <a:solidFill>
                  <a:srgbClr val="003764"/>
                </a:solidFill>
              </a:rPr>
              <a:t>por</a:t>
            </a:r>
            <a:r>
              <a:rPr lang="en-US" sz="2400">
                <a:solidFill>
                  <a:srgbClr val="003764"/>
                </a:solidFill>
              </a:rPr>
              <a:t> </a:t>
            </a:r>
            <a:r>
              <a:rPr lang="en-US" sz="2400" err="1">
                <a:solidFill>
                  <a:srgbClr val="003764"/>
                </a:solidFill>
              </a:rPr>
              <a:t>correo</a:t>
            </a:r>
            <a:r>
              <a:rPr lang="en-US" sz="2400">
                <a:solidFill>
                  <a:srgbClr val="003764"/>
                </a:solidFill>
              </a:rPr>
              <a:t> un Paquete de Bienvenida. El </a:t>
            </a:r>
            <a:r>
              <a:rPr lang="en-US" sz="2400" err="1">
                <a:solidFill>
                  <a:srgbClr val="003764"/>
                </a:solidFill>
              </a:rPr>
              <a:t>paquete</a:t>
            </a:r>
            <a:r>
              <a:rPr lang="en-US" sz="2400">
                <a:solidFill>
                  <a:srgbClr val="003764"/>
                </a:solidFill>
              </a:rPr>
              <a:t> </a:t>
            </a:r>
            <a:r>
              <a:rPr lang="en-US" sz="2400" err="1">
                <a:solidFill>
                  <a:srgbClr val="003764"/>
                </a:solidFill>
              </a:rPr>
              <a:t>incluirá</a:t>
            </a:r>
            <a:r>
              <a:rPr lang="en-US" sz="2400">
                <a:solidFill>
                  <a:srgbClr val="003764"/>
                </a:solidFill>
              </a:rPr>
              <a:t>:</a:t>
            </a:r>
            <a:endParaRPr lang="en-US" sz="2400">
              <a:solidFill>
                <a:srgbClr val="003764"/>
              </a:solidFill>
              <a:cs typeface="Arial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F03A37B-5E6A-693F-5EC5-EA82958F4AB7}"/>
              </a:ext>
            </a:extLst>
          </p:cNvPr>
          <p:cNvGrpSpPr/>
          <p:nvPr/>
        </p:nvGrpSpPr>
        <p:grpSpPr>
          <a:xfrm>
            <a:off x="141756" y="6315075"/>
            <a:ext cx="1307770" cy="376907"/>
            <a:chOff x="223399" y="6195332"/>
            <a:chExt cx="3397827" cy="975621"/>
          </a:xfrm>
        </p:grpSpPr>
        <p:pic>
          <p:nvPicPr>
            <p:cNvPr id="15" name="Picture 14" descr="Text&#10;&#10;Description automatically generated">
              <a:extLst>
                <a:ext uri="{FF2B5EF4-FFF2-40B4-BE49-F238E27FC236}">
                  <a16:creationId xmlns:a16="http://schemas.microsoft.com/office/drawing/2014/main" id="{CEB23BA8-A860-50B8-E488-1B086C931E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63294" b="559"/>
            <a:stretch/>
          </p:blipFill>
          <p:spPr>
            <a:xfrm>
              <a:off x="223399" y="6197377"/>
              <a:ext cx="1006931" cy="966123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F156EC4-38F0-BFAE-1765-A98994C6DB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1683" t="25088" b="25442"/>
            <a:stretch/>
          </p:blipFill>
          <p:spPr>
            <a:xfrm>
              <a:off x="1230086" y="6195332"/>
              <a:ext cx="2391140" cy="97562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men smiling">
            <a:extLst>
              <a:ext uri="{FF2B5EF4-FFF2-40B4-BE49-F238E27FC236}">
                <a16:creationId xmlns:a16="http://schemas.microsoft.com/office/drawing/2014/main" id="{485E2A27-9042-EB34-360B-5F146D7B0A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181" y="5816"/>
            <a:ext cx="10270824" cy="685799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352CE25-F3E1-B0C0-7B1E-F2E806CD9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3266" y="5815"/>
            <a:ext cx="12168734" cy="6858000"/>
          </a:xfrm>
          <a:prstGeom prst="rect">
            <a:avLst/>
          </a:prstGeom>
          <a:gradFill flip="none" rotWithShape="1">
            <a:gsLst>
              <a:gs pos="89000">
                <a:srgbClr val="0070C0">
                  <a:lumMod val="62000"/>
                  <a:alpha val="7000"/>
                </a:srgbClr>
              </a:gs>
              <a:gs pos="49000">
                <a:srgbClr val="17375E">
                  <a:lumMod val="75630"/>
                  <a:alpha val="83578"/>
                </a:srgbClr>
              </a:gs>
              <a:gs pos="27000">
                <a:schemeClr val="accent3">
                  <a:lumMod val="49756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C0C3C2D-3C2C-B95F-90D1-EAE59E59E52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26141" y="2830137"/>
            <a:ext cx="4670174" cy="252324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7CA3DD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¿</a:t>
            </a:r>
            <a:r>
              <a:rPr kumimoji="0" lang="en-US" sz="5400" b="1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Qué</a:t>
            </a: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tengo</a:t>
            </a: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kumimoji="0" lang="en-US" sz="5400" b="1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hacer</a:t>
            </a: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1B3E706-D1D2-FB48-5B34-A17A1B84B5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683" t="25088" b="25442"/>
          <a:stretch/>
        </p:blipFill>
        <p:spPr>
          <a:xfrm>
            <a:off x="1730828" y="1187903"/>
            <a:ext cx="2391141" cy="975621"/>
          </a:xfrm>
          <a:prstGeom prst="rect">
            <a:avLst/>
          </a:prstGeom>
        </p:spPr>
      </p:pic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2E4C481D-532E-875D-BE97-D927E4AE0A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3294" b="559"/>
          <a:stretch/>
        </p:blipFill>
        <p:spPr>
          <a:xfrm>
            <a:off x="724142" y="1189947"/>
            <a:ext cx="1006931" cy="966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1524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95B5070-5685-515B-EB3B-BF883F4EF96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4438" y="444774"/>
            <a:ext cx="12126458" cy="846511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>
                <a:solidFill>
                  <a:srgbClr val="147DAF"/>
                </a:solidFill>
                <a:latin typeface="Arial"/>
                <a:cs typeface="Arial"/>
              </a:rPr>
              <a:t>¿</a:t>
            </a:r>
            <a:r>
              <a:rPr lang="en-US" err="1">
                <a:solidFill>
                  <a:srgbClr val="147DAF"/>
                </a:solidFill>
                <a:latin typeface="Arial"/>
                <a:cs typeface="Arial"/>
              </a:rPr>
              <a:t>Te</a:t>
            </a:r>
            <a:r>
              <a:rPr lang="en-US">
                <a:solidFill>
                  <a:srgbClr val="147DAF"/>
                </a:solidFill>
                <a:latin typeface="Arial"/>
                <a:cs typeface="Arial"/>
              </a:rPr>
              <a:t> </a:t>
            </a:r>
            <a:r>
              <a:rPr lang="en-US" err="1">
                <a:solidFill>
                  <a:srgbClr val="147DAF"/>
                </a:solidFill>
                <a:latin typeface="Arial"/>
                <a:cs typeface="Arial"/>
              </a:rPr>
              <a:t>cambiarás</a:t>
            </a:r>
            <a:r>
              <a:rPr lang="en-US">
                <a:solidFill>
                  <a:srgbClr val="147DAF"/>
                </a:solidFill>
                <a:latin typeface="Arial"/>
                <a:cs typeface="Arial"/>
              </a:rPr>
              <a:t> a Tailored Plans (Planes </a:t>
            </a:r>
            <a:r>
              <a:rPr lang="en-US" err="1">
                <a:solidFill>
                  <a:srgbClr val="147DAF"/>
                </a:solidFill>
                <a:latin typeface="Arial"/>
                <a:cs typeface="Arial"/>
              </a:rPr>
              <a:t>personalizados</a:t>
            </a:r>
            <a:r>
              <a:rPr lang="en-US">
                <a:solidFill>
                  <a:srgbClr val="147DAF"/>
                </a:solidFill>
                <a:latin typeface="Arial"/>
                <a:cs typeface="Arial"/>
              </a:rPr>
              <a:t>)? </a:t>
            </a:r>
            <a:br>
              <a:rPr lang="en-US">
                <a:latin typeface="Arial"/>
                <a:cs typeface="Arial"/>
              </a:rPr>
            </a:br>
            <a:r>
              <a:rPr lang="en-US" err="1">
                <a:solidFill>
                  <a:srgbClr val="147DAF"/>
                </a:solidFill>
                <a:latin typeface="Arial"/>
                <a:cs typeface="Arial"/>
              </a:rPr>
              <a:t>Aquí</a:t>
            </a:r>
            <a:r>
              <a:rPr lang="en-US">
                <a:solidFill>
                  <a:srgbClr val="147DAF"/>
                </a:solidFill>
                <a:latin typeface="Arial"/>
                <a:cs typeface="Arial"/>
              </a:rPr>
              <a:t> hay </a:t>
            </a:r>
            <a:r>
              <a:rPr lang="en-US" err="1">
                <a:solidFill>
                  <a:srgbClr val="147DAF"/>
                </a:solidFill>
                <a:latin typeface="Arial"/>
                <a:cs typeface="Arial"/>
              </a:rPr>
              <a:t>cinco</a:t>
            </a:r>
            <a:r>
              <a:rPr lang="en-US">
                <a:solidFill>
                  <a:srgbClr val="147DAF"/>
                </a:solidFill>
                <a:latin typeface="Arial"/>
                <a:cs typeface="Arial"/>
              </a:rPr>
              <a:t> </a:t>
            </a:r>
            <a:r>
              <a:rPr lang="en-US" err="1">
                <a:solidFill>
                  <a:srgbClr val="147DAF"/>
                </a:solidFill>
                <a:latin typeface="Arial"/>
                <a:cs typeface="Arial"/>
              </a:rPr>
              <a:t>cosas</a:t>
            </a:r>
            <a:r>
              <a:rPr lang="en-US">
                <a:solidFill>
                  <a:srgbClr val="147DAF"/>
                </a:solidFill>
                <a:latin typeface="Arial"/>
                <a:cs typeface="Arial"/>
              </a:rPr>
              <a:t> que </a:t>
            </a:r>
            <a:r>
              <a:rPr lang="en-US" err="1">
                <a:solidFill>
                  <a:srgbClr val="147DAF"/>
                </a:solidFill>
                <a:latin typeface="Arial"/>
                <a:cs typeface="Arial"/>
              </a:rPr>
              <a:t>puedes</a:t>
            </a:r>
            <a:r>
              <a:rPr lang="en-US">
                <a:solidFill>
                  <a:srgbClr val="147DAF"/>
                </a:solidFill>
                <a:latin typeface="Arial"/>
                <a:cs typeface="Arial"/>
              </a:rPr>
              <a:t> </a:t>
            </a:r>
            <a:r>
              <a:rPr lang="en-US" err="1">
                <a:solidFill>
                  <a:srgbClr val="147DAF"/>
                </a:solidFill>
                <a:latin typeface="Arial"/>
                <a:cs typeface="Arial"/>
              </a:rPr>
              <a:t>hacer</a:t>
            </a:r>
            <a:r>
              <a:rPr lang="en-US">
                <a:solidFill>
                  <a:srgbClr val="147DAF"/>
                </a:solidFill>
                <a:latin typeface="Arial"/>
                <a:cs typeface="Arial"/>
              </a:rPr>
              <a:t> hoy:</a:t>
            </a:r>
            <a:endParaRPr lang="en-US">
              <a:solidFill>
                <a:srgbClr val="147DAF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4E79D75-5B52-C926-4BBF-D1B34F24A4F5}"/>
              </a:ext>
            </a:extLst>
          </p:cNvPr>
          <p:cNvSpPr/>
          <p:nvPr/>
        </p:nvSpPr>
        <p:spPr>
          <a:xfrm>
            <a:off x="646991" y="1845018"/>
            <a:ext cx="803437" cy="14049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US" sz="3200" b="1">
                <a:solidFill>
                  <a:srgbClr val="003764"/>
                </a:solidFill>
                <a:cs typeface="Arial"/>
              </a:rPr>
              <a:t>1.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94D4E71-291C-27E6-CAA3-C55B6413A1B8}"/>
              </a:ext>
            </a:extLst>
          </p:cNvPr>
          <p:cNvSpPr/>
          <p:nvPr/>
        </p:nvSpPr>
        <p:spPr>
          <a:xfrm>
            <a:off x="1198179" y="3437335"/>
            <a:ext cx="4715538" cy="1404935"/>
          </a:xfrm>
          <a:prstGeom prst="rect">
            <a:avLst/>
          </a:prstGeom>
          <a:solidFill>
            <a:srgbClr val="0037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91440" rIns="1463040" bIns="91440" rtlCol="0" anchor="ctr"/>
          <a:lstStyle/>
          <a:p>
            <a:r>
              <a:rPr lang="en-US" sz="2200" b="1" err="1">
                <a:cs typeface="Arial"/>
              </a:rPr>
              <a:t>Conoce</a:t>
            </a:r>
            <a:r>
              <a:rPr lang="en-US" sz="2200" b="1">
                <a:cs typeface="Arial"/>
              </a:rPr>
              <a:t> </a:t>
            </a:r>
            <a:r>
              <a:rPr lang="en-US" sz="2200" b="1" err="1">
                <a:cs typeface="Arial"/>
              </a:rPr>
              <a:t>quién</a:t>
            </a:r>
            <a:r>
              <a:rPr lang="en-US" sz="2200" b="1">
                <a:cs typeface="Arial"/>
              </a:rPr>
              <a:t> dirige </a:t>
            </a:r>
            <a:r>
              <a:rPr lang="en-US" sz="2200" b="1" err="1">
                <a:cs typeface="Arial"/>
              </a:rPr>
              <a:t>tu</a:t>
            </a:r>
            <a:r>
              <a:rPr lang="en-US" sz="2200" b="1">
                <a:cs typeface="Arial"/>
              </a:rPr>
              <a:t> Tailored Plan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2AB6A96-A5BB-0467-564C-27B2A74D95DB}"/>
              </a:ext>
            </a:extLst>
          </p:cNvPr>
          <p:cNvSpPr/>
          <p:nvPr/>
        </p:nvSpPr>
        <p:spPr>
          <a:xfrm>
            <a:off x="1198179" y="1845018"/>
            <a:ext cx="4715538" cy="1404935"/>
          </a:xfrm>
          <a:prstGeom prst="rect">
            <a:avLst/>
          </a:prstGeom>
          <a:solidFill>
            <a:srgbClr val="0037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91440" rIns="1097280" bIns="91440" rtlCol="0" anchor="ctr"/>
          <a:lstStyle/>
          <a:p>
            <a:r>
              <a:rPr lang="en-US" sz="2200" b="1" err="1">
                <a:cs typeface="Arial"/>
              </a:rPr>
              <a:t>Actualiza</a:t>
            </a:r>
            <a:r>
              <a:rPr lang="en-US" sz="2200" b="1">
                <a:cs typeface="Arial"/>
              </a:rPr>
              <a:t> </a:t>
            </a:r>
            <a:r>
              <a:rPr lang="en-US" sz="2200" b="1" err="1">
                <a:cs typeface="Arial"/>
              </a:rPr>
              <a:t>tu</a:t>
            </a:r>
            <a:r>
              <a:rPr lang="en-US" sz="2200" b="1">
                <a:cs typeface="Arial"/>
              </a:rPr>
              <a:t> </a:t>
            </a:r>
            <a:r>
              <a:rPr lang="en-US" sz="2200" b="1" err="1">
                <a:cs typeface="Arial"/>
              </a:rPr>
              <a:t>dirección</a:t>
            </a:r>
            <a:r>
              <a:rPr lang="en-US" sz="2200" b="1">
                <a:cs typeface="Arial"/>
              </a:rPr>
              <a:t> </a:t>
            </a:r>
            <a:r>
              <a:rPr lang="en-US" sz="2200" b="1" err="1">
                <a:cs typeface="Arial"/>
              </a:rPr>
              <a:t>si</a:t>
            </a:r>
            <a:r>
              <a:rPr lang="en-US" sz="2200" b="1">
                <a:cs typeface="Arial"/>
              </a:rPr>
              <a:t> es </a:t>
            </a:r>
            <a:r>
              <a:rPr lang="en-US" sz="2200" b="1" err="1">
                <a:cs typeface="Arial"/>
              </a:rPr>
              <a:t>necesario</a:t>
            </a:r>
            <a:endParaRPr lang="en-US" sz="2200" b="1">
              <a:cs typeface="Arial"/>
            </a:endParaRPr>
          </a:p>
        </p:txBody>
      </p:sp>
      <p:pic>
        <p:nvPicPr>
          <p:cNvPr id="22" name="Graphic 21" descr="House with solid fill">
            <a:extLst>
              <a:ext uri="{FF2B5EF4-FFF2-40B4-BE49-F238E27FC236}">
                <a16:creationId xmlns:a16="http://schemas.microsoft.com/office/drawing/2014/main" id="{0E1ABA2D-903E-92A4-F6DD-636D5D4F25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19602" y="2045022"/>
            <a:ext cx="981955" cy="981955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593130E3-9923-7734-6235-609D17D01A60}"/>
              </a:ext>
            </a:extLst>
          </p:cNvPr>
          <p:cNvSpPr/>
          <p:nvPr/>
        </p:nvSpPr>
        <p:spPr>
          <a:xfrm>
            <a:off x="646991" y="3437336"/>
            <a:ext cx="803437" cy="14049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US" sz="3200" b="1">
                <a:solidFill>
                  <a:srgbClr val="003764"/>
                </a:solidFill>
                <a:cs typeface="Arial"/>
              </a:rPr>
              <a:t>2.</a:t>
            </a:r>
          </a:p>
        </p:txBody>
      </p:sp>
      <p:pic>
        <p:nvPicPr>
          <p:cNvPr id="25" name="Graphic 24" descr="City with solid fill">
            <a:extLst>
              <a:ext uri="{FF2B5EF4-FFF2-40B4-BE49-F238E27FC236}">
                <a16:creationId xmlns:a16="http://schemas.microsoft.com/office/drawing/2014/main" id="{E7834562-A5F0-B396-1569-A8AE004205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63896" y="3610303"/>
            <a:ext cx="1069193" cy="106919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81FBD5A-8015-0490-654C-C7E9D6E57CDC}"/>
              </a:ext>
            </a:extLst>
          </p:cNvPr>
          <p:cNvGrpSpPr/>
          <p:nvPr/>
        </p:nvGrpSpPr>
        <p:grpSpPr>
          <a:xfrm>
            <a:off x="4751134" y="1833066"/>
            <a:ext cx="6653465" cy="4379044"/>
            <a:chOff x="4751134" y="1833066"/>
            <a:chExt cx="6653465" cy="437904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0B8B9A4-69D2-9A80-CD63-6CA12F5DD519}"/>
                </a:ext>
              </a:extLst>
            </p:cNvPr>
            <p:cNvSpPr/>
            <p:nvPr/>
          </p:nvSpPr>
          <p:spPr>
            <a:xfrm>
              <a:off x="6689061" y="1847182"/>
              <a:ext cx="4715538" cy="1404935"/>
            </a:xfrm>
            <a:prstGeom prst="rect">
              <a:avLst/>
            </a:prstGeom>
            <a:solidFill>
              <a:srgbClr val="0037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4320" tIns="91440" rIns="1097280" bIns="91440" rtlCol="0" anchor="ctr"/>
            <a:lstStyle/>
            <a:p>
              <a:r>
                <a:rPr lang="en-US" sz="2200" b="1">
                  <a:cs typeface="Arial"/>
                </a:rPr>
                <a:t>Elige un </a:t>
              </a:r>
              <a:r>
                <a:rPr lang="en-US" sz="2200" b="1" err="1">
                  <a:cs typeface="Arial"/>
                </a:rPr>
                <a:t>Proveedor</a:t>
              </a:r>
              <a:r>
                <a:rPr lang="en-US" sz="2200" b="1">
                  <a:cs typeface="Arial"/>
                </a:rPr>
                <a:t> de </a:t>
              </a:r>
              <a:r>
                <a:rPr lang="en-US" sz="2200" b="1" err="1">
                  <a:cs typeface="Arial"/>
                </a:rPr>
                <a:t>Atención</a:t>
              </a:r>
              <a:r>
                <a:rPr lang="en-US" sz="2200" b="1">
                  <a:cs typeface="Arial"/>
                </a:rPr>
                <a:t> Primaria </a:t>
              </a:r>
            </a:p>
            <a:p>
              <a:r>
                <a:rPr lang="en-US" sz="2200" b="1">
                  <a:cs typeface="Arial"/>
                </a:rPr>
                <a:t>antes del 15 de mayo</a:t>
              </a:r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DEAB870-35DC-7805-5F29-F61AAB567624}"/>
                </a:ext>
              </a:extLst>
            </p:cNvPr>
            <p:cNvSpPr/>
            <p:nvPr/>
          </p:nvSpPr>
          <p:spPr>
            <a:xfrm>
              <a:off x="6175226" y="1833066"/>
              <a:ext cx="803437" cy="14049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r>
                <a:rPr lang="en-US" sz="3200" b="1">
                  <a:solidFill>
                    <a:srgbClr val="003764"/>
                  </a:solidFill>
                  <a:cs typeface="Arial"/>
                </a:rPr>
                <a:t>3.</a:t>
              </a:r>
            </a:p>
          </p:txBody>
        </p:sp>
        <p:pic>
          <p:nvPicPr>
            <p:cNvPr id="26" name="Graphic 25" descr="Stethoscope with solid fill">
              <a:extLst>
                <a:ext uri="{FF2B5EF4-FFF2-40B4-BE49-F238E27FC236}">
                  <a16:creationId xmlns:a16="http://schemas.microsoft.com/office/drawing/2014/main" id="{272E731F-12B4-379C-FE50-573B56E1E27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751134" y="5265680"/>
              <a:ext cx="966189" cy="946430"/>
            </a:xfrm>
            <a:prstGeom prst="rect">
              <a:avLst/>
            </a:prstGeom>
          </p:spPr>
        </p:pic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E7A8E4DA-6273-2E59-5B21-EA4928439D12}"/>
              </a:ext>
            </a:extLst>
          </p:cNvPr>
          <p:cNvSpPr/>
          <p:nvPr/>
        </p:nvSpPr>
        <p:spPr>
          <a:xfrm>
            <a:off x="6724352" y="3443724"/>
            <a:ext cx="4685365" cy="1404935"/>
          </a:xfrm>
          <a:prstGeom prst="rect">
            <a:avLst/>
          </a:prstGeom>
          <a:solidFill>
            <a:srgbClr val="0037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91440" rIns="822960" bIns="91440" rtlCol="0" anchor="ctr"/>
          <a:lstStyle/>
          <a:p>
            <a:r>
              <a:rPr lang="en-US" sz="2200" b="1" err="1">
                <a:cs typeface="Arial"/>
              </a:rPr>
              <a:t>Comprueba</a:t>
            </a:r>
            <a:r>
              <a:rPr lang="en-US" sz="2200" b="1">
                <a:cs typeface="Arial"/>
              </a:rPr>
              <a:t> </a:t>
            </a:r>
            <a:r>
              <a:rPr lang="en-US" sz="2200" b="1" err="1">
                <a:cs typeface="Arial"/>
              </a:rPr>
              <a:t>si</a:t>
            </a:r>
            <a:r>
              <a:rPr lang="en-US" sz="2200" b="1">
                <a:cs typeface="Arial"/>
              </a:rPr>
              <a:t> </a:t>
            </a:r>
            <a:r>
              <a:rPr lang="en-US" sz="2200" b="1" err="1">
                <a:cs typeface="Arial"/>
              </a:rPr>
              <a:t>tus</a:t>
            </a:r>
            <a:r>
              <a:rPr lang="en-US" sz="2200" b="1">
                <a:cs typeface="Arial"/>
              </a:rPr>
              <a:t> </a:t>
            </a:r>
            <a:br>
              <a:rPr lang="en-US" sz="2200" b="1">
                <a:cs typeface="Arial"/>
              </a:rPr>
            </a:br>
            <a:r>
              <a:rPr lang="en-US" sz="2200" b="1" err="1">
                <a:cs typeface="Arial"/>
              </a:rPr>
              <a:t>médicos</a:t>
            </a:r>
            <a:r>
              <a:rPr lang="en-US" sz="2200" b="1">
                <a:cs typeface="Arial"/>
              </a:rPr>
              <a:t> </a:t>
            </a:r>
            <a:r>
              <a:rPr lang="en-US" sz="2200" b="1" err="1">
                <a:cs typeface="Arial"/>
              </a:rPr>
              <a:t>están</a:t>
            </a:r>
            <a:r>
              <a:rPr lang="en-US" sz="2200" b="1">
                <a:cs typeface="Arial"/>
              </a:rPr>
              <a:t> </a:t>
            </a:r>
            <a:r>
              <a:rPr lang="en-US" sz="2200" b="1" err="1">
                <a:cs typeface="Arial"/>
              </a:rPr>
              <a:t>en</a:t>
            </a:r>
            <a:r>
              <a:rPr lang="en-US" sz="2200" b="1">
                <a:cs typeface="Arial"/>
              </a:rPr>
              <a:t> </a:t>
            </a:r>
            <a:r>
              <a:rPr lang="en-US" sz="2200" b="1" err="1">
                <a:cs typeface="Arial"/>
              </a:rPr>
              <a:t>tu</a:t>
            </a:r>
            <a:r>
              <a:rPr lang="en-US" sz="2200" b="1">
                <a:cs typeface="Arial"/>
              </a:rPr>
              <a:t> </a:t>
            </a:r>
          </a:p>
          <a:p>
            <a:r>
              <a:rPr lang="en-US" sz="2200" b="1">
                <a:cs typeface="Arial"/>
              </a:rPr>
              <a:t>Tailored Plan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2F7019C-6FC0-E13C-55F6-C1839A52C42C}"/>
              </a:ext>
            </a:extLst>
          </p:cNvPr>
          <p:cNvSpPr/>
          <p:nvPr/>
        </p:nvSpPr>
        <p:spPr>
          <a:xfrm>
            <a:off x="3915120" y="5080864"/>
            <a:ext cx="4715538" cy="1404935"/>
          </a:xfrm>
          <a:prstGeom prst="rect">
            <a:avLst/>
          </a:prstGeom>
          <a:solidFill>
            <a:srgbClr val="0037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91440" rIns="1463040" bIns="91440" rtlCol="0" anchor="ctr"/>
          <a:lstStyle/>
          <a:p>
            <a:r>
              <a:rPr lang="en-US" sz="2200" b="1" err="1">
                <a:cs typeface="Arial"/>
              </a:rPr>
              <a:t>Pregunta</a:t>
            </a:r>
            <a:r>
              <a:rPr lang="en-US" sz="2200" b="1">
                <a:cs typeface="Arial"/>
              </a:rPr>
              <a:t> </a:t>
            </a:r>
            <a:r>
              <a:rPr lang="en-US" sz="2200" b="1" err="1">
                <a:cs typeface="Arial"/>
              </a:rPr>
              <a:t>por</a:t>
            </a:r>
            <a:r>
              <a:rPr lang="en-US" sz="2200" b="1">
                <a:cs typeface="Arial"/>
              </a:rPr>
              <a:t> </a:t>
            </a:r>
            <a:r>
              <a:rPr lang="en-US" sz="2200" b="1" err="1">
                <a:cs typeface="Arial"/>
              </a:rPr>
              <a:t>tu</a:t>
            </a:r>
            <a:endParaRPr lang="en-US" sz="2200" b="1">
              <a:cs typeface="Arial"/>
            </a:endParaRPr>
          </a:p>
          <a:p>
            <a:r>
              <a:rPr lang="en-US" sz="2200" b="1">
                <a:cs typeface="Arial"/>
              </a:rPr>
              <a:t>Tailored Care Manager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78216ED-CD11-6AE6-F72A-443DEF93DF06}"/>
              </a:ext>
            </a:extLst>
          </p:cNvPr>
          <p:cNvSpPr/>
          <p:nvPr/>
        </p:nvSpPr>
        <p:spPr>
          <a:xfrm>
            <a:off x="6173165" y="3427959"/>
            <a:ext cx="803437" cy="14049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US" sz="3200" b="1">
                <a:solidFill>
                  <a:srgbClr val="003764"/>
                </a:solidFill>
                <a:cs typeface="Arial"/>
              </a:rPr>
              <a:t>4.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CA9BC49-BBC1-F1B7-E8FF-DF3E47741831}"/>
              </a:ext>
            </a:extLst>
          </p:cNvPr>
          <p:cNvSpPr/>
          <p:nvPr/>
        </p:nvSpPr>
        <p:spPr>
          <a:xfrm>
            <a:off x="3394106" y="5065100"/>
            <a:ext cx="803437" cy="14049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US" sz="3200" b="1">
                <a:solidFill>
                  <a:srgbClr val="003764"/>
                </a:solidFill>
                <a:cs typeface="Arial"/>
              </a:rPr>
              <a:t>5.</a:t>
            </a:r>
          </a:p>
        </p:txBody>
      </p:sp>
      <p:pic>
        <p:nvPicPr>
          <p:cNvPr id="31" name="Graphic 30" descr="Magnifying glass with solid fill">
            <a:extLst>
              <a:ext uri="{FF2B5EF4-FFF2-40B4-BE49-F238E27FC236}">
                <a16:creationId xmlns:a16="http://schemas.microsoft.com/office/drawing/2014/main" id="{651F90B6-FCC1-4EED-4C44-C782083D83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324164" y="3768327"/>
            <a:ext cx="803442" cy="794291"/>
          </a:xfrm>
          <a:prstGeom prst="rect">
            <a:avLst/>
          </a:prstGeom>
        </p:spPr>
      </p:pic>
      <p:pic>
        <p:nvPicPr>
          <p:cNvPr id="32" name="Picture 31" descr="Icon for a telephone">
            <a:extLst>
              <a:ext uri="{FF2B5EF4-FFF2-40B4-BE49-F238E27FC236}">
                <a16:creationId xmlns:a16="http://schemas.microsoft.com/office/drawing/2014/main" id="{D3E79C27-53AF-1FF4-6F1A-77E2F7615F89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2049" y="5427255"/>
            <a:ext cx="836688" cy="718176"/>
          </a:xfrm>
          <a:prstGeom prst="rect">
            <a:avLst/>
          </a:prstGeom>
        </p:spPr>
      </p:pic>
      <p:pic>
        <p:nvPicPr>
          <p:cNvPr id="8" name="Graphic 7" descr="Stethoscope with solid fill">
            <a:extLst>
              <a:ext uri="{FF2B5EF4-FFF2-40B4-BE49-F238E27FC236}">
                <a16:creationId xmlns:a16="http://schemas.microsoft.com/office/drawing/2014/main" id="{A65B1BB3-7550-C401-3F28-8AAF29290D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239048" y="2051518"/>
            <a:ext cx="985137" cy="9762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C63B01D-A127-302E-D764-74F84F47C61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5733" y="6200464"/>
            <a:ext cx="1515857" cy="479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0702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erson and child sitting on a couch">
            <a:extLst>
              <a:ext uri="{FF2B5EF4-FFF2-40B4-BE49-F238E27FC236}">
                <a16:creationId xmlns:a16="http://schemas.microsoft.com/office/drawing/2014/main" id="{96804CB2-1AB2-7DFA-5075-8CAB7C8898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7"/>
          <a:stretch/>
        </p:blipFill>
        <p:spPr>
          <a:xfrm flipH="1">
            <a:off x="3854822" y="5817"/>
            <a:ext cx="8337178" cy="684636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352CE25-F3E1-B0C0-7B1E-F2E806CD9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3266" y="-5817"/>
            <a:ext cx="12168734" cy="6858000"/>
          </a:xfrm>
          <a:prstGeom prst="rect">
            <a:avLst/>
          </a:prstGeom>
          <a:gradFill flip="none" rotWithShape="1">
            <a:gsLst>
              <a:gs pos="89000">
                <a:srgbClr val="0070C0">
                  <a:lumMod val="62000"/>
                  <a:alpha val="7000"/>
                </a:srgbClr>
              </a:gs>
              <a:gs pos="49000">
                <a:srgbClr val="17375E">
                  <a:lumMod val="75630"/>
                  <a:alpha val="83578"/>
                </a:srgbClr>
              </a:gs>
              <a:gs pos="27000">
                <a:schemeClr val="accent3">
                  <a:lumMod val="49756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C0C3C2D-3C2C-B95F-90D1-EAE59E59E52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20421" y="2735275"/>
            <a:ext cx="7313443" cy="283735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7CA3DD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sz="4400" b="0">
                <a:solidFill>
                  <a:schemeClr val="bg1"/>
                </a:solidFill>
                <a:latin typeface="Arial"/>
                <a:cs typeface="Arial"/>
              </a:rPr>
              <a:t>Presentación esencial de </a:t>
            </a:r>
            <a:br>
              <a:rPr lang="en-US" sz="4400" b="0">
                <a:latin typeface="Arial"/>
                <a:cs typeface="Arial"/>
              </a:rPr>
            </a:br>
            <a:r>
              <a:rPr lang="en-US" sz="4800">
                <a:solidFill>
                  <a:schemeClr val="bg1"/>
                </a:solidFill>
                <a:latin typeface="Arial"/>
                <a:cs typeface="Arial"/>
              </a:rPr>
              <a:t>Tailored Plans </a:t>
            </a:r>
            <a:br>
              <a:rPr lang="en-US" sz="4800">
                <a:latin typeface="Arial"/>
                <a:cs typeface="Arial"/>
              </a:rPr>
            </a:br>
            <a:r>
              <a:rPr lang="en-US" sz="4500">
                <a:solidFill>
                  <a:schemeClr val="bg1"/>
                </a:solidFill>
                <a:latin typeface="Arial"/>
                <a:cs typeface="Arial"/>
              </a:rPr>
              <a:t>(Planes </a:t>
            </a:r>
            <a:r>
              <a:rPr lang="en-US" sz="4500" err="1">
                <a:solidFill>
                  <a:schemeClr val="bg1"/>
                </a:solidFill>
                <a:latin typeface="Arial"/>
                <a:cs typeface="Arial"/>
              </a:rPr>
              <a:t>personalizados</a:t>
            </a:r>
            <a:r>
              <a:rPr lang="en-US" sz="4500">
                <a:solidFill>
                  <a:schemeClr val="bg1"/>
                </a:solidFill>
                <a:latin typeface="Arial"/>
                <a:cs typeface="Arial"/>
              </a:rPr>
              <a:t>)</a:t>
            </a:r>
            <a:endParaRPr lang="en-US" sz="450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7AC1AC46-3901-E135-9698-FA5FFB6B8D0A}"/>
              </a:ext>
            </a:extLst>
          </p:cNvPr>
          <p:cNvSpPr txBox="1">
            <a:spLocks/>
          </p:cNvSpPr>
          <p:nvPr/>
        </p:nvSpPr>
        <p:spPr>
          <a:xfrm>
            <a:off x="622505" y="5573696"/>
            <a:ext cx="4670174" cy="488226"/>
          </a:xfrm>
          <a:prstGeom prst="rect">
            <a:avLst/>
          </a:prstGeom>
        </p:spPr>
        <p:txBody>
          <a:bodyPr lIns="91440" tIns="45720" rIns="91440" bIns="45720" anchor="ctr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400" b="1" i="0" kern="120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576263" indent="-23336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Franklin Gothic Medium" panose="020B0603020102020204" pitchFamily="34" charset="0"/>
              <a:buChar char="–"/>
              <a:defRPr sz="2400" b="1" i="0" kern="120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0" err="1">
                <a:solidFill>
                  <a:srgbClr val="FF0000"/>
                </a:solidFill>
                <a:latin typeface="Arial"/>
                <a:cs typeface="Arial"/>
              </a:rPr>
              <a:t>Última</a:t>
            </a:r>
            <a:r>
              <a:rPr lang="en-US" sz="1100" b="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1100" b="0" err="1">
                <a:solidFill>
                  <a:srgbClr val="FF0000"/>
                </a:solidFill>
                <a:latin typeface="Arial"/>
                <a:cs typeface="Arial"/>
              </a:rPr>
              <a:t>actualización</a:t>
            </a:r>
            <a:r>
              <a:rPr lang="en-US" sz="1100" b="0" dirty="0">
                <a:solidFill>
                  <a:srgbClr val="FF0000"/>
                </a:solidFill>
                <a:latin typeface="Arial"/>
                <a:cs typeface="Arial"/>
              </a:rPr>
              <a:t> 04/17/2024</a:t>
            </a:r>
            <a:endParaRPr lang="en-US" sz="1100" b="0" dirty="0">
              <a:solidFill>
                <a:srgbClr val="FF0000"/>
              </a:solidFill>
              <a:latin typeface="Arial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BDB6F2B-DD77-259F-FA6F-60DE8D658363}"/>
              </a:ext>
            </a:extLst>
          </p:cNvPr>
          <p:cNvGrpSpPr/>
          <p:nvPr/>
        </p:nvGrpSpPr>
        <p:grpSpPr>
          <a:xfrm>
            <a:off x="724142" y="1187903"/>
            <a:ext cx="3397827" cy="975621"/>
            <a:chOff x="724142" y="1187903"/>
            <a:chExt cx="3397827" cy="975621"/>
          </a:xfrm>
        </p:grpSpPr>
        <p:pic>
          <p:nvPicPr>
            <p:cNvPr id="5" name="Picture 4" descr="Text&#10;&#10;Description automatically generated">
              <a:extLst>
                <a:ext uri="{FF2B5EF4-FFF2-40B4-BE49-F238E27FC236}">
                  <a16:creationId xmlns:a16="http://schemas.microsoft.com/office/drawing/2014/main" id="{CE744A38-05D4-C9D9-5E56-33D70B8703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63294" b="559"/>
            <a:stretch/>
          </p:blipFill>
          <p:spPr>
            <a:xfrm>
              <a:off x="724142" y="1189947"/>
              <a:ext cx="1006931" cy="96612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94A656C-D004-EF07-1830-1578EF95B7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1683" t="25088" b="25442"/>
            <a:stretch/>
          </p:blipFill>
          <p:spPr>
            <a:xfrm>
              <a:off x="1730828" y="1187903"/>
              <a:ext cx="2391141" cy="9756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755658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6E20B1C-18AE-8A2E-B65C-CBE067EAE16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20625" y="2182562"/>
            <a:ext cx="5144603" cy="1769715"/>
          </a:xfrm>
        </p:spPr>
        <p:txBody>
          <a:bodyPr vert="horz" wrap="square" lIns="0" tIns="45720" rIns="0" bIns="45720" rtlCol="0" anchor="t">
            <a:spAutoFit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en-US" sz="2400">
                <a:latin typeface="Arial"/>
                <a:cs typeface="Arial"/>
              </a:rPr>
              <a:t>Por </a:t>
            </a:r>
            <a:r>
              <a:rPr lang="en-US" sz="2400" err="1">
                <a:latin typeface="Arial"/>
                <a:cs typeface="Arial"/>
              </a:rPr>
              <a:t>qué</a:t>
            </a:r>
            <a:r>
              <a:rPr lang="en-US" sz="2400">
                <a:latin typeface="Arial"/>
                <a:cs typeface="Arial"/>
              </a:rPr>
              <a:t>: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500" b="0">
                <a:latin typeface="Arial"/>
                <a:cs typeface="Arial"/>
              </a:rPr>
              <a:t>Tu </a:t>
            </a:r>
            <a:r>
              <a:rPr lang="en-US" sz="2500" b="0" err="1">
                <a:latin typeface="Arial"/>
                <a:cs typeface="Arial"/>
              </a:rPr>
              <a:t>dirección</a:t>
            </a:r>
            <a:r>
              <a:rPr lang="en-US" sz="2500" b="0">
                <a:latin typeface="Arial"/>
                <a:cs typeface="Arial"/>
              </a:rPr>
              <a:t> </a:t>
            </a:r>
            <a:r>
              <a:rPr lang="en-US" sz="2500" b="0" err="1">
                <a:latin typeface="Arial"/>
                <a:cs typeface="Arial"/>
              </a:rPr>
              <a:t>debe</a:t>
            </a:r>
            <a:r>
              <a:rPr lang="en-US" sz="2500" b="0">
                <a:latin typeface="Arial"/>
                <a:cs typeface="Arial"/>
              </a:rPr>
              <a:t> ser la </a:t>
            </a:r>
            <a:r>
              <a:rPr lang="en-US" sz="2500" b="0" err="1">
                <a:latin typeface="Arial"/>
                <a:cs typeface="Arial"/>
              </a:rPr>
              <a:t>correcta</a:t>
            </a:r>
            <a:r>
              <a:rPr lang="en-US" sz="2500" b="0">
                <a:latin typeface="Arial"/>
                <a:cs typeface="Arial"/>
              </a:rPr>
              <a:t> para que </a:t>
            </a:r>
            <a:r>
              <a:rPr lang="en-US" sz="2500" b="0" err="1">
                <a:latin typeface="Arial"/>
                <a:cs typeface="Arial"/>
              </a:rPr>
              <a:t>puedas</a:t>
            </a:r>
            <a:r>
              <a:rPr lang="en-US" sz="2500" b="0">
                <a:latin typeface="Arial"/>
                <a:cs typeface="Arial"/>
              </a:rPr>
              <a:t> </a:t>
            </a:r>
            <a:r>
              <a:rPr lang="en-US" sz="2500" b="0" err="1">
                <a:latin typeface="Arial"/>
                <a:cs typeface="Arial"/>
              </a:rPr>
              <a:t>obtener</a:t>
            </a:r>
            <a:r>
              <a:rPr lang="en-US" sz="2500" b="0">
                <a:latin typeface="Arial"/>
                <a:cs typeface="Arial"/>
              </a:rPr>
              <a:t> </a:t>
            </a:r>
            <a:r>
              <a:rPr lang="en-US" sz="2500" b="0" err="1">
                <a:latin typeface="Arial"/>
                <a:cs typeface="Arial"/>
              </a:rPr>
              <a:t>información</a:t>
            </a:r>
            <a:r>
              <a:rPr lang="en-US" sz="2500" b="0">
                <a:latin typeface="Arial"/>
                <a:cs typeface="Arial"/>
              </a:rPr>
              <a:t> </a:t>
            </a:r>
            <a:r>
              <a:rPr lang="en-US" sz="2500" b="0" err="1">
                <a:latin typeface="Arial"/>
                <a:cs typeface="Arial"/>
              </a:rPr>
              <a:t>importante</a:t>
            </a:r>
            <a:r>
              <a:rPr lang="en-US" sz="2500" b="0">
                <a:latin typeface="Arial"/>
                <a:cs typeface="Arial"/>
              </a:rPr>
              <a:t>.</a:t>
            </a:r>
            <a:endParaRPr lang="en-US" sz="2500" b="0">
              <a:solidFill>
                <a:srgbClr val="000000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DE05FA3-88C6-B8B6-23F5-0AC8A9A13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310" y="307469"/>
            <a:ext cx="11418072" cy="1271587"/>
          </a:xfrm>
        </p:spPr>
        <p:txBody>
          <a:bodyPr anchor="ctr" anchorCtr="0"/>
          <a:lstStyle/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sz="2800" b="0">
                <a:latin typeface="Arial"/>
                <a:cs typeface="Arial"/>
              </a:rPr>
              <a:t>¿</a:t>
            </a:r>
            <a:r>
              <a:rPr lang="en-US" sz="2800" b="0" err="1">
                <a:latin typeface="Arial"/>
                <a:cs typeface="Arial"/>
              </a:rPr>
              <a:t>Qué</a:t>
            </a:r>
            <a:r>
              <a:rPr lang="en-US" sz="2800" b="0">
                <a:latin typeface="Arial"/>
                <a:cs typeface="Arial"/>
              </a:rPr>
              <a:t> </a:t>
            </a:r>
            <a:r>
              <a:rPr lang="en-US" sz="2800" b="0" err="1">
                <a:latin typeface="Arial"/>
                <a:cs typeface="Arial"/>
              </a:rPr>
              <a:t>tengo</a:t>
            </a:r>
            <a:r>
              <a:rPr lang="en-US" sz="2800" b="0">
                <a:latin typeface="Arial"/>
                <a:cs typeface="Arial"/>
              </a:rPr>
              <a:t> que </a:t>
            </a:r>
            <a:r>
              <a:rPr lang="en-US" sz="2800" b="0" err="1">
                <a:latin typeface="Arial"/>
                <a:cs typeface="Arial"/>
              </a:rPr>
              <a:t>hacer</a:t>
            </a:r>
            <a:r>
              <a:rPr lang="en-US" sz="2800" b="0">
                <a:latin typeface="Arial"/>
                <a:cs typeface="Arial"/>
              </a:rPr>
              <a:t>?</a:t>
            </a:r>
            <a:br>
              <a:rPr lang="en-US" sz="2800" b="0">
                <a:latin typeface="Arial"/>
                <a:cs typeface="Arial"/>
              </a:rPr>
            </a:br>
            <a:r>
              <a:rPr lang="en-US">
                <a:latin typeface="Arial"/>
                <a:cs typeface="Arial"/>
              </a:rPr>
              <a:t>1. </a:t>
            </a:r>
            <a:r>
              <a:rPr lang="en-US" sz="3200" b="1" err="1">
                <a:latin typeface="Arial"/>
                <a:cs typeface="Arial"/>
              </a:rPr>
              <a:t>Actualiza</a:t>
            </a:r>
            <a:r>
              <a:rPr lang="en-US" sz="3200" b="1">
                <a:latin typeface="Arial"/>
                <a:cs typeface="Arial"/>
              </a:rPr>
              <a:t> </a:t>
            </a:r>
            <a:r>
              <a:rPr lang="en-US" sz="3200" b="1" err="1">
                <a:latin typeface="Arial"/>
                <a:cs typeface="Arial"/>
              </a:rPr>
              <a:t>tu</a:t>
            </a:r>
            <a:r>
              <a:rPr lang="en-US">
                <a:latin typeface="Arial"/>
                <a:cs typeface="Arial"/>
              </a:rPr>
              <a:t> </a:t>
            </a:r>
            <a:r>
              <a:rPr lang="en-US" sz="3200" b="1" err="1">
                <a:latin typeface="Arial"/>
                <a:cs typeface="Arial"/>
              </a:rPr>
              <a:t>dirección</a:t>
            </a:r>
            <a:r>
              <a:rPr lang="en-US" sz="3200" b="1">
                <a:latin typeface="Arial"/>
                <a:cs typeface="Arial"/>
              </a:rPr>
              <a:t> </a:t>
            </a:r>
            <a:r>
              <a:rPr lang="en-US" sz="3200" b="1" err="1">
                <a:latin typeface="Arial"/>
                <a:cs typeface="Arial"/>
              </a:rPr>
              <a:t>si</a:t>
            </a:r>
            <a:r>
              <a:rPr lang="en-US" sz="3200" b="1">
                <a:latin typeface="Arial"/>
                <a:cs typeface="Arial"/>
              </a:rPr>
              <a:t> es </a:t>
            </a:r>
            <a:r>
              <a:rPr lang="en-US" sz="3200" b="1" err="1">
                <a:latin typeface="Arial"/>
                <a:cs typeface="Arial"/>
              </a:rPr>
              <a:t>necesario</a:t>
            </a:r>
            <a:r>
              <a:rPr lang="en-US" sz="3200" b="1">
                <a:latin typeface="Arial"/>
                <a:cs typeface="Arial"/>
              </a:rPr>
              <a:t>.</a:t>
            </a:r>
            <a:endParaRPr lang="en-US">
              <a:latin typeface="Arial"/>
            </a:endParaRPr>
          </a:p>
        </p:txBody>
      </p:sp>
      <p:pic>
        <p:nvPicPr>
          <p:cNvPr id="4" name="Graphic 3" descr="House with solid fill">
            <a:extLst>
              <a:ext uri="{FF2B5EF4-FFF2-40B4-BE49-F238E27FC236}">
                <a16:creationId xmlns:a16="http://schemas.microsoft.com/office/drawing/2014/main" id="{62B0A7CA-E8D4-3444-96A3-6E94FAE72E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60832" y="328612"/>
            <a:ext cx="1271587" cy="1271587"/>
          </a:xfrm>
          <a:prstGeom prst="rect">
            <a:avLst/>
          </a:prstGeom>
        </p:spPr>
      </p:pic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3067921D-1DC9-50AE-6ECA-675F9DE59552}"/>
              </a:ext>
            </a:extLst>
          </p:cNvPr>
          <p:cNvSpPr txBox="1">
            <a:spLocks/>
          </p:cNvSpPr>
          <p:nvPr/>
        </p:nvSpPr>
        <p:spPr>
          <a:xfrm>
            <a:off x="6454712" y="2182563"/>
            <a:ext cx="5144603" cy="2539157"/>
          </a:xfrm>
          <a:prstGeom prst="rect">
            <a:avLst/>
          </a:prstGeom>
        </p:spPr>
        <p:txBody>
          <a:bodyPr vert="horz" wrap="square" lIns="0" tIns="45720" rIns="0" bIns="45720" rtlCol="0" anchor="t">
            <a:spAutoFit/>
          </a:bodyPr>
          <a:lstStyle>
            <a:lvl1pPr marL="228600" indent="-2286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576263" indent="-233363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Franklin Gothic Medium" panose="020B0603020102020204" pitchFamily="34" charset="0"/>
              <a:buChar char="–"/>
              <a:defRPr sz="1800" b="1" i="0" kern="120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sz="2400" err="1">
                <a:solidFill>
                  <a:srgbClr val="003764"/>
                </a:solidFill>
                <a:latin typeface="Arial"/>
                <a:cs typeface="Arial"/>
              </a:rPr>
              <a:t>Cómo</a:t>
            </a:r>
            <a:r>
              <a:rPr lang="en-US" sz="2400">
                <a:solidFill>
                  <a:srgbClr val="003764"/>
                </a:solidFill>
                <a:latin typeface="Arial"/>
                <a:cs typeface="Arial"/>
              </a:rPr>
              <a:t>:</a:t>
            </a:r>
            <a:endParaRPr lang="en-US" sz="2400" b="0">
              <a:solidFill>
                <a:srgbClr val="003764"/>
              </a:solidFill>
              <a:latin typeface="Arial"/>
              <a:cs typeface="Arial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US" sz="2500" b="0">
                <a:solidFill>
                  <a:srgbClr val="003764"/>
                </a:solidFill>
                <a:latin typeface="Arial"/>
                <a:cs typeface="Arial"/>
              </a:rPr>
              <a:t>Llama al Departamento de </a:t>
            </a:r>
            <a:r>
              <a:rPr lang="en-US" sz="2500" b="0" err="1">
                <a:solidFill>
                  <a:srgbClr val="003764"/>
                </a:solidFill>
                <a:latin typeface="Arial"/>
                <a:cs typeface="Arial"/>
              </a:rPr>
              <a:t>Servicios</a:t>
            </a:r>
            <a:r>
              <a:rPr lang="en-US" sz="2500" b="0">
                <a:solidFill>
                  <a:srgbClr val="003764"/>
                </a:solidFill>
                <a:latin typeface="Arial"/>
                <a:cs typeface="Arial"/>
              </a:rPr>
              <a:t> </a:t>
            </a:r>
            <a:r>
              <a:rPr lang="en-US" sz="2500" b="0" err="1">
                <a:solidFill>
                  <a:srgbClr val="003764"/>
                </a:solidFill>
                <a:latin typeface="Arial"/>
                <a:cs typeface="Arial"/>
              </a:rPr>
              <a:t>Sociales</a:t>
            </a:r>
            <a:r>
              <a:rPr lang="en-US" sz="2500" b="0">
                <a:solidFill>
                  <a:srgbClr val="003764"/>
                </a:solidFill>
                <a:latin typeface="Arial"/>
                <a:cs typeface="Arial"/>
              </a:rPr>
              <a:t> (DSS) de </a:t>
            </a:r>
            <a:r>
              <a:rPr lang="en-US" sz="2500" b="0" err="1">
                <a:solidFill>
                  <a:srgbClr val="003764"/>
                </a:solidFill>
                <a:latin typeface="Arial"/>
                <a:cs typeface="Arial"/>
              </a:rPr>
              <a:t>tu</a:t>
            </a:r>
            <a:r>
              <a:rPr lang="en-US" sz="2500" b="0">
                <a:solidFill>
                  <a:srgbClr val="003764"/>
                </a:solidFill>
                <a:latin typeface="Arial"/>
                <a:cs typeface="Arial"/>
              </a:rPr>
              <a:t> </a:t>
            </a:r>
            <a:r>
              <a:rPr lang="en-US" sz="2500" b="0" err="1">
                <a:solidFill>
                  <a:srgbClr val="003764"/>
                </a:solidFill>
                <a:latin typeface="Arial"/>
                <a:cs typeface="Arial"/>
              </a:rPr>
              <a:t>localidad</a:t>
            </a:r>
            <a:r>
              <a:rPr lang="en-US" sz="2500" b="0">
                <a:solidFill>
                  <a:srgbClr val="003764"/>
                </a:solidFill>
                <a:latin typeface="Arial"/>
                <a:cs typeface="Arial"/>
              </a:rPr>
              <a:t>. Para </a:t>
            </a:r>
            <a:r>
              <a:rPr lang="en-US" sz="2500" b="0" err="1">
                <a:solidFill>
                  <a:srgbClr val="003764"/>
                </a:solidFill>
                <a:latin typeface="Arial"/>
                <a:cs typeface="Arial"/>
              </a:rPr>
              <a:t>encontrar</a:t>
            </a:r>
            <a:r>
              <a:rPr lang="en-US" sz="2500" b="0">
                <a:solidFill>
                  <a:srgbClr val="003764"/>
                </a:solidFill>
                <a:latin typeface="Arial"/>
                <a:cs typeface="Arial"/>
              </a:rPr>
              <a:t> </a:t>
            </a:r>
            <a:r>
              <a:rPr lang="en-US" sz="2500" b="0" err="1">
                <a:solidFill>
                  <a:srgbClr val="003764"/>
                </a:solidFill>
                <a:latin typeface="Arial"/>
                <a:cs typeface="Arial"/>
              </a:rPr>
              <a:t>el</a:t>
            </a:r>
            <a:r>
              <a:rPr lang="en-US" sz="2500" b="0">
                <a:solidFill>
                  <a:srgbClr val="003764"/>
                </a:solidFill>
                <a:latin typeface="Arial"/>
                <a:cs typeface="Arial"/>
              </a:rPr>
              <a:t> </a:t>
            </a:r>
            <a:r>
              <a:rPr lang="en-US" sz="2500" b="0" err="1">
                <a:solidFill>
                  <a:srgbClr val="003764"/>
                </a:solidFill>
                <a:latin typeface="Arial"/>
                <a:cs typeface="Arial"/>
              </a:rPr>
              <a:t>tuyo</a:t>
            </a:r>
            <a:r>
              <a:rPr lang="en-US" sz="2500" b="0">
                <a:solidFill>
                  <a:srgbClr val="003764"/>
                </a:solidFill>
                <a:latin typeface="Arial"/>
                <a:cs typeface="Arial"/>
              </a:rPr>
              <a:t>, consulta </a:t>
            </a:r>
            <a:r>
              <a:rPr lang="en-US" sz="2500" b="0" err="1">
                <a:solidFill>
                  <a:srgbClr val="003764"/>
                </a:solidFill>
                <a:latin typeface="Arial"/>
                <a:cs typeface="Arial"/>
              </a:rPr>
              <a:t>el</a:t>
            </a:r>
            <a:r>
              <a:rPr lang="en-US" sz="2500" b="0">
                <a:solidFill>
                  <a:srgbClr val="003764"/>
                </a:solidFill>
                <a:latin typeface="Arial"/>
                <a:cs typeface="Arial"/>
              </a:rPr>
              <a:t> </a:t>
            </a:r>
            <a:r>
              <a:rPr lang="en-US" sz="2500" b="0" err="1">
                <a:solidFill>
                  <a:srgbClr val="003764"/>
                </a:solidFill>
                <a:latin typeface="Arial"/>
                <a:cs typeface="Arial"/>
              </a:rPr>
              <a:t>directorio</a:t>
            </a:r>
            <a:r>
              <a:rPr lang="en-US" sz="2500" b="0">
                <a:solidFill>
                  <a:srgbClr val="003764"/>
                </a:solidFill>
                <a:latin typeface="Arial"/>
                <a:cs typeface="Arial"/>
              </a:rPr>
              <a:t> </a:t>
            </a:r>
            <a:r>
              <a:rPr lang="en-US" sz="2500" b="0" err="1">
                <a:solidFill>
                  <a:srgbClr val="003764"/>
                </a:solidFill>
                <a:latin typeface="Arial"/>
                <a:cs typeface="Arial"/>
              </a:rPr>
              <a:t>en</a:t>
            </a:r>
            <a:r>
              <a:rPr lang="en-US" sz="2500" b="0">
                <a:solidFill>
                  <a:srgbClr val="003764"/>
                </a:solidFill>
                <a:latin typeface="Arial"/>
                <a:cs typeface="Arial"/>
              </a:rPr>
              <a:t> </a:t>
            </a:r>
            <a:r>
              <a:rPr lang="en-US" sz="2500" b="0" err="1">
                <a:solidFill>
                  <a:srgbClr val="003764"/>
                </a:solidFill>
                <a:latin typeface="Arial"/>
                <a:cs typeface="Arial"/>
              </a:rPr>
              <a:t>línea</a:t>
            </a:r>
            <a:r>
              <a:rPr lang="en-US" sz="2500" b="0">
                <a:solidFill>
                  <a:srgbClr val="003764"/>
                </a:solidFill>
                <a:latin typeface="Arial"/>
                <a:cs typeface="Arial"/>
              </a:rPr>
              <a:t>:</a:t>
            </a:r>
            <a:br>
              <a:rPr lang="en-US" sz="2500" b="0">
                <a:latin typeface="Arial"/>
                <a:cs typeface="Arial"/>
              </a:rPr>
            </a:br>
            <a:r>
              <a:rPr lang="en-US" sz="2500" b="0">
                <a:solidFill>
                  <a:srgbClr val="003764"/>
                </a:solidFill>
                <a:latin typeface="Arial"/>
                <a:cs typeface="Arial"/>
                <a:hlinkClick r:id="rId4"/>
              </a:rPr>
              <a:t>ncdhhs.gov/localDSS</a:t>
            </a:r>
            <a:endParaRPr lang="en-US" sz="2500">
              <a:solidFill>
                <a:srgbClr val="003764"/>
              </a:solidFill>
              <a:cs typeface="Arial"/>
              <a:hlinkClick r:id="" action="ppaction://noaction"/>
            </a:endParaRPr>
          </a:p>
        </p:txBody>
      </p:sp>
      <p:sp>
        <p:nvSpPr>
          <p:cNvPr id="8" name="Slide Number Placeholder 21">
            <a:extLst>
              <a:ext uri="{FF2B5EF4-FFF2-40B4-BE49-F238E27FC236}">
                <a16:creationId xmlns:a16="http://schemas.microsoft.com/office/drawing/2014/main" id="{05C1A93B-4602-1E56-2B46-100D44E16B3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074400" y="6334836"/>
            <a:ext cx="752131" cy="284692"/>
          </a:xfrm>
          <a:prstGeom prst="rect">
            <a:avLst/>
          </a:prstGeom>
        </p:spPr>
        <p:txBody>
          <a:bodyPr/>
          <a:lstStyle>
            <a:lvl1pPr algn="r">
              <a:defRPr sz="900" b="1" i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1F27F3A-B3E9-41ED-AF8F-A365F10BB65F}" type="slidenum">
              <a:rPr lang="en-US" sz="1100" smtClean="0"/>
              <a:pPr/>
              <a:t>20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5E30386-01BA-2C77-E4A6-019EA04050F7}"/>
              </a:ext>
            </a:extLst>
          </p:cNvPr>
          <p:cNvSpPr/>
          <p:nvPr/>
        </p:nvSpPr>
        <p:spPr>
          <a:xfrm>
            <a:off x="154780" y="6107906"/>
            <a:ext cx="1690687" cy="6786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304539F-AF98-405C-C4AC-6787595B67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733" y="6200464"/>
            <a:ext cx="1515857" cy="479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0033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6E20B1C-18AE-8A2E-B65C-CBE067EAE16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20625" y="2182562"/>
            <a:ext cx="5370575" cy="2539157"/>
          </a:xfrm>
        </p:spPr>
        <p:txBody>
          <a:bodyPr vert="horz" wrap="square" lIns="0" tIns="45720" rIns="0" bIns="45720" rtlCol="0" anchor="t">
            <a:spAutoFit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en-US" sz="2400">
                <a:latin typeface="Arial"/>
                <a:cs typeface="Arial"/>
              </a:rPr>
              <a:t>Por </a:t>
            </a:r>
            <a:r>
              <a:rPr lang="en-US" sz="2400" err="1">
                <a:latin typeface="Arial"/>
                <a:cs typeface="Arial"/>
              </a:rPr>
              <a:t>qué</a:t>
            </a:r>
            <a:r>
              <a:rPr lang="en-US" sz="2400">
                <a:latin typeface="Arial"/>
                <a:cs typeface="Arial"/>
              </a:rPr>
              <a:t>:</a:t>
            </a:r>
            <a:endParaRPr lang="en-US" sz="2400">
              <a:cs typeface="Arial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US" sz="2500" b="0" err="1">
                <a:latin typeface="Arial"/>
                <a:cs typeface="Arial"/>
              </a:rPr>
              <a:t>Puedes</a:t>
            </a:r>
            <a:r>
              <a:rPr lang="en-US" sz="2500" b="0">
                <a:latin typeface="Arial"/>
                <a:cs typeface="Arial"/>
              </a:rPr>
              <a:t> </a:t>
            </a:r>
            <a:r>
              <a:rPr lang="en-US" sz="2500" b="0" err="1">
                <a:latin typeface="Arial"/>
                <a:cs typeface="Arial"/>
              </a:rPr>
              <a:t>llamarles</a:t>
            </a:r>
            <a:r>
              <a:rPr lang="en-US" sz="2500" b="0">
                <a:latin typeface="Arial"/>
                <a:cs typeface="Arial"/>
              </a:rPr>
              <a:t> con </a:t>
            </a:r>
            <a:r>
              <a:rPr lang="en-US" sz="2500" b="0" err="1">
                <a:latin typeface="Arial"/>
                <a:cs typeface="Arial"/>
              </a:rPr>
              <a:t>cualquier</a:t>
            </a:r>
            <a:r>
              <a:rPr lang="en-US" sz="2500" b="0">
                <a:latin typeface="Arial"/>
                <a:cs typeface="Arial"/>
              </a:rPr>
              <a:t> </a:t>
            </a:r>
            <a:r>
              <a:rPr lang="en-US" sz="2500" b="0" err="1">
                <a:latin typeface="Arial"/>
                <a:cs typeface="Arial"/>
              </a:rPr>
              <a:t>pregunta</a:t>
            </a:r>
            <a:r>
              <a:rPr lang="en-US" sz="2500" b="0">
                <a:latin typeface="Arial"/>
                <a:cs typeface="Arial"/>
              </a:rPr>
              <a:t> </a:t>
            </a:r>
            <a:r>
              <a:rPr lang="en-US" sz="2500" b="0" err="1">
                <a:latin typeface="Arial"/>
                <a:cs typeface="Arial"/>
              </a:rPr>
              <a:t>sobre</a:t>
            </a:r>
            <a:r>
              <a:rPr lang="en-US" sz="2500" b="0">
                <a:latin typeface="Arial"/>
                <a:cs typeface="Arial"/>
              </a:rPr>
              <a:t> </a:t>
            </a:r>
            <a:r>
              <a:rPr lang="en-US" sz="2500" b="0" err="1">
                <a:latin typeface="Arial"/>
                <a:cs typeface="Arial"/>
              </a:rPr>
              <a:t>tu</a:t>
            </a:r>
            <a:r>
              <a:rPr lang="en-US" sz="2500" b="0">
                <a:latin typeface="Arial"/>
                <a:cs typeface="Arial"/>
              </a:rPr>
              <a:t> plan de </a:t>
            </a:r>
            <a:r>
              <a:rPr lang="en-US" sz="2500" b="0" err="1">
                <a:latin typeface="Arial"/>
                <a:cs typeface="Arial"/>
              </a:rPr>
              <a:t>salud</a:t>
            </a:r>
            <a:r>
              <a:rPr lang="en-US" sz="2500" b="0">
                <a:latin typeface="Arial"/>
                <a:cs typeface="Arial"/>
              </a:rPr>
              <a:t>. Cada Tailored Plan (Plan </a:t>
            </a:r>
            <a:r>
              <a:rPr lang="en-US" sz="2500" b="0" err="1">
                <a:latin typeface="Arial"/>
                <a:cs typeface="Arial"/>
              </a:rPr>
              <a:t>personalizado</a:t>
            </a:r>
            <a:r>
              <a:rPr lang="en-US" sz="2500" b="0">
                <a:latin typeface="Arial"/>
                <a:cs typeface="Arial"/>
              </a:rPr>
              <a:t>) </a:t>
            </a:r>
            <a:r>
              <a:rPr lang="en-US" sz="2500" b="0" err="1">
                <a:latin typeface="Arial"/>
                <a:cs typeface="Arial"/>
              </a:rPr>
              <a:t>tiene</a:t>
            </a:r>
            <a:r>
              <a:rPr lang="en-US" sz="2500" b="0">
                <a:latin typeface="Arial"/>
                <a:cs typeface="Arial"/>
              </a:rPr>
              <a:t> un </a:t>
            </a:r>
            <a:r>
              <a:rPr lang="en-US" sz="2500" b="0" err="1">
                <a:latin typeface="Arial"/>
                <a:cs typeface="Arial"/>
              </a:rPr>
              <a:t>número</a:t>
            </a:r>
            <a:r>
              <a:rPr lang="en-US" sz="2500" b="0">
                <a:latin typeface="Arial"/>
                <a:cs typeface="Arial"/>
              </a:rPr>
              <a:t> de </a:t>
            </a:r>
            <a:r>
              <a:rPr lang="en-US" sz="2500" b="0" err="1">
                <a:latin typeface="Arial"/>
                <a:cs typeface="Arial"/>
              </a:rPr>
              <a:t>teléfono</a:t>
            </a:r>
            <a:r>
              <a:rPr lang="en-US" sz="2500" b="0">
                <a:latin typeface="Arial"/>
                <a:cs typeface="Arial"/>
              </a:rPr>
              <a:t> </a:t>
            </a:r>
            <a:r>
              <a:rPr lang="en-US" sz="2500" b="0" err="1">
                <a:latin typeface="Arial"/>
                <a:cs typeface="Arial"/>
              </a:rPr>
              <a:t>diferente</a:t>
            </a:r>
            <a:r>
              <a:rPr lang="en-US" sz="2500" b="0">
                <a:latin typeface="Arial"/>
                <a:cs typeface="Arial"/>
              </a:rPr>
              <a:t>.</a:t>
            </a:r>
            <a:endParaRPr lang="en-US" sz="250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DE05FA3-88C6-B8B6-23F5-0AC8A9A13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967" y="177352"/>
            <a:ext cx="11418072" cy="1283493"/>
          </a:xfrm>
        </p:spPr>
        <p:txBody>
          <a:bodyPr anchor="ctr" anchorCtr="0"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b="0">
                <a:latin typeface="Arial"/>
                <a:cs typeface="Arial"/>
              </a:rPr>
              <a:t>¿</a:t>
            </a:r>
            <a:r>
              <a:rPr lang="en-US" sz="2800" b="0" err="1">
                <a:latin typeface="Arial"/>
                <a:cs typeface="Arial"/>
              </a:rPr>
              <a:t>Qué</a:t>
            </a:r>
            <a:r>
              <a:rPr lang="en-US" sz="2800" b="0">
                <a:latin typeface="Arial"/>
                <a:cs typeface="Arial"/>
              </a:rPr>
              <a:t> </a:t>
            </a:r>
            <a:r>
              <a:rPr lang="en-US" sz="2800" b="0" err="1">
                <a:latin typeface="Arial"/>
                <a:cs typeface="Arial"/>
              </a:rPr>
              <a:t>tengo</a:t>
            </a:r>
            <a:r>
              <a:rPr lang="en-US" sz="2800" b="0">
                <a:latin typeface="Arial"/>
                <a:cs typeface="Arial"/>
              </a:rPr>
              <a:t> que </a:t>
            </a:r>
            <a:r>
              <a:rPr lang="en-US" sz="2800" b="0" err="1">
                <a:latin typeface="Arial"/>
                <a:cs typeface="Arial"/>
              </a:rPr>
              <a:t>hacer</a:t>
            </a:r>
            <a:r>
              <a:rPr lang="en-US" sz="2800" b="0">
                <a:latin typeface="Arial"/>
                <a:cs typeface="Arial"/>
              </a:rPr>
              <a:t>?  </a:t>
            </a:r>
            <a:br>
              <a:rPr lang="en-US">
                <a:latin typeface="Arial"/>
                <a:cs typeface="Arial"/>
              </a:rPr>
            </a:br>
            <a:r>
              <a:rPr lang="en-US">
                <a:latin typeface="Arial"/>
                <a:cs typeface="Arial"/>
              </a:rPr>
              <a:t>2. </a:t>
            </a:r>
            <a:r>
              <a:rPr lang="en-US" sz="3200" b="1" err="1">
                <a:latin typeface="Arial"/>
                <a:cs typeface="Arial"/>
              </a:rPr>
              <a:t>Conoce</a:t>
            </a:r>
            <a:r>
              <a:rPr lang="en-US" sz="3200" b="1">
                <a:latin typeface="Arial"/>
                <a:cs typeface="Arial"/>
              </a:rPr>
              <a:t> </a:t>
            </a:r>
            <a:r>
              <a:rPr lang="en-US" sz="3200" b="1" err="1">
                <a:latin typeface="Arial"/>
                <a:cs typeface="Arial"/>
              </a:rPr>
              <a:t>quién</a:t>
            </a:r>
            <a:r>
              <a:rPr lang="en-US" sz="3200" b="1">
                <a:latin typeface="Arial"/>
                <a:cs typeface="Arial"/>
              </a:rPr>
              <a:t> dirige</a:t>
            </a:r>
            <a:r>
              <a:rPr lang="en-US">
                <a:latin typeface="Arial"/>
                <a:cs typeface="Arial"/>
              </a:rPr>
              <a:t> </a:t>
            </a:r>
            <a:r>
              <a:rPr lang="en-US" sz="3200" b="1" err="1">
                <a:latin typeface="Arial"/>
                <a:cs typeface="Arial"/>
              </a:rPr>
              <a:t>tu</a:t>
            </a:r>
            <a:r>
              <a:rPr lang="en-US">
                <a:latin typeface="Arial"/>
                <a:cs typeface="Arial"/>
              </a:rPr>
              <a:t> Tailored Plan</a:t>
            </a:r>
            <a:br>
              <a:rPr lang="en-US">
                <a:latin typeface="Arial"/>
                <a:cs typeface="Arial"/>
              </a:rPr>
            </a:br>
            <a:r>
              <a:rPr lang="en-US">
                <a:latin typeface="Arial"/>
                <a:cs typeface="Arial"/>
              </a:rPr>
              <a:t>(Plan</a:t>
            </a:r>
            <a:r>
              <a:rPr lang="en-US" sz="3200" b="1">
                <a:latin typeface="Arial"/>
                <a:cs typeface="Arial"/>
              </a:rPr>
              <a:t> </a:t>
            </a:r>
            <a:r>
              <a:rPr lang="en-US" err="1">
                <a:latin typeface="Arial"/>
                <a:cs typeface="Arial"/>
              </a:rPr>
              <a:t>personalizado</a:t>
            </a:r>
            <a:r>
              <a:rPr lang="en-US">
                <a:latin typeface="Arial"/>
                <a:cs typeface="Arial"/>
              </a:rPr>
              <a:t>)</a:t>
            </a:r>
            <a:endParaRPr lang="en-US" err="1"/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79E22681-A1BE-1179-D3F3-BFFDACDC9C86}"/>
              </a:ext>
            </a:extLst>
          </p:cNvPr>
          <p:cNvSpPr txBox="1">
            <a:spLocks/>
          </p:cNvSpPr>
          <p:nvPr/>
        </p:nvSpPr>
        <p:spPr>
          <a:xfrm>
            <a:off x="6448099" y="2170657"/>
            <a:ext cx="5120548" cy="3462486"/>
          </a:xfrm>
          <a:prstGeom prst="rect">
            <a:avLst/>
          </a:prstGeom>
        </p:spPr>
        <p:txBody>
          <a:bodyPr vert="horz" wrap="square" lIns="0" tIns="45720" rIns="0" bIns="45720" rtlCol="0" anchor="t">
            <a:spAutoFit/>
          </a:bodyPr>
          <a:lstStyle>
            <a:lvl1pPr marL="228600" indent="-2286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576263" indent="-233363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Franklin Gothic Medium" panose="020B0603020102020204" pitchFamily="34" charset="0"/>
              <a:buChar char="–"/>
              <a:defRPr sz="1800" b="1" i="0" kern="120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r>
              <a:rPr lang="en-US" sz="2400" err="1">
                <a:solidFill>
                  <a:srgbClr val="003764"/>
                </a:solidFill>
                <a:latin typeface="Arial"/>
                <a:cs typeface="Arial"/>
              </a:rPr>
              <a:t>Cómo</a:t>
            </a:r>
            <a:r>
              <a:rPr lang="en-US" sz="2400">
                <a:solidFill>
                  <a:srgbClr val="003764"/>
                </a:solidFill>
                <a:latin typeface="Arial"/>
                <a:cs typeface="Arial"/>
              </a:rPr>
              <a:t>:</a:t>
            </a:r>
            <a:endParaRPr lang="en-US" sz="2400" b="0">
              <a:solidFill>
                <a:srgbClr val="003764"/>
              </a:solidFill>
              <a:cs typeface="Arial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US" sz="2500" b="0" err="1">
                <a:solidFill>
                  <a:srgbClr val="003764"/>
                </a:solidFill>
                <a:latin typeface="Arial"/>
                <a:cs typeface="Arial"/>
              </a:rPr>
              <a:t>Recibirás</a:t>
            </a:r>
            <a:r>
              <a:rPr lang="en-US" sz="2500" b="0">
                <a:solidFill>
                  <a:srgbClr val="003764"/>
                </a:solidFill>
                <a:latin typeface="Arial"/>
                <a:cs typeface="Arial"/>
              </a:rPr>
              <a:t> </a:t>
            </a:r>
            <a:r>
              <a:rPr lang="en-US" sz="2500" b="0" err="1">
                <a:solidFill>
                  <a:srgbClr val="003764"/>
                </a:solidFill>
                <a:latin typeface="Arial"/>
                <a:cs typeface="Arial"/>
              </a:rPr>
              <a:t>una</a:t>
            </a:r>
            <a:r>
              <a:rPr lang="en-US" sz="2500" b="0">
                <a:solidFill>
                  <a:srgbClr val="003764"/>
                </a:solidFill>
                <a:latin typeface="Arial"/>
                <a:cs typeface="Arial"/>
              </a:rPr>
              <a:t> carta </a:t>
            </a:r>
            <a:r>
              <a:rPr lang="en-US" sz="2500" b="0" err="1">
                <a:solidFill>
                  <a:srgbClr val="003764"/>
                </a:solidFill>
                <a:latin typeface="Arial"/>
                <a:cs typeface="Arial"/>
              </a:rPr>
              <a:t>por</a:t>
            </a:r>
            <a:r>
              <a:rPr lang="en-US" sz="2500" b="0">
                <a:solidFill>
                  <a:srgbClr val="003764"/>
                </a:solidFill>
                <a:latin typeface="Arial"/>
                <a:cs typeface="Arial"/>
              </a:rPr>
              <a:t> </a:t>
            </a:r>
            <a:r>
              <a:rPr lang="en-US" sz="2500" b="0" err="1">
                <a:solidFill>
                  <a:srgbClr val="003764"/>
                </a:solidFill>
                <a:latin typeface="Arial"/>
                <a:cs typeface="Arial"/>
              </a:rPr>
              <a:t>correo</a:t>
            </a:r>
            <a:r>
              <a:rPr lang="en-US" sz="2500" b="0">
                <a:solidFill>
                  <a:srgbClr val="003764"/>
                </a:solidFill>
                <a:latin typeface="Arial"/>
                <a:cs typeface="Arial"/>
              </a:rPr>
              <a:t> con </a:t>
            </a:r>
            <a:r>
              <a:rPr lang="en-US" sz="2500" b="0" err="1">
                <a:solidFill>
                  <a:srgbClr val="003764"/>
                </a:solidFill>
                <a:latin typeface="Arial"/>
                <a:cs typeface="Arial"/>
              </a:rPr>
              <a:t>tu</a:t>
            </a:r>
            <a:r>
              <a:rPr lang="en-US" sz="2500" b="0">
                <a:solidFill>
                  <a:srgbClr val="003764"/>
                </a:solidFill>
                <a:latin typeface="Arial"/>
                <a:cs typeface="Arial"/>
              </a:rPr>
              <a:t> Tailored Plan (Plan </a:t>
            </a:r>
            <a:r>
              <a:rPr lang="en-US" sz="2500" b="0" err="1">
                <a:solidFill>
                  <a:srgbClr val="003764"/>
                </a:solidFill>
                <a:latin typeface="Arial"/>
                <a:cs typeface="Arial"/>
              </a:rPr>
              <a:t>personalizado</a:t>
            </a:r>
            <a:r>
              <a:rPr lang="en-US" sz="2500" b="0">
                <a:solidFill>
                  <a:srgbClr val="003764"/>
                </a:solidFill>
                <a:latin typeface="Arial"/>
                <a:cs typeface="Arial"/>
              </a:rPr>
              <a:t>). </a:t>
            </a:r>
            <a:r>
              <a:rPr lang="en-US" sz="2500" b="0" err="1">
                <a:solidFill>
                  <a:srgbClr val="003764"/>
                </a:solidFill>
                <a:latin typeface="Arial"/>
                <a:cs typeface="Arial"/>
              </a:rPr>
              <a:t>También</a:t>
            </a:r>
            <a:r>
              <a:rPr lang="en-US" sz="2500" b="0">
                <a:solidFill>
                  <a:srgbClr val="003764"/>
                </a:solidFill>
                <a:latin typeface="Arial"/>
                <a:cs typeface="Arial"/>
              </a:rPr>
              <a:t> </a:t>
            </a:r>
            <a:r>
              <a:rPr lang="en-US" sz="2500" b="0" err="1">
                <a:solidFill>
                  <a:srgbClr val="003764"/>
                </a:solidFill>
                <a:latin typeface="Arial"/>
                <a:cs typeface="Arial"/>
              </a:rPr>
              <a:t>puedes</a:t>
            </a:r>
            <a:r>
              <a:rPr lang="en-US" sz="2500" b="0">
                <a:solidFill>
                  <a:srgbClr val="003764"/>
                </a:solidFill>
                <a:latin typeface="Arial"/>
                <a:cs typeface="Arial"/>
              </a:rPr>
              <a:t> </a:t>
            </a:r>
            <a:r>
              <a:rPr lang="en-US" sz="2500" b="0" err="1">
                <a:solidFill>
                  <a:srgbClr val="003764"/>
                </a:solidFill>
                <a:latin typeface="Arial"/>
                <a:cs typeface="Arial"/>
              </a:rPr>
              <a:t>consultar</a:t>
            </a:r>
            <a:r>
              <a:rPr lang="en-US" sz="2500" b="0">
                <a:solidFill>
                  <a:srgbClr val="003764"/>
                </a:solidFill>
                <a:latin typeface="Arial"/>
                <a:cs typeface="Arial"/>
              </a:rPr>
              <a:t> </a:t>
            </a:r>
            <a:r>
              <a:rPr lang="en-US" sz="2500" b="0" err="1">
                <a:solidFill>
                  <a:srgbClr val="003764"/>
                </a:solidFill>
                <a:latin typeface="Arial"/>
                <a:cs typeface="Arial"/>
              </a:rPr>
              <a:t>este</a:t>
            </a:r>
            <a:r>
              <a:rPr lang="en-US" sz="2500" b="0">
                <a:solidFill>
                  <a:srgbClr val="003764"/>
                </a:solidFill>
                <a:latin typeface="Arial"/>
                <a:cs typeface="Arial"/>
              </a:rPr>
              <a:t> </a:t>
            </a:r>
            <a:r>
              <a:rPr lang="en-US" sz="2500" b="0" err="1">
                <a:solidFill>
                  <a:srgbClr val="003764"/>
                </a:solidFill>
                <a:latin typeface="Arial"/>
                <a:cs typeface="Arial"/>
              </a:rPr>
              <a:t>directorio</a:t>
            </a:r>
            <a:r>
              <a:rPr lang="en-US" sz="2500" b="0">
                <a:solidFill>
                  <a:srgbClr val="003764"/>
                </a:solidFill>
                <a:latin typeface="Arial"/>
                <a:cs typeface="Arial"/>
              </a:rPr>
              <a:t>: </a:t>
            </a:r>
            <a:r>
              <a:rPr lang="en-US" sz="2500" b="0" u="sng">
                <a:solidFill>
                  <a:srgbClr val="003764"/>
                </a:solidFill>
                <a:latin typeface="Arial"/>
                <a:cs typeface="Arial"/>
                <a:hlinkClick r:id="rId2"/>
              </a:rPr>
              <a:t>ncdhhs.gov/providers/lme-mco-directory</a:t>
            </a:r>
            <a:endParaRPr lang="en-US" sz="2500" b="0" u="sng">
              <a:solidFill>
                <a:srgbClr val="003764"/>
              </a:solidFill>
              <a:hlinkClick r:id="" action="ppaction://noaction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US" sz="2500" b="0">
                <a:solidFill>
                  <a:srgbClr val="003764"/>
                </a:solidFill>
                <a:latin typeface="Arial"/>
                <a:cs typeface="Arial"/>
              </a:rPr>
              <a:t>O llama al (877) 201-3750</a:t>
            </a:r>
            <a:endParaRPr lang="en-US" sz="2500" b="0">
              <a:solidFill>
                <a:srgbClr val="003764"/>
              </a:solidFill>
            </a:endParaRPr>
          </a:p>
        </p:txBody>
      </p:sp>
      <p:pic>
        <p:nvPicPr>
          <p:cNvPr id="7" name="Graphic 6" descr="City with solid fill">
            <a:extLst>
              <a:ext uri="{FF2B5EF4-FFF2-40B4-BE49-F238E27FC236}">
                <a16:creationId xmlns:a16="http://schemas.microsoft.com/office/drawing/2014/main" id="{431E1FD1-B92D-3B19-F7FD-D5147A3FB5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13207" y="328613"/>
            <a:ext cx="1283493" cy="1283493"/>
          </a:xfrm>
          <a:prstGeom prst="rect">
            <a:avLst/>
          </a:prstGeom>
        </p:spPr>
      </p:pic>
      <p:sp>
        <p:nvSpPr>
          <p:cNvPr id="5" name="Slide Number Placeholder 21">
            <a:extLst>
              <a:ext uri="{FF2B5EF4-FFF2-40B4-BE49-F238E27FC236}">
                <a16:creationId xmlns:a16="http://schemas.microsoft.com/office/drawing/2014/main" id="{7D666731-0682-3EBD-C609-E5C7AC059A0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074400" y="6334836"/>
            <a:ext cx="752131" cy="284692"/>
          </a:xfrm>
          <a:prstGeom prst="rect">
            <a:avLst/>
          </a:prstGeom>
        </p:spPr>
        <p:txBody>
          <a:bodyPr/>
          <a:lstStyle>
            <a:lvl1pPr algn="r">
              <a:defRPr sz="900" b="1" i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1F27F3A-B3E9-41ED-AF8F-A365F10BB65F}" type="slidenum">
              <a:rPr lang="en-US" sz="1100" smtClean="0"/>
              <a:pPr/>
              <a:t>21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2C3EAF-5FCC-014F-7E3F-E34881982123}"/>
              </a:ext>
            </a:extLst>
          </p:cNvPr>
          <p:cNvSpPr/>
          <p:nvPr/>
        </p:nvSpPr>
        <p:spPr>
          <a:xfrm>
            <a:off x="154780" y="6107906"/>
            <a:ext cx="1690687" cy="6786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FC2CDB6-A9FD-C980-8A62-508E7595CA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733" y="6200464"/>
            <a:ext cx="1515857" cy="479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9441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6E20B1C-18AE-8A2E-B65C-CBE067EAE16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26068" y="2803048"/>
            <a:ext cx="5507209" cy="2339102"/>
          </a:xfrm>
        </p:spPr>
        <p:txBody>
          <a:bodyPr vert="horz" wrap="square" lIns="0" tIns="45720" rIns="0" bIns="45720" rtlCol="0" anchor="t">
            <a:spAutoFit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en-US" sz="2400">
                <a:latin typeface="Arial"/>
                <a:cs typeface="Arial"/>
              </a:rPr>
              <a:t>Por </a:t>
            </a:r>
            <a:r>
              <a:rPr lang="en-US" sz="2400" err="1">
                <a:latin typeface="Arial"/>
                <a:cs typeface="Arial"/>
              </a:rPr>
              <a:t>qué</a:t>
            </a:r>
            <a:r>
              <a:rPr lang="en-US" sz="2400">
                <a:latin typeface="Arial"/>
                <a:cs typeface="Arial"/>
              </a:rPr>
              <a:t>:</a:t>
            </a:r>
            <a:endParaRPr lang="en-US" sz="2400">
              <a:cs typeface="Arial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US" sz="2800" b="0">
                <a:solidFill>
                  <a:schemeClr val="tx2"/>
                </a:solidFill>
                <a:latin typeface="Arial"/>
                <a:cs typeface="Arial"/>
              </a:rPr>
              <a:t>Si no </a:t>
            </a:r>
            <a:r>
              <a:rPr lang="en-US" sz="2800" b="0" err="1">
                <a:solidFill>
                  <a:schemeClr val="tx2"/>
                </a:solidFill>
                <a:latin typeface="Arial"/>
                <a:cs typeface="Arial"/>
              </a:rPr>
              <a:t>eliges</a:t>
            </a:r>
            <a:r>
              <a:rPr lang="en-US" sz="2800" b="0">
                <a:solidFill>
                  <a:schemeClr val="tx2"/>
                </a:solidFill>
                <a:latin typeface="Arial"/>
                <a:cs typeface="Arial"/>
              </a:rPr>
              <a:t> antes del 15 de mayo, se </a:t>
            </a:r>
            <a:r>
              <a:rPr lang="en-US" sz="2800" b="0" err="1">
                <a:solidFill>
                  <a:schemeClr val="tx2"/>
                </a:solidFill>
                <a:latin typeface="Arial"/>
                <a:cs typeface="Arial"/>
              </a:rPr>
              <a:t>te</a:t>
            </a:r>
            <a:r>
              <a:rPr lang="en-US" sz="2800" b="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lang="en-US" sz="2800" b="0" err="1">
                <a:solidFill>
                  <a:schemeClr val="tx2"/>
                </a:solidFill>
                <a:latin typeface="Arial"/>
                <a:cs typeface="Arial"/>
              </a:rPr>
              <a:t>asignará</a:t>
            </a:r>
            <a:r>
              <a:rPr lang="en-US" sz="2800" b="0">
                <a:solidFill>
                  <a:schemeClr val="tx2"/>
                </a:solidFill>
                <a:latin typeface="Arial"/>
                <a:cs typeface="Arial"/>
              </a:rPr>
              <a:t> uno. Pero </a:t>
            </a:r>
            <a:r>
              <a:rPr lang="en-US" sz="2800" b="0" err="1">
                <a:solidFill>
                  <a:schemeClr val="tx2"/>
                </a:solidFill>
                <a:latin typeface="Arial"/>
                <a:cs typeface="Arial"/>
              </a:rPr>
              <a:t>también</a:t>
            </a:r>
            <a:r>
              <a:rPr lang="en-US" sz="2800" b="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lang="en-US" sz="2800" b="0" err="1">
                <a:solidFill>
                  <a:schemeClr val="tx2"/>
                </a:solidFill>
                <a:latin typeface="Arial"/>
                <a:cs typeface="Arial"/>
              </a:rPr>
              <a:t>puedes</a:t>
            </a:r>
            <a:r>
              <a:rPr lang="en-US" sz="2800" b="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lang="en-US" sz="2800" b="0" err="1">
                <a:solidFill>
                  <a:schemeClr val="tx2"/>
                </a:solidFill>
                <a:latin typeface="Arial"/>
                <a:cs typeface="Arial"/>
              </a:rPr>
              <a:t>cambiar</a:t>
            </a:r>
            <a:r>
              <a:rPr lang="en-US" sz="2800" b="0">
                <a:solidFill>
                  <a:schemeClr val="tx2"/>
                </a:solidFill>
                <a:latin typeface="Arial"/>
                <a:cs typeface="Arial"/>
              </a:rPr>
              <a:t> de PCP hasta </a:t>
            </a:r>
            <a:r>
              <a:rPr lang="en-US" sz="2800" b="0" err="1">
                <a:solidFill>
                  <a:schemeClr val="tx2"/>
                </a:solidFill>
                <a:latin typeface="Arial"/>
                <a:cs typeface="Arial"/>
              </a:rPr>
              <a:t>el</a:t>
            </a:r>
            <a:r>
              <a:rPr lang="en-US" sz="2800" b="0">
                <a:solidFill>
                  <a:schemeClr val="tx2"/>
                </a:solidFill>
                <a:latin typeface="Arial"/>
                <a:cs typeface="Arial"/>
              </a:rPr>
              <a:t> 31 de </a:t>
            </a:r>
            <a:r>
              <a:rPr lang="en-US" sz="2800" b="0" err="1">
                <a:solidFill>
                  <a:schemeClr val="tx2"/>
                </a:solidFill>
                <a:latin typeface="Arial"/>
                <a:cs typeface="Arial"/>
              </a:rPr>
              <a:t>enero</a:t>
            </a:r>
            <a:r>
              <a:rPr lang="en-US" sz="2800" b="0">
                <a:solidFill>
                  <a:schemeClr val="tx2"/>
                </a:solidFill>
                <a:latin typeface="Arial"/>
                <a:cs typeface="Arial"/>
              </a:rPr>
              <a:t> de 2025.</a:t>
            </a:r>
            <a:endParaRPr lang="en-US" sz="2800">
              <a:solidFill>
                <a:schemeClr val="tx2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DE05FA3-88C6-B8B6-23F5-0AC8A9A13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699" y="192727"/>
            <a:ext cx="11418072" cy="1299667"/>
          </a:xfrm>
        </p:spPr>
        <p:txBody>
          <a:bodyPr rIns="0"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b="0">
                <a:latin typeface="Arial"/>
                <a:cs typeface="Arial"/>
              </a:rPr>
              <a:t>¿</a:t>
            </a:r>
            <a:r>
              <a:rPr lang="en-US" sz="2800" b="0" err="1">
                <a:latin typeface="Arial"/>
                <a:cs typeface="Arial"/>
              </a:rPr>
              <a:t>Qué</a:t>
            </a:r>
            <a:r>
              <a:rPr lang="en-US" sz="2800" b="0">
                <a:latin typeface="Arial"/>
                <a:cs typeface="Arial"/>
              </a:rPr>
              <a:t> </a:t>
            </a:r>
            <a:r>
              <a:rPr lang="en-US" sz="2800" b="0" err="1">
                <a:latin typeface="Arial"/>
                <a:cs typeface="Arial"/>
              </a:rPr>
              <a:t>tengo</a:t>
            </a:r>
            <a:r>
              <a:rPr lang="en-US" sz="2800" b="0">
                <a:latin typeface="Arial"/>
                <a:cs typeface="Arial"/>
              </a:rPr>
              <a:t> que </a:t>
            </a:r>
            <a:r>
              <a:rPr lang="en-US" sz="2800" b="0" err="1">
                <a:latin typeface="Arial"/>
                <a:cs typeface="Arial"/>
              </a:rPr>
              <a:t>hacer</a:t>
            </a:r>
            <a:r>
              <a:rPr lang="en-US" sz="2800" b="0">
                <a:latin typeface="Arial"/>
                <a:cs typeface="Arial"/>
              </a:rPr>
              <a:t>?  </a:t>
            </a:r>
            <a:br>
              <a:rPr lang="en-US">
                <a:latin typeface="Arial"/>
                <a:cs typeface="Arial"/>
              </a:rPr>
            </a:br>
            <a:r>
              <a:rPr lang="en-US">
                <a:latin typeface="Arial"/>
                <a:cs typeface="Arial"/>
              </a:rPr>
              <a:t>3. </a:t>
            </a:r>
            <a:r>
              <a:rPr lang="en-US" sz="3200" b="1">
                <a:latin typeface="Arial"/>
                <a:cs typeface="Arial"/>
              </a:rPr>
              <a:t>Elige un </a:t>
            </a:r>
            <a:r>
              <a:rPr lang="en-US" err="1">
                <a:latin typeface="Arial"/>
                <a:cs typeface="Arial"/>
              </a:rPr>
              <a:t>Proveedor</a:t>
            </a:r>
            <a:r>
              <a:rPr lang="en-US" sz="3200" b="1">
                <a:latin typeface="Arial"/>
                <a:cs typeface="Arial"/>
              </a:rPr>
              <a:t> de </a:t>
            </a:r>
            <a:r>
              <a:rPr lang="en-US" sz="3200" b="1" err="1">
                <a:latin typeface="Arial"/>
                <a:cs typeface="Arial"/>
              </a:rPr>
              <a:t>Atención</a:t>
            </a:r>
            <a:r>
              <a:rPr lang="en-US" sz="3200" b="1">
                <a:latin typeface="Arial"/>
                <a:cs typeface="Arial"/>
              </a:rPr>
              <a:t> Primaria</a:t>
            </a:r>
            <a:br>
              <a:rPr lang="en-US">
                <a:latin typeface="Arial"/>
                <a:cs typeface="Arial"/>
              </a:rPr>
            </a:br>
            <a:r>
              <a:rPr lang="en-US">
                <a:latin typeface="Arial"/>
                <a:cs typeface="Arial"/>
              </a:rPr>
              <a:t>(PCP </a:t>
            </a:r>
            <a:r>
              <a:rPr lang="en-US" err="1">
                <a:latin typeface="Arial"/>
                <a:cs typeface="Arial"/>
              </a:rPr>
              <a:t>en</a:t>
            </a:r>
            <a:r>
              <a:rPr lang="en-US">
                <a:latin typeface="Arial"/>
                <a:cs typeface="Arial"/>
              </a:rPr>
              <a:t> </a:t>
            </a:r>
            <a:r>
              <a:rPr lang="en-US" err="1">
                <a:latin typeface="Arial"/>
                <a:cs typeface="Arial"/>
              </a:rPr>
              <a:t>inglés</a:t>
            </a:r>
            <a:r>
              <a:rPr lang="en-US">
                <a:latin typeface="Arial"/>
                <a:cs typeface="Arial"/>
              </a:rPr>
              <a:t>)</a:t>
            </a:r>
            <a:r>
              <a:rPr lang="en-US" sz="3200" b="1">
                <a:latin typeface="Arial"/>
                <a:cs typeface="Arial"/>
              </a:rPr>
              <a:t> antes del 15 de </a:t>
            </a:r>
            <a:r>
              <a:rPr lang="en-US">
                <a:latin typeface="Arial"/>
                <a:cs typeface="Arial"/>
              </a:rPr>
              <a:t>mayo</a:t>
            </a:r>
            <a:endParaRPr lang="en-US">
              <a:latin typeface="Arial"/>
            </a:endParaRP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79E22681-A1BE-1179-D3F3-BFFDACDC9C86}"/>
              </a:ext>
            </a:extLst>
          </p:cNvPr>
          <p:cNvSpPr txBox="1">
            <a:spLocks/>
          </p:cNvSpPr>
          <p:nvPr/>
        </p:nvSpPr>
        <p:spPr>
          <a:xfrm>
            <a:off x="6485069" y="2803048"/>
            <a:ext cx="5127589" cy="2339102"/>
          </a:xfrm>
          <a:prstGeom prst="rect">
            <a:avLst/>
          </a:prstGeom>
        </p:spPr>
        <p:txBody>
          <a:bodyPr vert="horz" wrap="square" lIns="0" tIns="45720" rIns="0" bIns="45720" rtlCol="0" anchor="t">
            <a:spAutoFit/>
          </a:bodyPr>
          <a:lstStyle>
            <a:lvl1pPr marL="228600" indent="-2286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576263" indent="-233363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Franklin Gothic Medium" panose="020B0603020102020204" pitchFamily="34" charset="0"/>
              <a:buChar char="–"/>
              <a:defRPr sz="1800" b="1" i="0" kern="120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r>
              <a:rPr lang="en-US" sz="2400" err="1">
                <a:latin typeface="Arial"/>
                <a:cs typeface="Arial"/>
              </a:rPr>
              <a:t>Cómo</a:t>
            </a:r>
            <a:r>
              <a:rPr lang="en-US" sz="2400">
                <a:latin typeface="Arial"/>
                <a:cs typeface="Arial"/>
              </a:rPr>
              <a:t>:</a:t>
            </a:r>
            <a:endParaRPr lang="en-US" sz="2400" b="0">
              <a:solidFill>
                <a:srgbClr val="000000"/>
              </a:solidFill>
              <a:cs typeface="Arial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US" sz="2800" b="0">
                <a:latin typeface="Arial"/>
                <a:cs typeface="Arial"/>
              </a:rPr>
              <a:t>Las </a:t>
            </a:r>
            <a:r>
              <a:rPr lang="en-US" sz="2800" b="0" err="1">
                <a:latin typeface="Arial"/>
                <a:cs typeface="Arial"/>
              </a:rPr>
              <a:t>instrucciones</a:t>
            </a:r>
            <a:r>
              <a:rPr lang="en-US" sz="2800" b="0">
                <a:latin typeface="Arial"/>
                <a:cs typeface="Arial"/>
              </a:rPr>
              <a:t> </a:t>
            </a:r>
            <a:r>
              <a:rPr lang="en-US" sz="2800" b="0" err="1">
                <a:latin typeface="Arial"/>
                <a:cs typeface="Arial"/>
              </a:rPr>
              <a:t>sobre</a:t>
            </a:r>
            <a:r>
              <a:rPr lang="en-US" sz="2800" b="0">
                <a:latin typeface="Arial"/>
                <a:cs typeface="Arial"/>
              </a:rPr>
              <a:t> </a:t>
            </a:r>
            <a:r>
              <a:rPr lang="en-US" sz="2800" b="0" err="1">
                <a:latin typeface="Arial"/>
                <a:cs typeface="Arial"/>
              </a:rPr>
              <a:t>cómo</a:t>
            </a:r>
            <a:r>
              <a:rPr lang="en-US" sz="2800" b="0">
                <a:latin typeface="Arial"/>
                <a:cs typeface="Arial"/>
              </a:rPr>
              <a:t> </a:t>
            </a:r>
            <a:r>
              <a:rPr lang="en-US" sz="2800" b="0" err="1">
                <a:latin typeface="Arial"/>
                <a:cs typeface="Arial"/>
              </a:rPr>
              <a:t>elegir</a:t>
            </a:r>
            <a:r>
              <a:rPr lang="en-US" sz="2800" b="0">
                <a:latin typeface="Arial"/>
                <a:cs typeface="Arial"/>
              </a:rPr>
              <a:t> un PCP se </a:t>
            </a:r>
            <a:r>
              <a:rPr lang="en-US" sz="2800" b="0" err="1">
                <a:latin typeface="Arial"/>
                <a:cs typeface="Arial"/>
              </a:rPr>
              <a:t>incluirán</a:t>
            </a:r>
            <a:r>
              <a:rPr lang="en-US" sz="2800" b="0">
                <a:latin typeface="Arial"/>
                <a:cs typeface="Arial"/>
              </a:rPr>
              <a:t> </a:t>
            </a:r>
            <a:r>
              <a:rPr lang="en-US" sz="2800" b="0" err="1">
                <a:latin typeface="Arial"/>
                <a:cs typeface="Arial"/>
              </a:rPr>
              <a:t>en</a:t>
            </a:r>
            <a:r>
              <a:rPr lang="en-US" sz="2800" b="0">
                <a:latin typeface="Arial"/>
                <a:cs typeface="Arial"/>
              </a:rPr>
              <a:t> la carta que se </a:t>
            </a:r>
            <a:r>
              <a:rPr lang="en-US" sz="2800" b="0" err="1">
                <a:latin typeface="Arial"/>
                <a:cs typeface="Arial"/>
              </a:rPr>
              <a:t>enviará</a:t>
            </a:r>
            <a:r>
              <a:rPr lang="en-US" sz="2800" b="0">
                <a:latin typeface="Arial"/>
                <a:cs typeface="Arial"/>
              </a:rPr>
              <a:t> a </a:t>
            </a:r>
            <a:r>
              <a:rPr lang="en-US" sz="2800" b="0" err="1">
                <a:latin typeface="Arial"/>
                <a:cs typeface="Arial"/>
              </a:rPr>
              <a:t>mediados</a:t>
            </a:r>
            <a:r>
              <a:rPr lang="en-US" sz="2800" b="0">
                <a:latin typeface="Arial"/>
                <a:cs typeface="Arial"/>
              </a:rPr>
              <a:t> de </a:t>
            </a:r>
            <a:r>
              <a:rPr lang="en-US" sz="2800" b="0" err="1">
                <a:latin typeface="Arial"/>
                <a:cs typeface="Arial"/>
              </a:rPr>
              <a:t>abril</a:t>
            </a:r>
            <a:r>
              <a:rPr lang="en-US" sz="2800" b="0">
                <a:latin typeface="Arial"/>
                <a:cs typeface="Arial"/>
              </a:rPr>
              <a:t>.</a:t>
            </a:r>
          </a:p>
        </p:txBody>
      </p:sp>
      <p:pic>
        <p:nvPicPr>
          <p:cNvPr id="4" name="Graphic 3" descr="Stethoscope with solid fill">
            <a:extLst>
              <a:ext uri="{FF2B5EF4-FFF2-40B4-BE49-F238E27FC236}">
                <a16:creationId xmlns:a16="http://schemas.microsoft.com/office/drawing/2014/main" id="{622958C3-2008-31D2-F378-6B05C5E276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27519" y="280988"/>
            <a:ext cx="1164431" cy="1140618"/>
          </a:xfrm>
          <a:prstGeom prst="rect">
            <a:avLst/>
          </a:prstGeom>
        </p:spPr>
      </p:pic>
      <p:sp>
        <p:nvSpPr>
          <p:cNvPr id="5" name="Slide Number Placeholder 21">
            <a:extLst>
              <a:ext uri="{FF2B5EF4-FFF2-40B4-BE49-F238E27FC236}">
                <a16:creationId xmlns:a16="http://schemas.microsoft.com/office/drawing/2014/main" id="{9B634BE3-D634-4649-ED77-728C566935C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074400" y="6334836"/>
            <a:ext cx="752131" cy="284692"/>
          </a:xfrm>
          <a:prstGeom prst="rect">
            <a:avLst/>
          </a:prstGeom>
        </p:spPr>
        <p:txBody>
          <a:bodyPr/>
          <a:lstStyle>
            <a:lvl1pPr algn="r">
              <a:defRPr sz="900" b="1" i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1F27F3A-B3E9-41ED-AF8F-A365F10BB65F}" type="slidenum">
              <a:rPr lang="en-US" sz="1100" smtClean="0"/>
              <a:pPr/>
              <a:t>22</a:t>
            </a:fld>
            <a:endParaRPr lang="en-US"/>
          </a:p>
        </p:txBody>
      </p:sp>
      <p:sp>
        <p:nvSpPr>
          <p:cNvPr id="8" name="Rectangle 7" descr="Logo for the North Carolina Department of Human and Health Services">
            <a:extLst>
              <a:ext uri="{FF2B5EF4-FFF2-40B4-BE49-F238E27FC236}">
                <a16:creationId xmlns:a16="http://schemas.microsoft.com/office/drawing/2014/main" id="{23E68D9D-C558-3DFE-CBE5-1A732FFEC431}"/>
              </a:ext>
            </a:extLst>
          </p:cNvPr>
          <p:cNvSpPr/>
          <p:nvPr/>
        </p:nvSpPr>
        <p:spPr>
          <a:xfrm>
            <a:off x="263769" y="6125307"/>
            <a:ext cx="1362807" cy="5421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87CBD84-37D6-A1F4-DB78-03568826EE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733" y="6200464"/>
            <a:ext cx="1515857" cy="479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2946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6E20B1C-18AE-8A2E-B65C-CBE067EAE16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20626" y="2182562"/>
            <a:ext cx="5675374" cy="3847207"/>
          </a:xfrm>
        </p:spPr>
        <p:txBody>
          <a:bodyPr vert="horz" wrap="square" lIns="0" tIns="45720" rIns="0" bIns="45720" rtlCol="0" anchor="t">
            <a:spAutoFit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en-US" sz="2400">
                <a:latin typeface="Arial"/>
                <a:cs typeface="Arial"/>
              </a:rPr>
              <a:t>Por </a:t>
            </a:r>
            <a:r>
              <a:rPr lang="en-US" sz="2400" err="1">
                <a:latin typeface="Arial"/>
                <a:cs typeface="Arial"/>
              </a:rPr>
              <a:t>qué</a:t>
            </a:r>
            <a:r>
              <a:rPr lang="en-US" sz="2400">
                <a:latin typeface="Arial"/>
                <a:cs typeface="Arial"/>
              </a:rPr>
              <a:t>:</a:t>
            </a:r>
            <a:endParaRPr lang="en-US" sz="2400">
              <a:cs typeface="Arial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US" sz="2500" b="0">
                <a:latin typeface="Arial"/>
                <a:cs typeface="Arial"/>
              </a:rPr>
              <a:t>Tus </a:t>
            </a:r>
            <a:r>
              <a:rPr lang="en-US" sz="2500" b="0" err="1">
                <a:latin typeface="Arial"/>
                <a:cs typeface="Arial"/>
              </a:rPr>
              <a:t>proveedores</a:t>
            </a:r>
            <a:r>
              <a:rPr lang="en-US" sz="2500" b="0">
                <a:latin typeface="Arial"/>
                <a:cs typeface="Arial"/>
              </a:rPr>
              <a:t> (</a:t>
            </a:r>
            <a:r>
              <a:rPr lang="en-US" sz="2500" b="0" err="1">
                <a:latin typeface="Arial"/>
                <a:cs typeface="Arial"/>
              </a:rPr>
              <a:t>médicos</a:t>
            </a:r>
            <a:r>
              <a:rPr lang="en-US" sz="2500" b="0">
                <a:latin typeface="Arial"/>
                <a:cs typeface="Arial"/>
              </a:rPr>
              <a:t> y </a:t>
            </a:r>
            <a:r>
              <a:rPr lang="en-US" sz="2500" b="0" err="1">
                <a:latin typeface="Arial"/>
                <a:cs typeface="Arial"/>
              </a:rPr>
              <a:t>especialistas</a:t>
            </a:r>
            <a:r>
              <a:rPr lang="en-US" sz="2500" b="0">
                <a:latin typeface="Arial"/>
                <a:cs typeface="Arial"/>
              </a:rPr>
              <a:t>) </a:t>
            </a:r>
            <a:r>
              <a:rPr lang="en-US" sz="2500" b="0" err="1">
                <a:latin typeface="Arial"/>
                <a:cs typeface="Arial"/>
              </a:rPr>
              <a:t>tienen</a:t>
            </a:r>
            <a:r>
              <a:rPr lang="en-US" sz="2500" b="0">
                <a:latin typeface="Arial"/>
                <a:cs typeface="Arial"/>
              </a:rPr>
              <a:t> que </a:t>
            </a:r>
            <a:r>
              <a:rPr lang="en-US" sz="2500" b="0" err="1">
                <a:latin typeface="Arial"/>
                <a:cs typeface="Arial"/>
              </a:rPr>
              <a:t>estar</a:t>
            </a:r>
            <a:r>
              <a:rPr lang="en-US" sz="2500" b="0">
                <a:latin typeface="Arial"/>
                <a:cs typeface="Arial"/>
              </a:rPr>
              <a:t> </a:t>
            </a:r>
            <a:r>
              <a:rPr lang="en-US" sz="2500" b="0" err="1">
                <a:latin typeface="Arial"/>
                <a:cs typeface="Arial"/>
              </a:rPr>
              <a:t>en</a:t>
            </a:r>
            <a:r>
              <a:rPr lang="en-US" sz="2500" b="0">
                <a:latin typeface="Arial"/>
                <a:cs typeface="Arial"/>
              </a:rPr>
              <a:t> la red de </a:t>
            </a:r>
            <a:r>
              <a:rPr lang="en-US" sz="2500" b="0" err="1">
                <a:latin typeface="Arial"/>
                <a:cs typeface="Arial"/>
              </a:rPr>
              <a:t>tu</a:t>
            </a:r>
            <a:r>
              <a:rPr lang="en-US" sz="2500" b="0">
                <a:latin typeface="Arial"/>
                <a:cs typeface="Arial"/>
              </a:rPr>
              <a:t> Tailored Plan (Plan </a:t>
            </a:r>
            <a:r>
              <a:rPr lang="en-US" sz="2500" b="0" err="1">
                <a:latin typeface="Arial"/>
                <a:cs typeface="Arial"/>
              </a:rPr>
              <a:t>personalizado</a:t>
            </a:r>
            <a:r>
              <a:rPr lang="en-US" sz="2500" b="0">
                <a:latin typeface="Arial"/>
                <a:cs typeface="Arial"/>
              </a:rPr>
              <a:t>) para </a:t>
            </a:r>
            <a:r>
              <a:rPr lang="en-US" sz="2500" b="0" err="1">
                <a:latin typeface="Arial"/>
                <a:cs typeface="Arial"/>
              </a:rPr>
              <a:t>estar</a:t>
            </a:r>
            <a:r>
              <a:rPr lang="en-US" sz="2500" b="0">
                <a:latin typeface="Arial"/>
                <a:cs typeface="Arial"/>
              </a:rPr>
              <a:t> </a:t>
            </a:r>
            <a:r>
              <a:rPr lang="en-US" sz="2500" b="0" err="1">
                <a:latin typeface="Arial"/>
                <a:cs typeface="Arial"/>
              </a:rPr>
              <a:t>cubiertos</a:t>
            </a:r>
            <a:r>
              <a:rPr lang="en-US" sz="2500" b="0">
                <a:latin typeface="Arial"/>
                <a:cs typeface="Arial"/>
              </a:rPr>
              <a:t>. 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500">
                <a:latin typeface="Arial"/>
                <a:cs typeface="Arial"/>
              </a:rPr>
              <a:t>¿No </a:t>
            </a:r>
            <a:r>
              <a:rPr lang="en-US" sz="2500" err="1">
                <a:latin typeface="Arial"/>
                <a:cs typeface="Arial"/>
              </a:rPr>
              <a:t>ves</a:t>
            </a:r>
            <a:r>
              <a:rPr lang="en-US" sz="2500">
                <a:latin typeface="Arial"/>
                <a:cs typeface="Arial"/>
              </a:rPr>
              <a:t> a </a:t>
            </a:r>
            <a:r>
              <a:rPr lang="en-US" sz="2500" err="1">
                <a:latin typeface="Arial"/>
                <a:cs typeface="Arial"/>
              </a:rPr>
              <a:t>tu</a:t>
            </a:r>
            <a:r>
              <a:rPr lang="en-US" sz="2500">
                <a:latin typeface="Arial"/>
                <a:cs typeface="Arial"/>
              </a:rPr>
              <a:t> </a:t>
            </a:r>
            <a:r>
              <a:rPr lang="en-US" sz="2500" err="1">
                <a:latin typeface="Arial"/>
                <a:cs typeface="Arial"/>
              </a:rPr>
              <a:t>proveedor</a:t>
            </a:r>
            <a:r>
              <a:rPr lang="en-US" sz="2500">
                <a:latin typeface="Arial"/>
                <a:cs typeface="Arial"/>
              </a:rPr>
              <a:t>?</a:t>
            </a:r>
            <a:r>
              <a:rPr lang="en-US" sz="2500" b="0">
                <a:latin typeface="Arial"/>
                <a:cs typeface="Arial"/>
              </a:rPr>
              <a:t> Llama a </a:t>
            </a:r>
            <a:r>
              <a:rPr lang="en-US" sz="2500" b="0" err="1">
                <a:latin typeface="Arial"/>
                <a:cs typeface="Arial"/>
              </a:rPr>
              <a:t>tu</a:t>
            </a:r>
            <a:r>
              <a:rPr lang="en-US" sz="2500" b="0">
                <a:latin typeface="Arial"/>
                <a:cs typeface="Arial"/>
              </a:rPr>
              <a:t> Tailored Plan (Plan </a:t>
            </a:r>
            <a:r>
              <a:rPr lang="en-US" sz="2500" b="0" err="1">
                <a:latin typeface="Arial"/>
                <a:cs typeface="Arial"/>
              </a:rPr>
              <a:t>personalizado</a:t>
            </a:r>
            <a:r>
              <a:rPr lang="en-US" sz="2500" b="0">
                <a:latin typeface="Arial"/>
                <a:cs typeface="Arial"/>
              </a:rPr>
              <a:t>) y </a:t>
            </a:r>
            <a:r>
              <a:rPr lang="en-US" sz="2500" b="0" err="1">
                <a:latin typeface="Arial"/>
                <a:cs typeface="Arial"/>
              </a:rPr>
              <a:t>pídeles</a:t>
            </a:r>
            <a:r>
              <a:rPr lang="en-US" sz="2500" b="0">
                <a:latin typeface="Arial"/>
                <a:cs typeface="Arial"/>
              </a:rPr>
              <a:t> que </a:t>
            </a:r>
            <a:r>
              <a:rPr lang="en-US" sz="2500" b="0" err="1">
                <a:latin typeface="Arial"/>
                <a:cs typeface="Arial"/>
              </a:rPr>
              <a:t>contacten</a:t>
            </a:r>
            <a:r>
              <a:rPr lang="en-US" sz="2500" b="0">
                <a:latin typeface="Arial"/>
                <a:cs typeface="Arial"/>
              </a:rPr>
              <a:t> al </a:t>
            </a:r>
            <a:r>
              <a:rPr lang="en-US" sz="2500" b="0" err="1">
                <a:latin typeface="Arial"/>
                <a:cs typeface="Arial"/>
              </a:rPr>
              <a:t>médico</a:t>
            </a:r>
            <a:r>
              <a:rPr lang="en-US" sz="2500" b="0">
                <a:latin typeface="Arial"/>
                <a:cs typeface="Arial"/>
              </a:rPr>
              <a:t> que </a:t>
            </a:r>
            <a:r>
              <a:rPr lang="en-US" sz="2500" b="0" err="1">
                <a:latin typeface="Arial"/>
                <a:cs typeface="Arial"/>
              </a:rPr>
              <a:t>necesitas</a:t>
            </a:r>
            <a:r>
              <a:rPr lang="en-US" sz="2500" b="0">
                <a:latin typeface="Arial"/>
                <a:cs typeface="Arial"/>
              </a:rPr>
              <a:t>.</a:t>
            </a:r>
            <a:endParaRPr lang="en-US" sz="2500" b="0">
              <a:solidFill>
                <a:srgbClr val="17375E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DE05FA3-88C6-B8B6-23F5-0AC8A9A13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417" y="214573"/>
            <a:ext cx="9457814" cy="1410376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b="0">
                <a:latin typeface="Arial"/>
                <a:cs typeface="Arial"/>
              </a:rPr>
              <a:t>¿</a:t>
            </a:r>
            <a:r>
              <a:rPr lang="en-US" sz="2800" b="0" err="1">
                <a:latin typeface="Arial"/>
                <a:cs typeface="Arial"/>
              </a:rPr>
              <a:t>Qué</a:t>
            </a:r>
            <a:r>
              <a:rPr lang="en-US" sz="2800" b="0">
                <a:latin typeface="Arial"/>
                <a:cs typeface="Arial"/>
              </a:rPr>
              <a:t> </a:t>
            </a:r>
            <a:r>
              <a:rPr lang="en-US" sz="2800" b="0" err="1">
                <a:latin typeface="Arial"/>
                <a:cs typeface="Arial"/>
              </a:rPr>
              <a:t>tengo</a:t>
            </a:r>
            <a:r>
              <a:rPr lang="en-US" sz="2800" b="0">
                <a:latin typeface="Arial"/>
                <a:cs typeface="Arial"/>
              </a:rPr>
              <a:t> que </a:t>
            </a:r>
            <a:r>
              <a:rPr lang="en-US" sz="2800" b="0" err="1">
                <a:latin typeface="Arial"/>
                <a:cs typeface="Arial"/>
              </a:rPr>
              <a:t>hacer</a:t>
            </a:r>
            <a:r>
              <a:rPr lang="en-US" sz="2800" b="0">
                <a:latin typeface="Arial"/>
                <a:cs typeface="Arial"/>
              </a:rPr>
              <a:t>?  </a:t>
            </a:r>
            <a:br>
              <a:rPr lang="en-US">
                <a:latin typeface="Arial"/>
                <a:cs typeface="Arial"/>
              </a:rPr>
            </a:br>
            <a:r>
              <a:rPr lang="en-US">
                <a:latin typeface="Arial"/>
                <a:cs typeface="Arial"/>
              </a:rPr>
              <a:t>4. </a:t>
            </a:r>
            <a:r>
              <a:rPr lang="en-US" b="1" err="1">
                <a:latin typeface="Arial"/>
                <a:cs typeface="Arial"/>
              </a:rPr>
              <a:t>Comprueba</a:t>
            </a:r>
            <a:r>
              <a:rPr lang="en-US" b="1">
                <a:latin typeface="Arial"/>
                <a:cs typeface="Arial"/>
              </a:rPr>
              <a:t> </a:t>
            </a:r>
            <a:r>
              <a:rPr lang="en-US" b="1" err="1">
                <a:latin typeface="Arial"/>
                <a:cs typeface="Arial"/>
              </a:rPr>
              <a:t>si</a:t>
            </a:r>
            <a:r>
              <a:rPr lang="en-US" b="1">
                <a:latin typeface="Arial"/>
                <a:cs typeface="Arial"/>
              </a:rPr>
              <a:t> </a:t>
            </a:r>
            <a:r>
              <a:rPr lang="en-US" b="1" err="1">
                <a:latin typeface="Arial"/>
                <a:cs typeface="Arial"/>
              </a:rPr>
              <a:t>tus</a:t>
            </a:r>
            <a:r>
              <a:rPr lang="en-US" b="1">
                <a:latin typeface="Arial"/>
                <a:cs typeface="Arial"/>
              </a:rPr>
              <a:t> </a:t>
            </a:r>
            <a:r>
              <a:rPr lang="en-US" b="1" err="1">
                <a:latin typeface="Arial"/>
                <a:cs typeface="Arial"/>
              </a:rPr>
              <a:t>proveedores</a:t>
            </a:r>
            <a:r>
              <a:rPr lang="en-US" b="1">
                <a:latin typeface="Arial"/>
                <a:cs typeface="Arial"/>
              </a:rPr>
              <a:t> </a:t>
            </a:r>
            <a:r>
              <a:rPr lang="en-US" b="1" err="1">
                <a:latin typeface="Arial"/>
                <a:cs typeface="Arial"/>
              </a:rPr>
              <a:t>están</a:t>
            </a:r>
            <a:r>
              <a:rPr lang="en-US" b="1">
                <a:latin typeface="Arial"/>
                <a:cs typeface="Arial"/>
              </a:rPr>
              <a:t> </a:t>
            </a:r>
            <a:r>
              <a:rPr lang="en-US" b="1" err="1">
                <a:latin typeface="Arial"/>
                <a:cs typeface="Arial"/>
              </a:rPr>
              <a:t>en</a:t>
            </a:r>
            <a:r>
              <a:rPr lang="en-US" b="1">
                <a:latin typeface="Arial"/>
                <a:cs typeface="Arial"/>
              </a:rPr>
              <a:t> </a:t>
            </a:r>
            <a:r>
              <a:rPr lang="en-US" b="1" err="1">
                <a:latin typeface="Arial"/>
                <a:cs typeface="Arial"/>
              </a:rPr>
              <a:t>tu</a:t>
            </a:r>
            <a:r>
              <a:rPr lang="en-US">
                <a:latin typeface="Arial"/>
                <a:cs typeface="Arial"/>
              </a:rPr>
              <a:t> Tailored Plan (Plan</a:t>
            </a:r>
            <a:r>
              <a:rPr lang="en-US" b="1">
                <a:latin typeface="Arial"/>
                <a:cs typeface="Arial"/>
              </a:rPr>
              <a:t> </a:t>
            </a:r>
            <a:r>
              <a:rPr lang="en-US" err="1">
                <a:latin typeface="Arial"/>
                <a:cs typeface="Arial"/>
              </a:rPr>
              <a:t>personalizado</a:t>
            </a:r>
            <a:r>
              <a:rPr lang="en-US">
                <a:latin typeface="Arial"/>
                <a:cs typeface="Arial"/>
              </a:rPr>
              <a:t>)</a:t>
            </a:r>
            <a:endParaRPr lang="en-US"/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79E22681-A1BE-1179-D3F3-BFFDACDC9C86}"/>
              </a:ext>
            </a:extLst>
          </p:cNvPr>
          <p:cNvSpPr txBox="1">
            <a:spLocks/>
          </p:cNvSpPr>
          <p:nvPr/>
        </p:nvSpPr>
        <p:spPr>
          <a:xfrm>
            <a:off x="6463865" y="2170657"/>
            <a:ext cx="5136314" cy="3631763"/>
          </a:xfrm>
          <a:prstGeom prst="rect">
            <a:avLst/>
          </a:prstGeom>
        </p:spPr>
        <p:txBody>
          <a:bodyPr vert="horz" wrap="square" lIns="0" tIns="45720" rIns="0" bIns="45720" rtlCol="0" anchor="t">
            <a:spAutoFit/>
          </a:bodyPr>
          <a:lstStyle>
            <a:lvl1pPr marL="228600" indent="-2286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576263" indent="-233363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Franklin Gothic Medium" panose="020B0603020102020204" pitchFamily="34" charset="0"/>
              <a:buChar char="–"/>
              <a:defRPr sz="1800" b="1" i="0" kern="120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r>
              <a:rPr lang="en-US" sz="2500" err="1">
                <a:latin typeface="Arial"/>
                <a:cs typeface="Arial"/>
              </a:rPr>
              <a:t>Cómo</a:t>
            </a:r>
            <a:r>
              <a:rPr lang="en-US" sz="2500">
                <a:latin typeface="Arial"/>
                <a:cs typeface="Arial"/>
              </a:rPr>
              <a:t>:</a:t>
            </a:r>
            <a:endParaRPr lang="en-US" sz="2500" b="0">
              <a:solidFill>
                <a:srgbClr val="000000"/>
              </a:solidFill>
              <a:cs typeface="Arial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US" sz="2500" b="0">
                <a:latin typeface="Arial"/>
                <a:cs typeface="Arial"/>
              </a:rPr>
              <a:t>Hay </a:t>
            </a:r>
            <a:r>
              <a:rPr lang="en-US" sz="2500" b="0" err="1">
                <a:latin typeface="Arial"/>
                <a:cs typeface="Arial"/>
              </a:rPr>
              <a:t>diferentes</a:t>
            </a:r>
            <a:r>
              <a:rPr lang="en-US" sz="2500" b="0">
                <a:latin typeface="Arial"/>
                <a:cs typeface="Arial"/>
              </a:rPr>
              <a:t> </a:t>
            </a:r>
            <a:r>
              <a:rPr lang="en-US" sz="2500" b="0" err="1">
                <a:latin typeface="Arial"/>
                <a:cs typeface="Arial"/>
              </a:rPr>
              <a:t>formas</a:t>
            </a:r>
            <a:r>
              <a:rPr lang="en-US" sz="2500" b="0">
                <a:latin typeface="Arial"/>
                <a:cs typeface="Arial"/>
              </a:rPr>
              <a:t> de </a:t>
            </a:r>
            <a:r>
              <a:rPr lang="en-US" sz="2500" b="0" err="1">
                <a:latin typeface="Arial"/>
                <a:cs typeface="Arial"/>
              </a:rPr>
              <a:t>comprobarlo</a:t>
            </a:r>
            <a:r>
              <a:rPr lang="en-US" sz="2500" b="0">
                <a:latin typeface="Arial"/>
                <a:cs typeface="Arial"/>
              </a:rPr>
              <a:t>: </a:t>
            </a:r>
            <a:endParaRPr lang="en-US" sz="2500" b="0"/>
          </a:p>
          <a:p>
            <a:pPr marL="457200" indent="-457200">
              <a:spcBef>
                <a:spcPts val="1200"/>
              </a:spcBef>
            </a:pPr>
            <a:r>
              <a:rPr lang="en-US" sz="2500" b="0">
                <a:latin typeface="Arial"/>
                <a:cs typeface="Arial"/>
              </a:rPr>
              <a:t>Consulta </a:t>
            </a:r>
            <a:r>
              <a:rPr lang="en-US" sz="2500" b="0" err="1">
                <a:latin typeface="Arial"/>
                <a:cs typeface="Arial"/>
              </a:rPr>
              <a:t>este</a:t>
            </a:r>
            <a:r>
              <a:rPr lang="en-US" sz="2500" b="0">
                <a:latin typeface="Arial"/>
                <a:cs typeface="Arial"/>
              </a:rPr>
              <a:t> </a:t>
            </a:r>
            <a:r>
              <a:rPr lang="en-US" sz="2500" b="0" err="1">
                <a:latin typeface="Arial"/>
                <a:cs typeface="Arial"/>
              </a:rPr>
              <a:t>directorio</a:t>
            </a:r>
            <a:r>
              <a:rPr lang="en-US" sz="2500" b="0">
                <a:latin typeface="Arial"/>
                <a:cs typeface="Arial"/>
              </a:rPr>
              <a:t>: </a:t>
            </a:r>
            <a:r>
              <a:rPr lang="en-US" sz="2500" b="0">
                <a:latin typeface="Arial"/>
                <a:cs typeface="Arial"/>
                <a:hlinkClick r:id="rId2"/>
              </a:rPr>
              <a:t>ncmedicaidplans.gov/es/find-provider</a:t>
            </a:r>
            <a:endParaRPr lang="en-US" sz="2500" b="0"/>
          </a:p>
          <a:p>
            <a:pPr marL="457200" indent="-457200">
              <a:spcBef>
                <a:spcPts val="1200"/>
              </a:spcBef>
            </a:pPr>
            <a:r>
              <a:rPr lang="en-US" sz="2500" b="0">
                <a:latin typeface="Arial"/>
                <a:cs typeface="Arial"/>
              </a:rPr>
              <a:t>Llama a </a:t>
            </a:r>
            <a:r>
              <a:rPr lang="en-US" sz="2500" b="0" err="1">
                <a:latin typeface="Arial"/>
                <a:cs typeface="Arial"/>
              </a:rPr>
              <a:t>tu</a:t>
            </a:r>
            <a:r>
              <a:rPr lang="en-US" sz="2500" b="0">
                <a:latin typeface="Arial"/>
                <a:cs typeface="Arial"/>
              </a:rPr>
              <a:t> Tailored Plan (Plan </a:t>
            </a:r>
            <a:r>
              <a:rPr lang="en-US" sz="2500" b="0" err="1">
                <a:latin typeface="Arial"/>
                <a:cs typeface="Arial"/>
              </a:rPr>
              <a:t>personalizado</a:t>
            </a:r>
            <a:r>
              <a:rPr lang="en-US" sz="2500" b="0">
                <a:latin typeface="Arial"/>
                <a:cs typeface="Arial"/>
              </a:rPr>
              <a:t>)</a:t>
            </a:r>
            <a:endParaRPr lang="en-US" sz="2500" b="0"/>
          </a:p>
        </p:txBody>
      </p:sp>
      <p:pic>
        <p:nvPicPr>
          <p:cNvPr id="4" name="Graphic 3" descr="Magnifying glass with solid fill">
            <a:extLst>
              <a:ext uri="{FF2B5EF4-FFF2-40B4-BE49-F238E27FC236}">
                <a16:creationId xmlns:a16="http://schemas.microsoft.com/office/drawing/2014/main" id="{80943A07-BCC8-295D-2841-AD48232032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29130" y="446312"/>
            <a:ext cx="1045368" cy="1033462"/>
          </a:xfrm>
          <a:prstGeom prst="rect">
            <a:avLst/>
          </a:prstGeom>
        </p:spPr>
      </p:pic>
      <p:sp>
        <p:nvSpPr>
          <p:cNvPr id="5" name="Slide Number Placeholder 21">
            <a:extLst>
              <a:ext uri="{FF2B5EF4-FFF2-40B4-BE49-F238E27FC236}">
                <a16:creationId xmlns:a16="http://schemas.microsoft.com/office/drawing/2014/main" id="{224B3B8C-88F1-0833-9390-FA118CEF48B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074400" y="6334836"/>
            <a:ext cx="752131" cy="284692"/>
          </a:xfrm>
          <a:prstGeom prst="rect">
            <a:avLst/>
          </a:prstGeom>
        </p:spPr>
        <p:txBody>
          <a:bodyPr/>
          <a:lstStyle>
            <a:lvl1pPr algn="r">
              <a:defRPr sz="900" b="1" i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1F27F3A-B3E9-41ED-AF8F-A365F10BB65F}" type="slidenum">
              <a:rPr lang="en-US" sz="1100" smtClean="0"/>
              <a:pPr/>
              <a:t>23</a:t>
            </a:fld>
            <a:endParaRPr lang="en-US"/>
          </a:p>
        </p:txBody>
      </p:sp>
      <p:sp>
        <p:nvSpPr>
          <p:cNvPr id="8" name="Rectangle 7" descr="Logo for the North Carolina Department of Human and Health Services">
            <a:extLst>
              <a:ext uri="{FF2B5EF4-FFF2-40B4-BE49-F238E27FC236}">
                <a16:creationId xmlns:a16="http://schemas.microsoft.com/office/drawing/2014/main" id="{730D2D76-C7E7-439A-773C-735DD1A400FA}"/>
              </a:ext>
            </a:extLst>
          </p:cNvPr>
          <p:cNvSpPr/>
          <p:nvPr/>
        </p:nvSpPr>
        <p:spPr>
          <a:xfrm>
            <a:off x="263769" y="6125307"/>
            <a:ext cx="1362807" cy="5421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514B69B-C5FE-F788-E8AD-3828BF3C33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733" y="6200464"/>
            <a:ext cx="1515857" cy="479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1500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6E20B1C-18AE-8A2E-B65C-CBE067EAE16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20625" y="2182562"/>
            <a:ext cx="5507209" cy="3708708"/>
          </a:xfrm>
        </p:spPr>
        <p:txBody>
          <a:bodyPr vert="horz" wrap="square" lIns="0" tIns="45720" rIns="0" bIns="45720" rtlCol="0" anchor="t">
            <a:spAutoFit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en-US" sz="2400">
                <a:latin typeface="Arial"/>
                <a:cs typeface="Arial"/>
              </a:rPr>
              <a:t>Por </a:t>
            </a:r>
            <a:r>
              <a:rPr lang="en-US" sz="2400" err="1">
                <a:latin typeface="Arial"/>
                <a:cs typeface="Arial"/>
              </a:rPr>
              <a:t>qué</a:t>
            </a:r>
            <a:r>
              <a:rPr lang="en-US" sz="2400">
                <a:latin typeface="Arial"/>
                <a:cs typeface="Arial"/>
              </a:rPr>
              <a:t>:</a:t>
            </a:r>
            <a:endParaRPr lang="en-US" sz="2400">
              <a:cs typeface="Arial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US" sz="2500" b="0">
                <a:solidFill>
                  <a:schemeClr val="tx2"/>
                </a:solidFill>
                <a:latin typeface="Arial"/>
                <a:cs typeface="Arial"/>
              </a:rPr>
              <a:t>Tu Tailored Care Manager (Gestor de </a:t>
            </a:r>
            <a:r>
              <a:rPr lang="en-US" sz="2500" b="0" err="1">
                <a:solidFill>
                  <a:schemeClr val="tx2"/>
                </a:solidFill>
                <a:latin typeface="Arial"/>
                <a:cs typeface="Arial"/>
              </a:rPr>
              <a:t>cuidados</a:t>
            </a:r>
            <a:r>
              <a:rPr lang="en-US" sz="2500" b="0">
                <a:solidFill>
                  <a:schemeClr val="tx2"/>
                </a:solidFill>
                <a:latin typeface="Arial"/>
                <a:cs typeface="Arial"/>
              </a:rPr>
              <a:t> </a:t>
            </a:r>
            <a:r>
              <a:rPr lang="en-US" sz="2500" b="0" err="1">
                <a:solidFill>
                  <a:schemeClr val="tx2"/>
                </a:solidFill>
                <a:latin typeface="Arial"/>
                <a:cs typeface="Arial"/>
              </a:rPr>
              <a:t>personalizados</a:t>
            </a:r>
            <a:r>
              <a:rPr lang="en-US" sz="2500" b="0">
                <a:solidFill>
                  <a:schemeClr val="tx2"/>
                </a:solidFill>
                <a:latin typeface="Arial"/>
                <a:cs typeface="Arial"/>
              </a:rPr>
              <a:t>) </a:t>
            </a:r>
            <a:r>
              <a:rPr lang="en-US" sz="2500" b="0" err="1">
                <a:solidFill>
                  <a:schemeClr val="tx2"/>
                </a:solidFill>
                <a:latin typeface="Arial"/>
                <a:cs typeface="Arial"/>
              </a:rPr>
              <a:t>te</a:t>
            </a:r>
            <a:r>
              <a:rPr lang="en-US" sz="2500" b="0">
                <a:solidFill>
                  <a:schemeClr val="tx2"/>
                </a:solidFill>
                <a:latin typeface="Arial"/>
                <a:cs typeface="Arial"/>
              </a:rPr>
              <a:t> </a:t>
            </a:r>
            <a:r>
              <a:rPr lang="en-US" sz="2500" b="0" err="1">
                <a:solidFill>
                  <a:schemeClr val="tx2"/>
                </a:solidFill>
                <a:latin typeface="Arial"/>
                <a:cs typeface="Arial"/>
              </a:rPr>
              <a:t>ofrece</a:t>
            </a:r>
            <a:r>
              <a:rPr lang="en-US" sz="2500" b="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lang="en-US" sz="2500" b="0" err="1">
                <a:solidFill>
                  <a:schemeClr val="tx2"/>
                </a:solidFill>
                <a:latin typeface="Arial"/>
                <a:cs typeface="Arial"/>
              </a:rPr>
              <a:t>apoyo</a:t>
            </a:r>
            <a:r>
              <a:rPr lang="en-US" sz="2500" b="0">
                <a:solidFill>
                  <a:schemeClr val="tx2"/>
                </a:solidFill>
                <a:latin typeface="Arial"/>
                <a:cs typeface="Arial"/>
              </a:rPr>
              <a:t> para </a:t>
            </a:r>
            <a:r>
              <a:rPr lang="en-US" sz="2500" b="0" err="1">
                <a:solidFill>
                  <a:schemeClr val="tx2"/>
                </a:solidFill>
                <a:latin typeface="Arial"/>
                <a:cs typeface="Arial"/>
              </a:rPr>
              <a:t>ayudarte</a:t>
            </a:r>
            <a:r>
              <a:rPr lang="en-US" sz="2500" b="0">
                <a:solidFill>
                  <a:schemeClr val="tx2"/>
                </a:solidFill>
                <a:latin typeface="Arial"/>
                <a:cs typeface="Arial"/>
              </a:rPr>
              <a:t> a </a:t>
            </a:r>
            <a:r>
              <a:rPr lang="en-US" sz="2500" b="0" err="1">
                <a:solidFill>
                  <a:schemeClr val="tx2"/>
                </a:solidFill>
                <a:latin typeface="Arial"/>
                <a:cs typeface="Arial"/>
              </a:rPr>
              <a:t>obtener</a:t>
            </a:r>
            <a:r>
              <a:rPr lang="en-US" sz="2500" b="0">
                <a:solidFill>
                  <a:schemeClr val="tx2"/>
                </a:solidFill>
                <a:latin typeface="Arial"/>
                <a:cs typeface="Arial"/>
              </a:rPr>
              <a:t> la </a:t>
            </a:r>
            <a:r>
              <a:rPr lang="en-US" sz="2500" b="0" err="1">
                <a:solidFill>
                  <a:schemeClr val="tx2"/>
                </a:solidFill>
                <a:latin typeface="Arial"/>
                <a:cs typeface="Arial"/>
              </a:rPr>
              <a:t>atención</a:t>
            </a:r>
            <a:r>
              <a:rPr lang="en-US" sz="2500" b="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lang="en-US" sz="2500" b="0" err="1">
                <a:solidFill>
                  <a:schemeClr val="tx2"/>
                </a:solidFill>
                <a:latin typeface="Arial"/>
                <a:cs typeface="Arial"/>
              </a:rPr>
              <a:t>médica</a:t>
            </a:r>
            <a:r>
              <a:rPr lang="en-US" sz="2500" b="0">
                <a:solidFill>
                  <a:schemeClr val="tx2"/>
                </a:solidFill>
                <a:latin typeface="Arial"/>
                <a:cs typeface="Arial"/>
              </a:rPr>
              <a:t> o </a:t>
            </a:r>
            <a:r>
              <a:rPr lang="en-US" sz="2500" b="0" err="1">
                <a:solidFill>
                  <a:schemeClr val="tx2"/>
                </a:solidFill>
                <a:latin typeface="Arial"/>
                <a:cs typeface="Arial"/>
              </a:rPr>
              <a:t>especializada</a:t>
            </a:r>
            <a:r>
              <a:rPr lang="en-US" sz="2500" b="0">
                <a:solidFill>
                  <a:schemeClr val="tx2"/>
                </a:solidFill>
                <a:latin typeface="Arial"/>
                <a:cs typeface="Arial"/>
              </a:rPr>
              <a:t> que </a:t>
            </a:r>
            <a:r>
              <a:rPr lang="en-US" sz="2500" b="0" err="1">
                <a:solidFill>
                  <a:schemeClr val="tx2"/>
                </a:solidFill>
                <a:latin typeface="Arial"/>
                <a:cs typeface="Arial"/>
              </a:rPr>
              <a:t>puedas</a:t>
            </a:r>
            <a:r>
              <a:rPr lang="en-US" sz="2500" b="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lang="en-US" sz="2500" b="0" err="1">
                <a:solidFill>
                  <a:schemeClr val="tx2"/>
                </a:solidFill>
                <a:latin typeface="Arial"/>
                <a:cs typeface="Arial"/>
              </a:rPr>
              <a:t>necesitar</a:t>
            </a:r>
            <a:r>
              <a:rPr lang="en-US" sz="2500" b="0">
                <a:solidFill>
                  <a:schemeClr val="tx2"/>
                </a:solidFill>
                <a:latin typeface="Arial"/>
                <a:cs typeface="Arial"/>
              </a:rPr>
              <a:t>.</a:t>
            </a:r>
            <a:endParaRPr lang="en-US" sz="2500" b="0">
              <a:solidFill>
                <a:schemeClr val="tx2"/>
              </a:solidFill>
            </a:endParaRPr>
          </a:p>
          <a:p>
            <a:pPr marL="0" indent="0">
              <a:spcBef>
                <a:spcPts val="1200"/>
              </a:spcBef>
              <a:buNone/>
            </a:pPr>
            <a:endParaRPr lang="en-US" sz="2800" b="0">
              <a:solidFill>
                <a:srgbClr val="000000"/>
              </a:solidFill>
            </a:endParaRPr>
          </a:p>
          <a:p>
            <a:pPr marL="0" indent="0">
              <a:spcBef>
                <a:spcPts val="1200"/>
              </a:spcBef>
              <a:buNone/>
            </a:pPr>
            <a:endParaRPr lang="en-US" sz="280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DE05FA3-88C6-B8B6-23F5-0AC8A9A13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867" y="327520"/>
            <a:ext cx="11418072" cy="1183065"/>
          </a:xfrm>
        </p:spPr>
        <p:txBody>
          <a:bodyPr anchor="ctr" anchorCtr="0"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b="0">
                <a:latin typeface="Arial"/>
                <a:cs typeface="Arial"/>
              </a:rPr>
              <a:t>¿</a:t>
            </a:r>
            <a:r>
              <a:rPr lang="en-US" sz="2800" b="0" err="1">
                <a:latin typeface="Arial"/>
                <a:cs typeface="Arial"/>
              </a:rPr>
              <a:t>Qué</a:t>
            </a:r>
            <a:r>
              <a:rPr lang="en-US" sz="2800" b="0">
                <a:latin typeface="Arial"/>
                <a:cs typeface="Arial"/>
              </a:rPr>
              <a:t> </a:t>
            </a:r>
            <a:r>
              <a:rPr lang="en-US" sz="2800" b="0" err="1">
                <a:latin typeface="Arial"/>
                <a:cs typeface="Arial"/>
              </a:rPr>
              <a:t>tengo</a:t>
            </a:r>
            <a:r>
              <a:rPr lang="en-US" sz="2800" b="0">
                <a:latin typeface="Arial"/>
                <a:cs typeface="Arial"/>
              </a:rPr>
              <a:t> que </a:t>
            </a:r>
            <a:r>
              <a:rPr lang="en-US" sz="2800" b="0" err="1">
                <a:latin typeface="Arial"/>
                <a:cs typeface="Arial"/>
              </a:rPr>
              <a:t>hacer</a:t>
            </a:r>
            <a:r>
              <a:rPr lang="en-US" sz="2800" b="0">
                <a:latin typeface="Arial"/>
                <a:cs typeface="Arial"/>
              </a:rPr>
              <a:t>?  </a:t>
            </a:r>
            <a:br>
              <a:rPr lang="en-US">
                <a:latin typeface="Arial"/>
                <a:cs typeface="Arial"/>
              </a:rPr>
            </a:br>
            <a:r>
              <a:rPr lang="en-US">
                <a:latin typeface="Arial"/>
                <a:cs typeface="Arial"/>
              </a:rPr>
              <a:t>5. </a:t>
            </a:r>
            <a:r>
              <a:rPr lang="en-US" sz="3200" b="1" err="1">
                <a:latin typeface="Arial"/>
                <a:cs typeface="Arial"/>
              </a:rPr>
              <a:t>Pregunta</a:t>
            </a:r>
            <a:r>
              <a:rPr lang="en-US" sz="3200" b="1">
                <a:latin typeface="Arial"/>
                <a:cs typeface="Arial"/>
              </a:rPr>
              <a:t> </a:t>
            </a:r>
            <a:r>
              <a:rPr lang="en-US" sz="3200" b="1" err="1">
                <a:latin typeface="Arial"/>
                <a:cs typeface="Arial"/>
              </a:rPr>
              <a:t>por</a:t>
            </a:r>
            <a:r>
              <a:rPr lang="en-US" sz="3200" b="1">
                <a:latin typeface="Arial"/>
                <a:cs typeface="Arial"/>
              </a:rPr>
              <a:t> </a:t>
            </a:r>
            <a:r>
              <a:rPr lang="en-US" sz="3200" b="1" err="1">
                <a:latin typeface="Arial"/>
                <a:cs typeface="Arial"/>
              </a:rPr>
              <a:t>tu</a:t>
            </a:r>
            <a:r>
              <a:rPr lang="en-US">
                <a:latin typeface="Arial"/>
                <a:cs typeface="Arial"/>
              </a:rPr>
              <a:t> Tailored Care Manager (Gestor de </a:t>
            </a:r>
            <a:r>
              <a:rPr lang="en-US" err="1">
                <a:latin typeface="Arial"/>
                <a:cs typeface="Arial"/>
              </a:rPr>
              <a:t>cuidados</a:t>
            </a:r>
            <a:r>
              <a:rPr lang="en-US">
                <a:latin typeface="Arial"/>
                <a:cs typeface="Arial"/>
              </a:rPr>
              <a:t> </a:t>
            </a:r>
            <a:r>
              <a:rPr lang="en-US" err="1">
                <a:latin typeface="Arial"/>
                <a:cs typeface="Arial"/>
              </a:rPr>
              <a:t>personalizados</a:t>
            </a:r>
            <a:r>
              <a:rPr lang="en-US">
                <a:latin typeface="Arial"/>
                <a:cs typeface="Arial"/>
              </a:rPr>
              <a:t>)</a:t>
            </a:r>
            <a:endParaRPr lang="en-US" sz="3200" b="1">
              <a:cs typeface="Arial"/>
            </a:endParaRP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79E22681-A1BE-1179-D3F3-BFFDACDC9C86}"/>
              </a:ext>
            </a:extLst>
          </p:cNvPr>
          <p:cNvSpPr txBox="1">
            <a:spLocks/>
          </p:cNvSpPr>
          <p:nvPr/>
        </p:nvSpPr>
        <p:spPr>
          <a:xfrm>
            <a:off x="6437591" y="2182562"/>
            <a:ext cx="5037118" cy="3462486"/>
          </a:xfrm>
          <a:prstGeom prst="rect">
            <a:avLst/>
          </a:prstGeom>
        </p:spPr>
        <p:txBody>
          <a:bodyPr vert="horz" wrap="square" lIns="0" tIns="45720" rIns="0" bIns="45720" rtlCol="0" anchor="t">
            <a:spAutoFit/>
          </a:bodyPr>
          <a:lstStyle>
            <a:lvl1pPr marL="228600" indent="-2286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576263" indent="-233363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Franklin Gothic Medium" panose="020B0603020102020204" pitchFamily="34" charset="0"/>
              <a:buChar char="–"/>
              <a:defRPr sz="1800" b="1" i="0" kern="120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r>
              <a:rPr lang="en-US" sz="2400" err="1">
                <a:latin typeface="Arial"/>
                <a:cs typeface="Arial"/>
              </a:rPr>
              <a:t>Cómo</a:t>
            </a:r>
            <a:r>
              <a:rPr lang="en-US" sz="2400">
                <a:latin typeface="Arial"/>
                <a:cs typeface="Arial"/>
              </a:rPr>
              <a:t>:</a:t>
            </a:r>
            <a:endParaRPr lang="en-US" sz="2400" b="0">
              <a:solidFill>
                <a:srgbClr val="000000"/>
              </a:solidFill>
              <a:cs typeface="Arial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US" sz="2500" b="0">
                <a:latin typeface="Arial"/>
                <a:cs typeface="Arial"/>
              </a:rPr>
              <a:t>Llama a la </a:t>
            </a:r>
            <a:r>
              <a:rPr lang="en-US" sz="2500" b="0" err="1">
                <a:latin typeface="Arial"/>
                <a:cs typeface="Arial"/>
              </a:rPr>
              <a:t>empresa</a:t>
            </a:r>
            <a:r>
              <a:rPr lang="en-US" sz="2500" b="0">
                <a:latin typeface="Arial"/>
                <a:cs typeface="Arial"/>
              </a:rPr>
              <a:t> que </a:t>
            </a:r>
            <a:r>
              <a:rPr lang="en-US" sz="2500" b="0" err="1">
                <a:latin typeface="Arial"/>
                <a:cs typeface="Arial"/>
              </a:rPr>
              <a:t>maneja</a:t>
            </a:r>
            <a:r>
              <a:rPr lang="en-US" sz="2500" b="0">
                <a:latin typeface="Arial"/>
                <a:cs typeface="Arial"/>
              </a:rPr>
              <a:t> </a:t>
            </a:r>
            <a:r>
              <a:rPr lang="en-US" sz="2500" b="0" err="1">
                <a:latin typeface="Arial"/>
                <a:cs typeface="Arial"/>
              </a:rPr>
              <a:t>tu</a:t>
            </a:r>
            <a:r>
              <a:rPr lang="en-US" sz="2500" b="0">
                <a:latin typeface="Arial"/>
                <a:cs typeface="Arial"/>
              </a:rPr>
              <a:t> Tailored Plan (LME, </a:t>
            </a:r>
            <a:r>
              <a:rPr lang="en-US" sz="2500" b="0" err="1">
                <a:latin typeface="Arial"/>
                <a:cs typeface="Arial"/>
              </a:rPr>
              <a:t>por</a:t>
            </a:r>
            <a:r>
              <a:rPr lang="en-US" sz="2500" b="0">
                <a:latin typeface="Arial"/>
                <a:cs typeface="Arial"/>
              </a:rPr>
              <a:t> sus </a:t>
            </a:r>
            <a:r>
              <a:rPr lang="en-US" sz="2500" b="0" err="1">
                <a:latin typeface="Arial"/>
                <a:cs typeface="Arial"/>
              </a:rPr>
              <a:t>siglas</a:t>
            </a:r>
            <a:r>
              <a:rPr lang="en-US" sz="2500" b="0">
                <a:latin typeface="Arial"/>
                <a:cs typeface="Arial"/>
              </a:rPr>
              <a:t> </a:t>
            </a:r>
            <a:r>
              <a:rPr lang="en-US" sz="2500" b="0" err="1">
                <a:latin typeface="Arial"/>
                <a:cs typeface="Arial"/>
              </a:rPr>
              <a:t>en</a:t>
            </a:r>
            <a:r>
              <a:rPr lang="en-US" sz="2500" b="0">
                <a:latin typeface="Arial"/>
                <a:cs typeface="Arial"/>
              </a:rPr>
              <a:t> </a:t>
            </a:r>
            <a:r>
              <a:rPr lang="en-US" sz="2500" b="0" err="1">
                <a:latin typeface="Arial"/>
                <a:cs typeface="Arial"/>
              </a:rPr>
              <a:t>inglés</a:t>
            </a:r>
            <a:r>
              <a:rPr lang="en-US" sz="2500" b="0">
                <a:latin typeface="Arial"/>
                <a:cs typeface="Arial"/>
              </a:rPr>
              <a:t>) y </a:t>
            </a:r>
            <a:r>
              <a:rPr lang="en-US" sz="2500" b="0" err="1">
                <a:latin typeface="Arial"/>
                <a:cs typeface="Arial"/>
              </a:rPr>
              <a:t>pregunta</a:t>
            </a:r>
            <a:r>
              <a:rPr lang="en-US" sz="2500" b="0">
                <a:latin typeface="Arial"/>
                <a:cs typeface="Arial"/>
              </a:rPr>
              <a:t> </a:t>
            </a:r>
            <a:r>
              <a:rPr lang="en-US" sz="2500" b="0" err="1">
                <a:latin typeface="Arial"/>
                <a:cs typeface="Arial"/>
              </a:rPr>
              <a:t>quién</a:t>
            </a:r>
            <a:r>
              <a:rPr lang="en-US" sz="2500" b="0">
                <a:latin typeface="Arial"/>
                <a:cs typeface="Arial"/>
              </a:rPr>
              <a:t> es </a:t>
            </a:r>
            <a:r>
              <a:rPr lang="en-US" sz="2500" b="0" err="1">
                <a:latin typeface="Arial"/>
                <a:cs typeface="Arial"/>
              </a:rPr>
              <a:t>tu</a:t>
            </a:r>
            <a:r>
              <a:rPr lang="en-US" sz="2500" b="0">
                <a:latin typeface="Arial"/>
                <a:cs typeface="Arial"/>
              </a:rPr>
              <a:t> Tailored Care Manager (Gestor de </a:t>
            </a:r>
            <a:r>
              <a:rPr lang="en-US" sz="2500" b="0" err="1">
                <a:latin typeface="Arial"/>
                <a:cs typeface="Arial"/>
              </a:rPr>
              <a:t>cuidados</a:t>
            </a:r>
            <a:r>
              <a:rPr lang="en-US" sz="2500" b="0">
                <a:latin typeface="Arial"/>
                <a:cs typeface="Arial"/>
              </a:rPr>
              <a:t> </a:t>
            </a:r>
            <a:r>
              <a:rPr lang="en-US" sz="2500" b="0" err="1">
                <a:latin typeface="Arial"/>
                <a:cs typeface="Arial"/>
              </a:rPr>
              <a:t>personalizados</a:t>
            </a:r>
            <a:r>
              <a:rPr lang="en-US" sz="2500" b="0">
                <a:latin typeface="Arial"/>
                <a:cs typeface="Arial"/>
              </a:rPr>
              <a:t>)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500">
                <a:latin typeface="Arial"/>
                <a:cs typeface="Arial"/>
              </a:rPr>
              <a:t>¡</a:t>
            </a:r>
            <a:r>
              <a:rPr lang="en-US" sz="2500" err="1">
                <a:latin typeface="Arial"/>
                <a:cs typeface="Arial"/>
              </a:rPr>
              <a:t>Puedes</a:t>
            </a:r>
            <a:r>
              <a:rPr lang="en-US" sz="2500">
                <a:latin typeface="Arial"/>
                <a:cs typeface="Arial"/>
              </a:rPr>
              <a:t> </a:t>
            </a:r>
            <a:r>
              <a:rPr lang="en-US" sz="2500" err="1">
                <a:latin typeface="Arial"/>
                <a:cs typeface="Arial"/>
              </a:rPr>
              <a:t>hacerlo</a:t>
            </a:r>
            <a:r>
              <a:rPr lang="en-US" sz="2500">
                <a:latin typeface="Arial"/>
                <a:cs typeface="Arial"/>
              </a:rPr>
              <a:t> </a:t>
            </a:r>
            <a:r>
              <a:rPr lang="en-US" sz="2500" err="1">
                <a:latin typeface="Arial"/>
                <a:cs typeface="Arial"/>
              </a:rPr>
              <a:t>ahora</a:t>
            </a:r>
            <a:r>
              <a:rPr lang="en-US" sz="2500">
                <a:latin typeface="Arial"/>
                <a:cs typeface="Arial"/>
              </a:rPr>
              <a:t>!</a:t>
            </a:r>
            <a:endParaRPr lang="en-US" sz="2500">
              <a:solidFill>
                <a:srgbClr val="000000"/>
              </a:solidFill>
            </a:endParaRPr>
          </a:p>
        </p:txBody>
      </p:sp>
      <p:pic>
        <p:nvPicPr>
          <p:cNvPr id="4" name="Picture 3" descr="Icon for a telephone">
            <a:extLst>
              <a:ext uri="{FF2B5EF4-FFF2-40B4-BE49-F238E27FC236}">
                <a16:creationId xmlns:a16="http://schemas.microsoft.com/office/drawing/2014/main" id="{6D8E410F-9A42-E9DD-2C2A-BBE28DA3D93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2629" y="368702"/>
            <a:ext cx="1370438" cy="1176323"/>
          </a:xfrm>
          <a:prstGeom prst="rect">
            <a:avLst/>
          </a:prstGeom>
        </p:spPr>
      </p:pic>
      <p:sp>
        <p:nvSpPr>
          <p:cNvPr id="5" name="Slide Number Placeholder 21">
            <a:extLst>
              <a:ext uri="{FF2B5EF4-FFF2-40B4-BE49-F238E27FC236}">
                <a16:creationId xmlns:a16="http://schemas.microsoft.com/office/drawing/2014/main" id="{812FC02B-8356-604D-A5A2-A48B54B2B13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074400" y="6334836"/>
            <a:ext cx="752131" cy="284692"/>
          </a:xfrm>
          <a:prstGeom prst="rect">
            <a:avLst/>
          </a:prstGeom>
        </p:spPr>
        <p:txBody>
          <a:bodyPr/>
          <a:lstStyle>
            <a:lvl1pPr algn="r">
              <a:defRPr sz="900" b="1" i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1F27F3A-B3E9-41ED-AF8F-A365F10BB65F}" type="slidenum">
              <a:rPr lang="en-US" sz="1100" smtClean="0"/>
              <a:pPr/>
              <a:t>24</a:t>
            </a:fld>
            <a:endParaRPr lang="en-US"/>
          </a:p>
        </p:txBody>
      </p:sp>
      <p:sp>
        <p:nvSpPr>
          <p:cNvPr id="8" name="Rectangle 7" descr="Logo for the North Carolina Department of Human and Health Services">
            <a:extLst>
              <a:ext uri="{FF2B5EF4-FFF2-40B4-BE49-F238E27FC236}">
                <a16:creationId xmlns:a16="http://schemas.microsoft.com/office/drawing/2014/main" id="{33BE4897-F1AD-7C97-B1E8-E802A5496230}"/>
              </a:ext>
            </a:extLst>
          </p:cNvPr>
          <p:cNvSpPr/>
          <p:nvPr/>
        </p:nvSpPr>
        <p:spPr>
          <a:xfrm>
            <a:off x="263769" y="6125307"/>
            <a:ext cx="1362807" cy="5421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1CAE4C0-6EB9-532B-2B42-177BC04F03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733" y="6200464"/>
            <a:ext cx="1515857" cy="479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4418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 descr="Icon of a medical folder"/>
          <p:cNvGrpSpPr/>
          <p:nvPr/>
        </p:nvGrpSpPr>
        <p:grpSpPr>
          <a:xfrm>
            <a:off x="291841" y="3001044"/>
            <a:ext cx="751782" cy="751782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D5994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ct val="156717"/>
                </a:lnSpc>
              </a:pPr>
              <a:endParaRPr lang="en-US" sz="1200">
                <a:cs typeface="Arial"/>
              </a:endParaRPr>
            </a:p>
          </p:txBody>
        </p:sp>
      </p:grpSp>
      <p:sp>
        <p:nvSpPr>
          <p:cNvPr id="5" name="AutoShape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42073" y="3027086"/>
            <a:ext cx="0" cy="725740"/>
          </a:xfrm>
          <a:prstGeom prst="line">
            <a:avLst/>
          </a:prstGeom>
          <a:ln w="38100" cap="flat">
            <a:solidFill>
              <a:srgbClr val="238DC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1742" y="3151969"/>
            <a:ext cx="407731" cy="407731"/>
          </a:xfrm>
          <a:custGeom>
            <a:avLst/>
            <a:gdLst/>
            <a:ahLst/>
            <a:cxnLst/>
            <a:rect l="l" t="t" r="r" b="b"/>
            <a:pathLst>
              <a:path w="611596" h="611596">
                <a:moveTo>
                  <a:pt x="0" y="0"/>
                </a:moveTo>
                <a:lnTo>
                  <a:pt x="611596" y="0"/>
                </a:lnTo>
                <a:lnTo>
                  <a:pt x="611596" y="611597"/>
                </a:lnTo>
                <a:lnTo>
                  <a:pt x="0" y="6115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7" name="Group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12192000" cy="2034878"/>
            <a:chOff x="0" y="0"/>
            <a:chExt cx="4816593" cy="80390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816592" cy="803902"/>
            </a:xfrm>
            <a:custGeom>
              <a:avLst/>
              <a:gdLst/>
              <a:ahLst/>
              <a:cxnLst/>
              <a:rect l="l" t="t" r="r" b="b"/>
              <a:pathLst>
                <a:path w="4816592" h="803902">
                  <a:moveTo>
                    <a:pt x="0" y="0"/>
                  </a:moveTo>
                  <a:lnTo>
                    <a:pt x="4816592" y="0"/>
                  </a:lnTo>
                  <a:lnTo>
                    <a:pt x="4816592" y="803902"/>
                  </a:lnTo>
                  <a:lnTo>
                    <a:pt x="0" y="803902"/>
                  </a:lnTo>
                  <a:close/>
                </a:path>
              </a:pathLst>
            </a:custGeom>
            <a:solidFill>
              <a:srgbClr val="003764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4816593" cy="85152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ct val="156717"/>
                </a:lnSpc>
              </a:pPr>
              <a:endParaRPr lang="en-US" sz="1200">
                <a:cs typeface="Arial"/>
              </a:endParaRPr>
            </a:p>
          </p:txBody>
        </p:sp>
      </p:grpSp>
      <p:grpSp>
        <p:nvGrpSpPr>
          <p:cNvPr id="11" name="Group 11" descr="Icon of a hand holding medicine"/>
          <p:cNvGrpSpPr/>
          <p:nvPr/>
        </p:nvGrpSpPr>
        <p:grpSpPr>
          <a:xfrm>
            <a:off x="291841" y="4325009"/>
            <a:ext cx="751782" cy="751782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D5994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ct val="156717"/>
                </a:lnSpc>
              </a:pPr>
              <a:endParaRPr lang="en-US" sz="1200">
                <a:cs typeface="Arial"/>
              </a:endParaRPr>
            </a:p>
          </p:txBody>
        </p:sp>
      </p:grpSp>
      <p:sp>
        <p:nvSpPr>
          <p:cNvPr id="14" name="AutoShape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42073" y="4351051"/>
            <a:ext cx="0" cy="725740"/>
          </a:xfrm>
          <a:prstGeom prst="line">
            <a:avLst/>
          </a:prstGeom>
          <a:ln w="38100" cap="flat">
            <a:solidFill>
              <a:srgbClr val="238DC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sp>
        <p:nvSpPr>
          <p:cNvPr id="15" name="Freeform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65736" y="4451610"/>
            <a:ext cx="579743" cy="498579"/>
          </a:xfrm>
          <a:custGeom>
            <a:avLst/>
            <a:gdLst/>
            <a:ahLst/>
            <a:cxnLst/>
            <a:rect l="l" t="t" r="r" b="b"/>
            <a:pathLst>
              <a:path w="869614" h="747868">
                <a:moveTo>
                  <a:pt x="0" y="0"/>
                </a:moveTo>
                <a:lnTo>
                  <a:pt x="869614" y="0"/>
                </a:lnTo>
                <a:lnTo>
                  <a:pt x="869614" y="747868"/>
                </a:lnTo>
                <a:lnTo>
                  <a:pt x="0" y="7478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16" name="Group 16" descr="Icon of a baby"/>
          <p:cNvGrpSpPr/>
          <p:nvPr/>
        </p:nvGrpSpPr>
        <p:grpSpPr>
          <a:xfrm>
            <a:off x="4240511" y="3001044"/>
            <a:ext cx="751782" cy="751782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D5994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ct val="156717"/>
                </a:lnSpc>
              </a:pPr>
              <a:endParaRPr lang="en-US" sz="1200">
                <a:cs typeface="Arial"/>
              </a:endParaRPr>
            </a:p>
          </p:txBody>
        </p:sp>
      </p:grpSp>
      <p:sp>
        <p:nvSpPr>
          <p:cNvPr id="19" name="AutoShape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290742" y="3027086"/>
            <a:ext cx="0" cy="725740"/>
          </a:xfrm>
          <a:prstGeom prst="line">
            <a:avLst/>
          </a:prstGeom>
          <a:ln w="38100" cap="flat">
            <a:solidFill>
              <a:srgbClr val="238DC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20" name="Group 20" descr="Icon of money"/>
          <p:cNvGrpSpPr/>
          <p:nvPr/>
        </p:nvGrpSpPr>
        <p:grpSpPr>
          <a:xfrm>
            <a:off x="4240511" y="4276124"/>
            <a:ext cx="751782" cy="751782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D5994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ct val="156717"/>
                </a:lnSpc>
              </a:pPr>
              <a:endParaRPr lang="en-US" sz="1200">
                <a:cs typeface="Arial"/>
              </a:endParaRPr>
            </a:p>
          </p:txBody>
        </p:sp>
      </p:grpSp>
      <p:sp>
        <p:nvSpPr>
          <p:cNvPr id="23" name="AutoShape 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290742" y="4302165"/>
            <a:ext cx="0" cy="725740"/>
          </a:xfrm>
          <a:prstGeom prst="line">
            <a:avLst/>
          </a:prstGeom>
          <a:ln w="38100" cap="flat">
            <a:solidFill>
              <a:srgbClr val="238DC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sp>
        <p:nvSpPr>
          <p:cNvPr id="24" name="Freeform 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365634" y="4380146"/>
            <a:ext cx="501535" cy="501535"/>
          </a:xfrm>
          <a:custGeom>
            <a:avLst/>
            <a:gdLst/>
            <a:ahLst/>
            <a:cxnLst/>
            <a:rect l="l" t="t" r="r" b="b"/>
            <a:pathLst>
              <a:path w="752302" h="752302">
                <a:moveTo>
                  <a:pt x="0" y="0"/>
                </a:moveTo>
                <a:lnTo>
                  <a:pt x="752303" y="0"/>
                </a:lnTo>
                <a:lnTo>
                  <a:pt x="752303" y="752303"/>
                </a:lnTo>
                <a:lnTo>
                  <a:pt x="0" y="7523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5" name="Freeform 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365634" y="3151969"/>
            <a:ext cx="501535" cy="438216"/>
          </a:xfrm>
          <a:custGeom>
            <a:avLst/>
            <a:gdLst/>
            <a:ahLst/>
            <a:cxnLst/>
            <a:rect l="l" t="t" r="r" b="b"/>
            <a:pathLst>
              <a:path w="752302" h="657324">
                <a:moveTo>
                  <a:pt x="0" y="0"/>
                </a:moveTo>
                <a:lnTo>
                  <a:pt x="752303" y="0"/>
                </a:lnTo>
                <a:lnTo>
                  <a:pt x="752303" y="657325"/>
                </a:lnTo>
                <a:lnTo>
                  <a:pt x="0" y="6573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26" name="Group 26" descr="Icon of a toolbox"/>
          <p:cNvGrpSpPr/>
          <p:nvPr/>
        </p:nvGrpSpPr>
        <p:grpSpPr>
          <a:xfrm>
            <a:off x="8176626" y="2952158"/>
            <a:ext cx="751782" cy="751782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D5994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ct val="156717"/>
                </a:lnSpc>
              </a:pPr>
              <a:endParaRPr lang="en-US" sz="1200">
                <a:cs typeface="Arial"/>
              </a:endParaRPr>
            </a:p>
          </p:txBody>
        </p:sp>
      </p:grpSp>
      <p:sp>
        <p:nvSpPr>
          <p:cNvPr id="29" name="AutoShape 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226858" y="2978200"/>
            <a:ext cx="0" cy="725740"/>
          </a:xfrm>
          <a:prstGeom prst="line">
            <a:avLst/>
          </a:prstGeom>
          <a:ln w="38100" cap="flat">
            <a:solidFill>
              <a:srgbClr val="238DC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30" name="Group 30" descr="Icon of a wheelchair"/>
          <p:cNvGrpSpPr/>
          <p:nvPr/>
        </p:nvGrpSpPr>
        <p:grpSpPr>
          <a:xfrm>
            <a:off x="8176626" y="4276124"/>
            <a:ext cx="751782" cy="751782"/>
            <a:chOff x="0" y="0"/>
            <a:chExt cx="812800" cy="8128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D5994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ct val="156717"/>
                </a:lnSpc>
              </a:pPr>
              <a:endParaRPr lang="en-US" sz="1200">
                <a:cs typeface="Arial"/>
              </a:endParaRPr>
            </a:p>
          </p:txBody>
        </p:sp>
      </p:grpSp>
      <p:sp>
        <p:nvSpPr>
          <p:cNvPr id="33" name="AutoShape 3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226858" y="4302165"/>
            <a:ext cx="0" cy="725740"/>
          </a:xfrm>
          <a:prstGeom prst="line">
            <a:avLst/>
          </a:prstGeom>
          <a:ln w="38100" cap="flat">
            <a:solidFill>
              <a:srgbClr val="238DC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sp>
        <p:nvSpPr>
          <p:cNvPr id="34" name="Freeform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288622" y="3056158"/>
            <a:ext cx="503542" cy="503542"/>
          </a:xfrm>
          <a:custGeom>
            <a:avLst/>
            <a:gdLst/>
            <a:ahLst/>
            <a:cxnLst/>
            <a:rect l="l" t="t" r="r" b="b"/>
            <a:pathLst>
              <a:path w="755313" h="755313">
                <a:moveTo>
                  <a:pt x="0" y="0"/>
                </a:moveTo>
                <a:lnTo>
                  <a:pt x="755313" y="0"/>
                </a:lnTo>
                <a:lnTo>
                  <a:pt x="755313" y="755313"/>
                </a:lnTo>
                <a:lnTo>
                  <a:pt x="0" y="75531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5" name="Freeform 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331313" y="4360300"/>
            <a:ext cx="460851" cy="589889"/>
          </a:xfrm>
          <a:custGeom>
            <a:avLst/>
            <a:gdLst/>
            <a:ahLst/>
            <a:cxnLst/>
            <a:rect l="l" t="t" r="r" b="b"/>
            <a:pathLst>
              <a:path w="691277" h="884834">
                <a:moveTo>
                  <a:pt x="0" y="0"/>
                </a:moveTo>
                <a:lnTo>
                  <a:pt x="691277" y="0"/>
                </a:lnTo>
                <a:lnTo>
                  <a:pt x="691277" y="884834"/>
                </a:lnTo>
                <a:lnTo>
                  <a:pt x="0" y="88483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36" name="Group 36" descr="Icon of a lung"/>
          <p:cNvGrpSpPr/>
          <p:nvPr/>
        </p:nvGrpSpPr>
        <p:grpSpPr>
          <a:xfrm>
            <a:off x="291841" y="5650888"/>
            <a:ext cx="751782" cy="751782"/>
            <a:chOff x="0" y="0"/>
            <a:chExt cx="812800" cy="8128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D5994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ct val="156717"/>
                </a:lnSpc>
              </a:pPr>
              <a:endParaRPr lang="en-US" sz="1200">
                <a:cs typeface="Arial"/>
              </a:endParaRPr>
            </a:p>
          </p:txBody>
        </p:sp>
      </p:grpSp>
      <p:sp>
        <p:nvSpPr>
          <p:cNvPr id="39" name="AutoShape 3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42073" y="5676931"/>
            <a:ext cx="0" cy="725740"/>
          </a:xfrm>
          <a:prstGeom prst="line">
            <a:avLst/>
          </a:prstGeom>
          <a:ln w="38100" cap="flat">
            <a:solidFill>
              <a:srgbClr val="238DC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40" name="Group 40" descr="Icon of hands holding three people"/>
          <p:cNvGrpSpPr/>
          <p:nvPr/>
        </p:nvGrpSpPr>
        <p:grpSpPr>
          <a:xfrm>
            <a:off x="4241961" y="5600088"/>
            <a:ext cx="751782" cy="751782"/>
            <a:chOff x="0" y="0"/>
            <a:chExt cx="812800" cy="812800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D5994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ct val="156717"/>
                </a:lnSpc>
              </a:pPr>
              <a:endParaRPr lang="en-US" sz="1200">
                <a:cs typeface="Arial"/>
              </a:endParaRPr>
            </a:p>
          </p:txBody>
        </p:sp>
      </p:grpSp>
      <p:sp>
        <p:nvSpPr>
          <p:cNvPr id="43" name="AutoShape 4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292193" y="5626131"/>
            <a:ext cx="0" cy="725740"/>
          </a:xfrm>
          <a:prstGeom prst="line">
            <a:avLst/>
          </a:prstGeom>
          <a:ln w="38100" cap="flat">
            <a:solidFill>
              <a:srgbClr val="238DC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sp>
        <p:nvSpPr>
          <p:cNvPr id="44" name="Freeform 4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09363" y="5811663"/>
            <a:ext cx="536116" cy="430233"/>
          </a:xfrm>
          <a:custGeom>
            <a:avLst/>
            <a:gdLst/>
            <a:ahLst/>
            <a:cxnLst/>
            <a:rect l="l" t="t" r="r" b="b"/>
            <a:pathLst>
              <a:path w="804174" h="645350">
                <a:moveTo>
                  <a:pt x="0" y="0"/>
                </a:moveTo>
                <a:lnTo>
                  <a:pt x="804174" y="0"/>
                </a:lnTo>
                <a:lnTo>
                  <a:pt x="804174" y="645349"/>
                </a:lnTo>
                <a:lnTo>
                  <a:pt x="0" y="64534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5" name="Freeform 4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349816" y="5713705"/>
            <a:ext cx="527530" cy="528191"/>
          </a:xfrm>
          <a:custGeom>
            <a:avLst/>
            <a:gdLst/>
            <a:ahLst/>
            <a:cxnLst/>
            <a:rect l="l" t="t" r="r" b="b"/>
            <a:pathLst>
              <a:path w="791295" h="792286">
                <a:moveTo>
                  <a:pt x="0" y="0"/>
                </a:moveTo>
                <a:lnTo>
                  <a:pt x="791295" y="0"/>
                </a:lnTo>
                <a:lnTo>
                  <a:pt x="791295" y="792285"/>
                </a:lnTo>
                <a:lnTo>
                  <a:pt x="0" y="79228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46" name="Group 46" descr="Icon of a bus"/>
          <p:cNvGrpSpPr/>
          <p:nvPr/>
        </p:nvGrpSpPr>
        <p:grpSpPr>
          <a:xfrm>
            <a:off x="8176626" y="5550282"/>
            <a:ext cx="751782" cy="751782"/>
            <a:chOff x="0" y="0"/>
            <a:chExt cx="812800" cy="812800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D5994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8" name="TextBox 4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ct val="156717"/>
                </a:lnSpc>
              </a:pPr>
              <a:endParaRPr lang="en-US" sz="1200">
                <a:cs typeface="Arial"/>
              </a:endParaRPr>
            </a:p>
          </p:txBody>
        </p:sp>
      </p:grpSp>
      <p:sp>
        <p:nvSpPr>
          <p:cNvPr id="49" name="AutoShape 4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226858" y="5576323"/>
            <a:ext cx="0" cy="725740"/>
          </a:xfrm>
          <a:prstGeom prst="line">
            <a:avLst/>
          </a:prstGeom>
          <a:ln w="38100" cap="flat">
            <a:solidFill>
              <a:srgbClr val="238DC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sp>
        <p:nvSpPr>
          <p:cNvPr id="50" name="Freeform 5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294086" y="5681955"/>
            <a:ext cx="516862" cy="499947"/>
          </a:xfrm>
          <a:custGeom>
            <a:avLst/>
            <a:gdLst/>
            <a:ahLst/>
            <a:cxnLst/>
            <a:rect l="l" t="t" r="r" b="b"/>
            <a:pathLst>
              <a:path w="775293" h="749920">
                <a:moveTo>
                  <a:pt x="0" y="0"/>
                </a:moveTo>
                <a:lnTo>
                  <a:pt x="775293" y="0"/>
                </a:lnTo>
                <a:lnTo>
                  <a:pt x="775293" y="749919"/>
                </a:lnTo>
                <a:lnTo>
                  <a:pt x="0" y="74991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1" name="TextBox 51"/>
          <p:cNvSpPr txBox="1">
            <a:spLocks noGrp="1"/>
          </p:cNvSpPr>
          <p:nvPr>
            <p:ph type="title" idx="4294967295"/>
          </p:nvPr>
        </p:nvSpPr>
        <p:spPr>
          <a:xfrm>
            <a:off x="1" y="322302"/>
            <a:ext cx="12191996" cy="43306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914400">
              <a:lnSpc>
                <a:spcPct val="118610"/>
              </a:lnSpc>
              <a:spcBef>
                <a:spcPts val="0"/>
              </a:spcBef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¿</a:t>
            </a:r>
            <a:r>
              <a:rPr kumimoji="0" lang="en-US" sz="26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Qué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es un </a:t>
            </a:r>
            <a:r>
              <a:rPr lang="en-US" sz="26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Tailored Care Manager (Gestor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de </a:t>
            </a:r>
            <a:r>
              <a:rPr lang="en-US" sz="260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cuidados</a:t>
            </a:r>
            <a:r>
              <a:rPr lang="en-US" sz="26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 </a:t>
            </a:r>
            <a:r>
              <a:rPr lang="en-US" sz="260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personalizados</a:t>
            </a:r>
            <a:r>
              <a:rPr lang="en-US" sz="26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)?</a:t>
            </a:r>
            <a:endParaRPr lang="en-US" sz="2600">
              <a:ea typeface="+mn-ea"/>
            </a:endParaRPr>
          </a:p>
        </p:txBody>
      </p:sp>
      <p:sp>
        <p:nvSpPr>
          <p:cNvPr id="52" name="TextBox 52"/>
          <p:cNvSpPr txBox="1"/>
          <p:nvPr/>
        </p:nvSpPr>
        <p:spPr>
          <a:xfrm>
            <a:off x="1759250" y="955559"/>
            <a:ext cx="8673494" cy="7965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294"/>
              </a:lnSpc>
            </a:pPr>
            <a:r>
              <a:rPr lang="en-US" sz="2100" err="1">
                <a:solidFill>
                  <a:srgbClr val="FFFFFF"/>
                </a:solidFill>
              </a:rPr>
              <a:t>Estos</a:t>
            </a:r>
            <a:r>
              <a:rPr lang="en-US" sz="2100">
                <a:solidFill>
                  <a:srgbClr val="FFFFFF"/>
                </a:solidFill>
              </a:rPr>
              <a:t> </a:t>
            </a:r>
            <a:r>
              <a:rPr lang="en-US" sz="2100" err="1">
                <a:solidFill>
                  <a:srgbClr val="FFFFFF"/>
                </a:solidFill>
              </a:rPr>
              <a:t>gestores</a:t>
            </a:r>
            <a:r>
              <a:rPr lang="en-US" sz="2100">
                <a:solidFill>
                  <a:srgbClr val="FFFFFF"/>
                </a:solidFill>
              </a:rPr>
              <a:t> </a:t>
            </a:r>
            <a:r>
              <a:rPr lang="en-US" sz="2100" err="1">
                <a:solidFill>
                  <a:srgbClr val="FFFFFF"/>
                </a:solidFill>
              </a:rPr>
              <a:t>ofrecen</a:t>
            </a:r>
            <a:r>
              <a:rPr lang="en-US" sz="2100">
                <a:solidFill>
                  <a:srgbClr val="FFFFFF"/>
                </a:solidFill>
              </a:rPr>
              <a:t> </a:t>
            </a:r>
            <a:r>
              <a:rPr lang="en-US" sz="2100" err="1">
                <a:solidFill>
                  <a:srgbClr val="FFFFFF"/>
                </a:solidFill>
              </a:rPr>
              <a:t>apoyo</a:t>
            </a:r>
            <a:r>
              <a:rPr lang="en-US" sz="2100">
                <a:solidFill>
                  <a:srgbClr val="FFFFFF"/>
                </a:solidFill>
              </a:rPr>
              <a:t> para </a:t>
            </a:r>
            <a:r>
              <a:rPr lang="en-US" sz="2100" err="1">
                <a:solidFill>
                  <a:srgbClr val="FFFFFF"/>
                </a:solidFill>
              </a:rPr>
              <a:t>ayudarte</a:t>
            </a:r>
            <a:r>
              <a:rPr lang="en-US" sz="2100">
                <a:solidFill>
                  <a:srgbClr val="FFFFFF"/>
                </a:solidFill>
              </a:rPr>
              <a:t> a </a:t>
            </a:r>
            <a:r>
              <a:rPr lang="en-US" sz="2100" err="1">
                <a:solidFill>
                  <a:srgbClr val="FFFFFF"/>
                </a:solidFill>
              </a:rPr>
              <a:t>obtener</a:t>
            </a:r>
            <a:r>
              <a:rPr lang="en-US" sz="2100">
                <a:solidFill>
                  <a:srgbClr val="FFFFFF"/>
                </a:solidFill>
              </a:rPr>
              <a:t> la </a:t>
            </a:r>
            <a:r>
              <a:rPr lang="en-US" sz="2100" err="1">
                <a:solidFill>
                  <a:srgbClr val="FFFFFF"/>
                </a:solidFill>
              </a:rPr>
              <a:t>atención</a:t>
            </a:r>
            <a:r>
              <a:rPr lang="en-US" sz="2100">
                <a:solidFill>
                  <a:srgbClr val="FFFFFF"/>
                </a:solidFill>
              </a:rPr>
              <a:t> </a:t>
            </a:r>
            <a:r>
              <a:rPr lang="en-US" sz="2100" err="1">
                <a:solidFill>
                  <a:srgbClr val="FFFFFF"/>
                </a:solidFill>
              </a:rPr>
              <a:t>médica</a:t>
            </a:r>
            <a:r>
              <a:rPr lang="en-US" sz="2100">
                <a:solidFill>
                  <a:srgbClr val="FFFFFF"/>
                </a:solidFill>
              </a:rPr>
              <a:t> o </a:t>
            </a:r>
            <a:r>
              <a:rPr lang="en-US" sz="2100" err="1">
                <a:solidFill>
                  <a:srgbClr val="FFFFFF"/>
                </a:solidFill>
              </a:rPr>
              <a:t>especializada</a:t>
            </a:r>
            <a:r>
              <a:rPr lang="en-US" sz="2100">
                <a:solidFill>
                  <a:srgbClr val="FFFFFF"/>
                </a:solidFill>
              </a:rPr>
              <a:t> que </a:t>
            </a:r>
            <a:r>
              <a:rPr lang="en-US" sz="2100" err="1">
                <a:solidFill>
                  <a:srgbClr val="FFFFFF"/>
                </a:solidFill>
              </a:rPr>
              <a:t>puedas</a:t>
            </a:r>
            <a:r>
              <a:rPr lang="en-US" sz="2100">
                <a:solidFill>
                  <a:srgbClr val="FFFFFF"/>
                </a:solidFill>
              </a:rPr>
              <a:t> </a:t>
            </a:r>
            <a:r>
              <a:rPr lang="en-US" sz="2100" err="1">
                <a:solidFill>
                  <a:srgbClr val="FFFFFF"/>
                </a:solidFill>
              </a:rPr>
              <a:t>necesitar</a:t>
            </a:r>
            <a:r>
              <a:rPr lang="en-US" sz="2100">
                <a:solidFill>
                  <a:srgbClr val="FFFFFF"/>
                </a:solidFill>
              </a:rPr>
              <a:t>.</a:t>
            </a:r>
            <a:endParaRPr lang="en-US"/>
          </a:p>
        </p:txBody>
      </p:sp>
      <p:sp>
        <p:nvSpPr>
          <p:cNvPr id="53" name="TextBox 53"/>
          <p:cNvSpPr txBox="1"/>
          <p:nvPr/>
        </p:nvSpPr>
        <p:spPr>
          <a:xfrm>
            <a:off x="1638537" y="3050849"/>
            <a:ext cx="1760707" cy="6867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ct val="126758"/>
              </a:lnSpc>
            </a:pPr>
            <a:r>
              <a:rPr lang="en-US" sz="1850" err="1">
                <a:solidFill>
                  <a:srgbClr val="000000"/>
                </a:solidFill>
              </a:rPr>
              <a:t>Programar</a:t>
            </a:r>
            <a:r>
              <a:rPr lang="en-US" sz="1850">
                <a:solidFill>
                  <a:srgbClr val="000000"/>
                </a:solidFill>
              </a:rPr>
              <a:t> </a:t>
            </a:r>
            <a:r>
              <a:rPr lang="en-US" sz="1850" err="1">
                <a:solidFill>
                  <a:srgbClr val="000000"/>
                </a:solidFill>
              </a:rPr>
              <a:t>tus</a:t>
            </a:r>
            <a:r>
              <a:rPr lang="en-US" sz="1850">
                <a:solidFill>
                  <a:srgbClr val="000000"/>
                </a:solidFill>
              </a:rPr>
              <a:t> </a:t>
            </a:r>
            <a:r>
              <a:rPr lang="en-US" sz="1850" err="1">
                <a:solidFill>
                  <a:srgbClr val="000000"/>
                </a:solidFill>
              </a:rPr>
              <a:t>citas</a:t>
            </a:r>
            <a:r>
              <a:rPr lang="en-US" sz="1850">
                <a:solidFill>
                  <a:srgbClr val="000000"/>
                </a:solidFill>
              </a:rPr>
              <a:t> </a:t>
            </a:r>
            <a:r>
              <a:rPr lang="en-US" sz="1850" err="1">
                <a:solidFill>
                  <a:srgbClr val="000000"/>
                </a:solidFill>
              </a:rPr>
              <a:t>médicas</a:t>
            </a:r>
            <a:endParaRPr lang="en-US" sz="1850">
              <a:solidFill>
                <a:srgbClr val="000000"/>
              </a:solidFill>
              <a:cs typeface="Arial"/>
            </a:endParaRPr>
          </a:p>
        </p:txBody>
      </p:sp>
      <p:sp>
        <p:nvSpPr>
          <p:cNvPr id="54" name="TextBox 54"/>
          <p:cNvSpPr txBox="1"/>
          <p:nvPr/>
        </p:nvSpPr>
        <p:spPr>
          <a:xfrm>
            <a:off x="291769" y="2250778"/>
            <a:ext cx="11032433" cy="3497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9127"/>
              </a:lnSpc>
            </a:pPr>
            <a:r>
              <a:rPr lang="en-US" sz="2100" b="1">
                <a:solidFill>
                  <a:srgbClr val="1D5994"/>
                </a:solidFill>
                <a:latin typeface="Arial Bold"/>
                <a:cs typeface="Arial Bold"/>
              </a:rPr>
              <a:t>Tu Tailored Care Manager (Gestor de </a:t>
            </a:r>
            <a:r>
              <a:rPr lang="en-US" sz="2100" b="1" err="1">
                <a:solidFill>
                  <a:srgbClr val="1D5994"/>
                </a:solidFill>
                <a:latin typeface="Arial Bold"/>
                <a:cs typeface="Arial Bold"/>
              </a:rPr>
              <a:t>cuidados</a:t>
            </a:r>
            <a:r>
              <a:rPr lang="en-US" sz="2100" b="1">
                <a:solidFill>
                  <a:srgbClr val="1D5994"/>
                </a:solidFill>
                <a:latin typeface="Arial Bold"/>
                <a:cs typeface="Arial Bold"/>
              </a:rPr>
              <a:t> </a:t>
            </a:r>
            <a:r>
              <a:rPr lang="en-US" sz="2100" b="1" err="1">
                <a:solidFill>
                  <a:srgbClr val="1D5994"/>
                </a:solidFill>
                <a:latin typeface="Arial Bold"/>
                <a:cs typeface="Arial Bold"/>
              </a:rPr>
              <a:t>personalizados</a:t>
            </a:r>
            <a:r>
              <a:rPr lang="en-US" sz="2100" b="1">
                <a:solidFill>
                  <a:srgbClr val="1D5994"/>
                </a:solidFill>
                <a:latin typeface="Arial Bold"/>
                <a:cs typeface="Arial Bold"/>
              </a:rPr>
              <a:t>)</a:t>
            </a:r>
            <a:r>
              <a:rPr lang="en-US" sz="2100" b="1">
                <a:solidFill>
                  <a:srgbClr val="1D5994"/>
                </a:solidFill>
                <a:latin typeface="Arial Bold"/>
              </a:rPr>
              <a:t> </a:t>
            </a:r>
            <a:r>
              <a:rPr lang="en-US" sz="2100" b="1" err="1">
                <a:solidFill>
                  <a:srgbClr val="1D5994"/>
                </a:solidFill>
                <a:latin typeface="Arial Bold"/>
              </a:rPr>
              <a:t>puede</a:t>
            </a:r>
            <a:r>
              <a:rPr lang="en-US" sz="2100" b="1">
                <a:solidFill>
                  <a:srgbClr val="1D5994"/>
                </a:solidFill>
                <a:latin typeface="Arial Bold"/>
              </a:rPr>
              <a:t> </a:t>
            </a:r>
            <a:r>
              <a:rPr lang="en-US" sz="2100" b="1" err="1">
                <a:solidFill>
                  <a:srgbClr val="1D5994"/>
                </a:solidFill>
                <a:latin typeface="Arial Bold"/>
              </a:rPr>
              <a:t>ayudarte</a:t>
            </a:r>
            <a:r>
              <a:rPr lang="en-US" sz="2100" b="1">
                <a:solidFill>
                  <a:srgbClr val="1D5994"/>
                </a:solidFill>
                <a:latin typeface="Arial Bold"/>
              </a:rPr>
              <a:t> a:</a:t>
            </a:r>
            <a:endParaRPr lang="en-US" sz="2100" b="1">
              <a:solidFill>
                <a:srgbClr val="1D5994"/>
              </a:solidFill>
              <a:latin typeface="Arial Bold"/>
              <a:cs typeface="Arial Bold"/>
            </a:endParaRPr>
          </a:p>
        </p:txBody>
      </p:sp>
      <p:sp>
        <p:nvSpPr>
          <p:cNvPr id="55" name="TextBox 55"/>
          <p:cNvSpPr txBox="1"/>
          <p:nvPr/>
        </p:nvSpPr>
        <p:spPr>
          <a:xfrm>
            <a:off x="1638537" y="4169018"/>
            <a:ext cx="2419128" cy="10483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26758"/>
              </a:lnSpc>
            </a:pPr>
            <a:r>
              <a:rPr lang="en-US" sz="1850" err="1">
                <a:solidFill>
                  <a:srgbClr val="000000"/>
                </a:solidFill>
              </a:rPr>
              <a:t>Encontrar</a:t>
            </a:r>
            <a:r>
              <a:rPr lang="en-US" sz="1850">
                <a:solidFill>
                  <a:srgbClr val="000000"/>
                </a:solidFill>
              </a:rPr>
              <a:t> </a:t>
            </a:r>
            <a:br>
              <a:rPr lang="en-US" sz="1850">
                <a:solidFill>
                  <a:srgbClr val="000000"/>
                </a:solidFill>
              </a:rPr>
            </a:br>
            <a:r>
              <a:rPr lang="en-US" sz="1850" err="1">
                <a:solidFill>
                  <a:srgbClr val="000000"/>
                </a:solidFill>
              </a:rPr>
              <a:t>suministros</a:t>
            </a:r>
            <a:r>
              <a:rPr lang="en-US" sz="1850">
                <a:solidFill>
                  <a:srgbClr val="000000"/>
                </a:solidFill>
              </a:rPr>
              <a:t> </a:t>
            </a:r>
            <a:r>
              <a:rPr lang="en-US" sz="1850" err="1">
                <a:solidFill>
                  <a:srgbClr val="000000"/>
                </a:solidFill>
              </a:rPr>
              <a:t>médicos</a:t>
            </a:r>
            <a:r>
              <a:rPr lang="en-US" sz="1850">
                <a:solidFill>
                  <a:srgbClr val="000000"/>
                </a:solidFill>
              </a:rPr>
              <a:t> </a:t>
            </a:r>
            <a:br>
              <a:rPr lang="en-US" sz="1850">
                <a:solidFill>
                  <a:srgbClr val="000000"/>
                </a:solidFill>
              </a:rPr>
            </a:br>
            <a:r>
              <a:rPr lang="en-US" sz="1850">
                <a:solidFill>
                  <a:srgbClr val="000000"/>
                </a:solidFill>
              </a:rPr>
              <a:t>y </a:t>
            </a:r>
            <a:r>
              <a:rPr lang="en-US" sz="1850" err="1">
                <a:solidFill>
                  <a:srgbClr val="000000"/>
                </a:solidFill>
              </a:rPr>
              <a:t>medicamentos</a:t>
            </a:r>
            <a:endParaRPr lang="en-US" sz="1850">
              <a:solidFill>
                <a:srgbClr val="000000"/>
              </a:solidFill>
              <a:cs typeface="Arial"/>
            </a:endParaRPr>
          </a:p>
        </p:txBody>
      </p:sp>
      <p:sp>
        <p:nvSpPr>
          <p:cNvPr id="56" name="TextBox 56"/>
          <p:cNvSpPr txBox="1"/>
          <p:nvPr/>
        </p:nvSpPr>
        <p:spPr>
          <a:xfrm>
            <a:off x="5507541" y="3000790"/>
            <a:ext cx="2482814" cy="6867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26758"/>
              </a:lnSpc>
            </a:pPr>
            <a:r>
              <a:rPr lang="en-US" sz="1850" err="1">
                <a:solidFill>
                  <a:srgbClr val="000000"/>
                </a:solidFill>
              </a:rPr>
              <a:t>Localizar</a:t>
            </a:r>
            <a:r>
              <a:rPr lang="en-US" sz="1850">
                <a:solidFill>
                  <a:srgbClr val="000000"/>
                </a:solidFill>
              </a:rPr>
              <a:t> </a:t>
            </a:r>
            <a:r>
              <a:rPr lang="en-US" sz="1850" err="1">
                <a:solidFill>
                  <a:srgbClr val="000000"/>
                </a:solidFill>
              </a:rPr>
              <a:t>centros</a:t>
            </a:r>
            <a:r>
              <a:rPr lang="en-US" sz="1850">
                <a:solidFill>
                  <a:srgbClr val="000000"/>
                </a:solidFill>
              </a:rPr>
              <a:t> de </a:t>
            </a:r>
            <a:r>
              <a:rPr lang="en-US" sz="1850" err="1">
                <a:solidFill>
                  <a:srgbClr val="000000"/>
                </a:solidFill>
              </a:rPr>
              <a:t>cuidado</a:t>
            </a:r>
            <a:r>
              <a:rPr lang="en-US" sz="1850">
                <a:solidFill>
                  <a:srgbClr val="000000"/>
                </a:solidFill>
              </a:rPr>
              <a:t> infantil</a:t>
            </a:r>
            <a:endParaRPr lang="en-US" sz="1850">
              <a:cs typeface="Arial"/>
            </a:endParaRPr>
          </a:p>
        </p:txBody>
      </p:sp>
      <p:sp>
        <p:nvSpPr>
          <p:cNvPr id="57" name="TextBox 57"/>
          <p:cNvSpPr txBox="1"/>
          <p:nvPr/>
        </p:nvSpPr>
        <p:spPr>
          <a:xfrm>
            <a:off x="5552037" y="4120132"/>
            <a:ext cx="2255655" cy="14099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26758"/>
              </a:lnSpc>
            </a:pPr>
            <a:r>
              <a:rPr lang="en-US" sz="1850" err="1">
                <a:solidFill>
                  <a:srgbClr val="000000"/>
                </a:solidFill>
              </a:rPr>
              <a:t>Encontrar</a:t>
            </a:r>
            <a:r>
              <a:rPr lang="en-US" sz="1850">
                <a:solidFill>
                  <a:srgbClr val="000000"/>
                </a:solidFill>
              </a:rPr>
              <a:t> </a:t>
            </a:r>
            <a:r>
              <a:rPr lang="en-US" sz="1850" err="1">
                <a:solidFill>
                  <a:srgbClr val="000000"/>
                </a:solidFill>
              </a:rPr>
              <a:t>opciones</a:t>
            </a:r>
            <a:r>
              <a:rPr lang="en-US" sz="1850">
                <a:solidFill>
                  <a:srgbClr val="000000"/>
                </a:solidFill>
              </a:rPr>
              <a:t> de </a:t>
            </a:r>
            <a:r>
              <a:rPr lang="en-US" sz="1850" err="1">
                <a:solidFill>
                  <a:srgbClr val="000000"/>
                </a:solidFill>
              </a:rPr>
              <a:t>vivienda</a:t>
            </a:r>
            <a:r>
              <a:rPr lang="en-US" sz="1850">
                <a:solidFill>
                  <a:srgbClr val="000000"/>
                </a:solidFill>
              </a:rPr>
              <a:t> y </a:t>
            </a:r>
            <a:r>
              <a:rPr lang="en-US" sz="1850" err="1">
                <a:solidFill>
                  <a:srgbClr val="000000"/>
                </a:solidFill>
              </a:rPr>
              <a:t>ayuda</a:t>
            </a:r>
            <a:r>
              <a:rPr lang="en-US" sz="1850">
                <a:solidFill>
                  <a:srgbClr val="000000"/>
                </a:solidFill>
              </a:rPr>
              <a:t> </a:t>
            </a:r>
            <a:r>
              <a:rPr lang="en-US" sz="1850" err="1">
                <a:solidFill>
                  <a:srgbClr val="000000"/>
                </a:solidFill>
              </a:rPr>
              <a:t>económica</a:t>
            </a:r>
            <a:endParaRPr lang="en-US" sz="1850">
              <a:solidFill>
                <a:srgbClr val="000000"/>
              </a:solidFill>
              <a:cs typeface="Arial"/>
            </a:endParaRPr>
          </a:p>
          <a:p>
            <a:pPr>
              <a:lnSpc>
                <a:spcPct val="126758"/>
              </a:lnSpc>
            </a:pPr>
            <a:endParaRPr lang="en-US" sz="1850">
              <a:solidFill>
                <a:srgbClr val="000000"/>
              </a:solidFill>
              <a:cs typeface="Arial"/>
            </a:endParaRPr>
          </a:p>
        </p:txBody>
      </p:sp>
      <p:sp>
        <p:nvSpPr>
          <p:cNvPr id="58" name="TextBox 58"/>
          <p:cNvSpPr txBox="1"/>
          <p:nvPr/>
        </p:nvSpPr>
        <p:spPr>
          <a:xfrm>
            <a:off x="9523321" y="2843060"/>
            <a:ext cx="2376838" cy="10483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26758"/>
              </a:lnSpc>
            </a:pPr>
            <a:r>
              <a:rPr lang="en-US" sz="1850" err="1">
                <a:solidFill>
                  <a:srgbClr val="000000"/>
                </a:solidFill>
              </a:rPr>
              <a:t>Encontrar</a:t>
            </a:r>
            <a:r>
              <a:rPr lang="en-US" sz="1850">
                <a:solidFill>
                  <a:srgbClr val="000000"/>
                </a:solidFill>
              </a:rPr>
              <a:t> </a:t>
            </a:r>
            <a:r>
              <a:rPr lang="en-US" sz="1850" err="1">
                <a:solidFill>
                  <a:srgbClr val="000000"/>
                </a:solidFill>
              </a:rPr>
              <a:t>recursos</a:t>
            </a:r>
            <a:r>
              <a:rPr lang="en-US" sz="1850">
                <a:solidFill>
                  <a:srgbClr val="000000"/>
                </a:solidFill>
              </a:rPr>
              <a:t> </a:t>
            </a:r>
            <a:br>
              <a:rPr lang="en-US" sz="1850">
                <a:solidFill>
                  <a:srgbClr val="000000"/>
                </a:solidFill>
              </a:rPr>
            </a:br>
            <a:r>
              <a:rPr lang="en-US" sz="1850">
                <a:solidFill>
                  <a:srgbClr val="000000"/>
                </a:solidFill>
              </a:rPr>
              <a:t>para </a:t>
            </a:r>
            <a:r>
              <a:rPr lang="en-US" sz="1850" err="1">
                <a:solidFill>
                  <a:srgbClr val="000000"/>
                </a:solidFill>
              </a:rPr>
              <a:t>mantenimiento</a:t>
            </a:r>
            <a:r>
              <a:rPr lang="en-US" sz="1850">
                <a:solidFill>
                  <a:srgbClr val="000000"/>
                </a:solidFill>
              </a:rPr>
              <a:t> y</a:t>
            </a:r>
            <a:endParaRPr lang="en-US"/>
          </a:p>
          <a:p>
            <a:pPr>
              <a:lnSpc>
                <a:spcPct val="126758"/>
              </a:lnSpc>
            </a:pPr>
            <a:r>
              <a:rPr lang="en-US" sz="1850" err="1">
                <a:solidFill>
                  <a:srgbClr val="000000"/>
                </a:solidFill>
              </a:rPr>
              <a:t>arreglos</a:t>
            </a:r>
            <a:r>
              <a:rPr lang="en-US" sz="1850">
                <a:solidFill>
                  <a:srgbClr val="000000"/>
                </a:solidFill>
              </a:rPr>
              <a:t> del </a:t>
            </a:r>
            <a:r>
              <a:rPr lang="en-US" sz="1850" err="1">
                <a:solidFill>
                  <a:srgbClr val="000000"/>
                </a:solidFill>
              </a:rPr>
              <a:t>hogar</a:t>
            </a:r>
            <a:endParaRPr lang="en-US" sz="1850">
              <a:solidFill>
                <a:srgbClr val="000000"/>
              </a:solidFill>
              <a:cs typeface="Arial"/>
            </a:endParaRPr>
          </a:p>
        </p:txBody>
      </p:sp>
      <p:sp>
        <p:nvSpPr>
          <p:cNvPr id="59" name="TextBox 59"/>
          <p:cNvSpPr txBox="1"/>
          <p:nvPr/>
        </p:nvSpPr>
        <p:spPr>
          <a:xfrm>
            <a:off x="9523321" y="4169018"/>
            <a:ext cx="2400928" cy="10483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ct val="126758"/>
              </a:lnSpc>
            </a:pPr>
            <a:r>
              <a:rPr lang="en-US" sz="1850" err="1">
                <a:solidFill>
                  <a:srgbClr val="000000"/>
                </a:solidFill>
              </a:rPr>
              <a:t>Transicionar</a:t>
            </a:r>
            <a:r>
              <a:rPr lang="en-US" sz="1850">
                <a:solidFill>
                  <a:srgbClr val="000000"/>
                </a:solidFill>
              </a:rPr>
              <a:t> al </a:t>
            </a:r>
            <a:r>
              <a:rPr lang="en-US" sz="1850" err="1">
                <a:solidFill>
                  <a:srgbClr val="000000"/>
                </a:solidFill>
              </a:rPr>
              <a:t>salir</a:t>
            </a:r>
            <a:r>
              <a:rPr lang="en-US" sz="1850">
                <a:solidFill>
                  <a:srgbClr val="000000"/>
                </a:solidFill>
              </a:rPr>
              <a:t> del hospital o de </a:t>
            </a:r>
            <a:r>
              <a:rPr lang="en-US" sz="1850" err="1">
                <a:solidFill>
                  <a:srgbClr val="000000"/>
                </a:solidFill>
              </a:rPr>
              <a:t>centros</a:t>
            </a:r>
            <a:r>
              <a:rPr lang="en-US" sz="1850">
                <a:solidFill>
                  <a:srgbClr val="000000"/>
                </a:solidFill>
              </a:rPr>
              <a:t> de </a:t>
            </a:r>
            <a:r>
              <a:rPr lang="en-US" sz="1850" err="1">
                <a:solidFill>
                  <a:srgbClr val="000000"/>
                </a:solidFill>
              </a:rPr>
              <a:t>cuidados</a:t>
            </a:r>
            <a:endParaRPr lang="en-US" sz="1850">
              <a:solidFill>
                <a:srgbClr val="000000"/>
              </a:solidFill>
              <a:cs typeface="Arial"/>
            </a:endParaRPr>
          </a:p>
        </p:txBody>
      </p:sp>
      <p:sp>
        <p:nvSpPr>
          <p:cNvPr id="60" name="TextBox 60"/>
          <p:cNvSpPr txBox="1"/>
          <p:nvPr/>
        </p:nvSpPr>
        <p:spPr>
          <a:xfrm>
            <a:off x="1638536" y="5494897"/>
            <a:ext cx="2319607" cy="10483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26758"/>
              </a:lnSpc>
            </a:pPr>
            <a:r>
              <a:rPr lang="en-US" sz="1850" err="1">
                <a:solidFill>
                  <a:srgbClr val="000000"/>
                </a:solidFill>
              </a:rPr>
              <a:t>Proporcionar</a:t>
            </a:r>
            <a:r>
              <a:rPr lang="en-US" sz="1850">
                <a:solidFill>
                  <a:srgbClr val="000000"/>
                </a:solidFill>
              </a:rPr>
              <a:t> </a:t>
            </a:r>
            <a:r>
              <a:rPr lang="en-US" sz="1850" err="1">
                <a:solidFill>
                  <a:srgbClr val="000000"/>
                </a:solidFill>
              </a:rPr>
              <a:t>apoyo</a:t>
            </a:r>
            <a:r>
              <a:rPr lang="en-US" sz="1850">
                <a:solidFill>
                  <a:srgbClr val="000000"/>
                </a:solidFill>
              </a:rPr>
              <a:t> con </a:t>
            </a:r>
            <a:r>
              <a:rPr lang="en-US" sz="1850" err="1">
                <a:solidFill>
                  <a:srgbClr val="000000"/>
                </a:solidFill>
              </a:rPr>
              <a:t>problemas</a:t>
            </a:r>
            <a:r>
              <a:rPr lang="en-US" sz="1850">
                <a:solidFill>
                  <a:srgbClr val="000000"/>
                </a:solidFill>
              </a:rPr>
              <a:t> de </a:t>
            </a:r>
            <a:r>
              <a:rPr lang="en-US" sz="1850" err="1">
                <a:solidFill>
                  <a:srgbClr val="000000"/>
                </a:solidFill>
              </a:rPr>
              <a:t>salud</a:t>
            </a:r>
            <a:r>
              <a:rPr lang="en-US" sz="1850">
                <a:solidFill>
                  <a:srgbClr val="000000"/>
                </a:solidFill>
              </a:rPr>
              <a:t> </a:t>
            </a:r>
            <a:r>
              <a:rPr lang="en-US" sz="1850" err="1">
                <a:solidFill>
                  <a:srgbClr val="000000"/>
                </a:solidFill>
              </a:rPr>
              <a:t>crónicos</a:t>
            </a:r>
            <a:r>
              <a:rPr lang="en-US" sz="1850">
                <a:solidFill>
                  <a:srgbClr val="000000"/>
                </a:solidFill>
              </a:rPr>
              <a:t> </a:t>
            </a:r>
            <a:endParaRPr lang="en-US"/>
          </a:p>
        </p:txBody>
      </p:sp>
      <p:sp>
        <p:nvSpPr>
          <p:cNvPr id="61" name="TextBox 61"/>
          <p:cNvSpPr txBox="1"/>
          <p:nvPr/>
        </p:nvSpPr>
        <p:spPr>
          <a:xfrm>
            <a:off x="5588657" y="5444097"/>
            <a:ext cx="2118069" cy="10483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ct val="126758"/>
              </a:lnSpc>
            </a:pPr>
            <a:r>
              <a:rPr lang="en-US" sz="1850" err="1">
                <a:solidFill>
                  <a:srgbClr val="000000"/>
                </a:solidFill>
              </a:rPr>
              <a:t>Ayudarte</a:t>
            </a:r>
            <a:r>
              <a:rPr lang="en-US" sz="1850">
                <a:solidFill>
                  <a:srgbClr val="000000"/>
                </a:solidFill>
              </a:rPr>
              <a:t> a </a:t>
            </a:r>
            <a:r>
              <a:rPr lang="en-US" sz="1850" err="1">
                <a:solidFill>
                  <a:srgbClr val="000000"/>
                </a:solidFill>
              </a:rPr>
              <a:t>unirte</a:t>
            </a:r>
            <a:r>
              <a:rPr lang="en-US" sz="1850">
                <a:solidFill>
                  <a:srgbClr val="000000"/>
                </a:solidFill>
              </a:rPr>
              <a:t> a </a:t>
            </a:r>
            <a:r>
              <a:rPr lang="en-US" sz="1850" err="1">
                <a:solidFill>
                  <a:srgbClr val="000000"/>
                </a:solidFill>
              </a:rPr>
              <a:t>programas</a:t>
            </a:r>
            <a:r>
              <a:rPr lang="en-US" sz="1850">
                <a:solidFill>
                  <a:srgbClr val="000000"/>
                </a:solidFill>
              </a:rPr>
              <a:t> de </a:t>
            </a:r>
            <a:r>
              <a:rPr lang="en-US" sz="1850" err="1">
                <a:solidFill>
                  <a:srgbClr val="000000"/>
                </a:solidFill>
              </a:rPr>
              <a:t>prevención</a:t>
            </a:r>
            <a:endParaRPr lang="en-US" sz="1850">
              <a:solidFill>
                <a:srgbClr val="000000"/>
              </a:solidFill>
              <a:cs typeface="Arial"/>
            </a:endParaRPr>
          </a:p>
        </p:txBody>
      </p:sp>
      <p:sp>
        <p:nvSpPr>
          <p:cNvPr id="62" name="TextBox 62"/>
          <p:cNvSpPr txBox="1"/>
          <p:nvPr/>
        </p:nvSpPr>
        <p:spPr>
          <a:xfrm>
            <a:off x="9523322" y="5494897"/>
            <a:ext cx="2118069" cy="6867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ct val="126758"/>
              </a:lnSpc>
            </a:pPr>
            <a:r>
              <a:rPr lang="en-US" sz="1850" err="1">
                <a:solidFill>
                  <a:srgbClr val="000000"/>
                </a:solidFill>
                <a:cs typeface="Arial"/>
              </a:rPr>
              <a:t>Organizar</a:t>
            </a:r>
            <a:endParaRPr lang="en-US" sz="1850">
              <a:solidFill>
                <a:srgbClr val="000000"/>
              </a:solidFill>
              <a:cs typeface="Arial"/>
            </a:endParaRPr>
          </a:p>
          <a:p>
            <a:pPr>
              <a:lnSpc>
                <a:spcPct val="126758"/>
              </a:lnSpc>
            </a:pPr>
            <a:r>
              <a:rPr lang="en-US" sz="1850" err="1">
                <a:solidFill>
                  <a:srgbClr val="000000"/>
                </a:solidFill>
                <a:cs typeface="Arial"/>
              </a:rPr>
              <a:t>transporte</a:t>
            </a:r>
            <a:endParaRPr lang="en-US" sz="1850">
              <a:solidFill>
                <a:srgbClr val="000000"/>
              </a:solidFill>
              <a:cs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185E0B-751A-C7E4-1D00-B7C017AC7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>
                <a:solidFill>
                  <a:schemeClr val="bg1"/>
                </a:solidFill>
              </a:rPr>
              <a:pPr/>
              <a:t>26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E334EAC-7F36-066A-9499-66CC5C34583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98601" y="930112"/>
            <a:ext cx="11266416" cy="518137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457200" indent="-457200">
              <a:lnSpc>
                <a:spcPct val="100000"/>
              </a:lnSpc>
              <a:buAutoNum type="arabicPeriod"/>
            </a:pPr>
            <a:r>
              <a:rPr lang="en-US" sz="2000" err="1">
                <a:solidFill>
                  <a:srgbClr val="092745"/>
                </a:solidFill>
                <a:latin typeface="Arial"/>
                <a:cs typeface="Arial"/>
              </a:rPr>
              <a:t>Actualiza</a:t>
            </a:r>
            <a:r>
              <a:rPr lang="en-US" sz="2000">
                <a:solidFill>
                  <a:srgbClr val="092745"/>
                </a:solidFill>
                <a:latin typeface="Arial"/>
                <a:cs typeface="Arial"/>
              </a:rPr>
              <a:t> </a:t>
            </a:r>
            <a:r>
              <a:rPr lang="en-US" sz="2000" err="1">
                <a:solidFill>
                  <a:srgbClr val="092745"/>
                </a:solidFill>
                <a:latin typeface="Arial"/>
                <a:cs typeface="Arial"/>
              </a:rPr>
              <a:t>tu</a:t>
            </a:r>
            <a:r>
              <a:rPr lang="en-US" sz="2000">
                <a:solidFill>
                  <a:srgbClr val="092745"/>
                </a:solidFill>
                <a:latin typeface="Arial"/>
                <a:cs typeface="Arial"/>
              </a:rPr>
              <a:t> </a:t>
            </a:r>
            <a:r>
              <a:rPr lang="en-US" sz="2000" err="1">
                <a:solidFill>
                  <a:srgbClr val="092745"/>
                </a:solidFill>
                <a:latin typeface="Arial"/>
                <a:cs typeface="Arial"/>
              </a:rPr>
              <a:t>dirección</a:t>
            </a:r>
            <a:r>
              <a:rPr lang="en-US" sz="2000">
                <a:solidFill>
                  <a:srgbClr val="092745"/>
                </a:solidFill>
                <a:latin typeface="Arial"/>
                <a:cs typeface="Arial"/>
              </a:rPr>
              <a:t> </a:t>
            </a:r>
            <a:r>
              <a:rPr lang="en-US" sz="2000" err="1">
                <a:solidFill>
                  <a:srgbClr val="092745"/>
                </a:solidFill>
                <a:latin typeface="Arial"/>
                <a:cs typeface="Arial"/>
              </a:rPr>
              <a:t>si</a:t>
            </a:r>
            <a:r>
              <a:rPr lang="en-US" sz="2000">
                <a:solidFill>
                  <a:srgbClr val="092745"/>
                </a:solidFill>
                <a:latin typeface="Arial"/>
                <a:cs typeface="Arial"/>
              </a:rPr>
              <a:t> es </a:t>
            </a:r>
            <a:r>
              <a:rPr lang="en-US" sz="2000" err="1">
                <a:solidFill>
                  <a:srgbClr val="092745"/>
                </a:solidFill>
                <a:latin typeface="Arial"/>
                <a:cs typeface="Arial"/>
              </a:rPr>
              <a:t>necesario</a:t>
            </a:r>
            <a:r>
              <a:rPr lang="en-US" sz="2000">
                <a:solidFill>
                  <a:srgbClr val="092745"/>
                </a:solidFill>
                <a:latin typeface="Arial"/>
                <a:cs typeface="Arial"/>
              </a:rPr>
              <a:t>. </a:t>
            </a:r>
            <a:r>
              <a:rPr lang="en-US" sz="2000" b="0">
                <a:solidFill>
                  <a:srgbClr val="092745"/>
                </a:solidFill>
                <a:latin typeface="Arial"/>
                <a:cs typeface="Arial"/>
              </a:rPr>
              <a:t>Vas a </a:t>
            </a:r>
            <a:r>
              <a:rPr lang="en-US" sz="2000" b="0" err="1">
                <a:solidFill>
                  <a:srgbClr val="092745"/>
                </a:solidFill>
                <a:latin typeface="Arial"/>
                <a:cs typeface="Arial"/>
              </a:rPr>
              <a:t>recibir</a:t>
            </a:r>
            <a:r>
              <a:rPr lang="en-US" sz="2000" b="0">
                <a:solidFill>
                  <a:srgbClr val="092745"/>
                </a:solidFill>
                <a:latin typeface="Arial"/>
                <a:cs typeface="Arial"/>
              </a:rPr>
              <a:t> </a:t>
            </a:r>
            <a:r>
              <a:rPr lang="en-US" sz="2000" b="0" err="1">
                <a:solidFill>
                  <a:srgbClr val="092745"/>
                </a:solidFill>
                <a:latin typeface="Arial"/>
                <a:cs typeface="Arial"/>
              </a:rPr>
              <a:t>correos</a:t>
            </a:r>
            <a:r>
              <a:rPr lang="en-US" sz="2000" b="0">
                <a:solidFill>
                  <a:srgbClr val="092745"/>
                </a:solidFill>
                <a:latin typeface="Arial"/>
                <a:cs typeface="Arial"/>
              </a:rPr>
              <a:t> </a:t>
            </a:r>
            <a:r>
              <a:rPr lang="en-US" sz="2000" b="0" err="1">
                <a:solidFill>
                  <a:srgbClr val="092745"/>
                </a:solidFill>
                <a:latin typeface="Arial"/>
                <a:cs typeface="Arial"/>
              </a:rPr>
              <a:t>sobre</a:t>
            </a:r>
            <a:r>
              <a:rPr lang="en-US" sz="2000" b="0">
                <a:solidFill>
                  <a:srgbClr val="092745"/>
                </a:solidFill>
                <a:latin typeface="Arial"/>
                <a:cs typeface="Arial"/>
              </a:rPr>
              <a:t> </a:t>
            </a:r>
            <a:r>
              <a:rPr lang="en-US" sz="2000" b="0" err="1">
                <a:solidFill>
                  <a:srgbClr val="092745"/>
                </a:solidFill>
                <a:latin typeface="Arial"/>
                <a:cs typeface="Arial"/>
              </a:rPr>
              <a:t>el</a:t>
            </a:r>
            <a:r>
              <a:rPr lang="en-US" sz="2000" b="0">
                <a:solidFill>
                  <a:srgbClr val="092745"/>
                </a:solidFill>
                <a:latin typeface="Arial"/>
                <a:cs typeface="Arial"/>
              </a:rPr>
              <a:t> </a:t>
            </a:r>
            <a:r>
              <a:rPr lang="en-US" sz="2000" b="0" err="1">
                <a:solidFill>
                  <a:srgbClr val="092745"/>
                </a:solidFill>
                <a:latin typeface="Arial"/>
                <a:cs typeface="Arial"/>
              </a:rPr>
              <a:t>cambio</a:t>
            </a:r>
            <a:r>
              <a:rPr lang="en-US" sz="2000" b="0">
                <a:solidFill>
                  <a:srgbClr val="092745"/>
                </a:solidFill>
                <a:latin typeface="Arial"/>
                <a:cs typeface="Arial"/>
              </a:rPr>
              <a:t> a </a:t>
            </a:r>
            <a:br>
              <a:rPr lang="en-US" sz="2000" b="0">
                <a:latin typeface="Arial"/>
                <a:cs typeface="Arial"/>
              </a:rPr>
            </a:br>
            <a:r>
              <a:rPr lang="en-US" sz="2000" b="0">
                <a:solidFill>
                  <a:srgbClr val="092745"/>
                </a:solidFill>
                <a:latin typeface="Arial"/>
                <a:cs typeface="Arial"/>
              </a:rPr>
              <a:t>Tailored Plans (Planes </a:t>
            </a:r>
            <a:r>
              <a:rPr lang="en-US" sz="2000" b="0" err="1">
                <a:solidFill>
                  <a:srgbClr val="092745"/>
                </a:solidFill>
                <a:latin typeface="Arial"/>
                <a:cs typeface="Arial"/>
              </a:rPr>
              <a:t>personalizados</a:t>
            </a:r>
            <a:r>
              <a:rPr lang="en-US" sz="2000" b="0">
                <a:solidFill>
                  <a:srgbClr val="092745"/>
                </a:solidFill>
                <a:latin typeface="Arial"/>
                <a:cs typeface="Arial"/>
              </a:rPr>
              <a:t>) de NC Medicaid.</a:t>
            </a:r>
            <a:endParaRPr lang="en-US" sz="2000">
              <a:solidFill>
                <a:srgbClr val="092745"/>
              </a:solidFill>
              <a:latin typeface="Arial"/>
              <a:cs typeface="Arial"/>
            </a:endParaRPr>
          </a:p>
          <a:p>
            <a:pPr marL="457200" indent="-457200">
              <a:lnSpc>
                <a:spcPct val="100000"/>
              </a:lnSpc>
              <a:buAutoNum type="arabicPeriod"/>
            </a:pPr>
            <a:r>
              <a:rPr lang="en-US" sz="2000" err="1">
                <a:solidFill>
                  <a:srgbClr val="092745"/>
                </a:solidFill>
                <a:latin typeface="Arial"/>
                <a:cs typeface="Arial"/>
              </a:rPr>
              <a:t>Conoce</a:t>
            </a:r>
            <a:r>
              <a:rPr lang="en-US" sz="2000">
                <a:solidFill>
                  <a:srgbClr val="092745"/>
                </a:solidFill>
                <a:latin typeface="Arial"/>
                <a:cs typeface="Arial"/>
              </a:rPr>
              <a:t> </a:t>
            </a:r>
            <a:r>
              <a:rPr lang="en-US" sz="2000" err="1">
                <a:solidFill>
                  <a:srgbClr val="092745"/>
                </a:solidFill>
                <a:latin typeface="Arial"/>
                <a:cs typeface="Arial"/>
              </a:rPr>
              <a:t>quién</a:t>
            </a:r>
            <a:r>
              <a:rPr lang="en-US" sz="2000">
                <a:solidFill>
                  <a:srgbClr val="092745"/>
                </a:solidFill>
                <a:latin typeface="Arial"/>
                <a:cs typeface="Arial"/>
              </a:rPr>
              <a:t> dirige </a:t>
            </a:r>
            <a:r>
              <a:rPr lang="en-US" sz="2000" err="1">
                <a:solidFill>
                  <a:srgbClr val="092745"/>
                </a:solidFill>
                <a:latin typeface="Arial"/>
                <a:cs typeface="Arial"/>
              </a:rPr>
              <a:t>tu</a:t>
            </a:r>
            <a:r>
              <a:rPr lang="en-US" sz="2000">
                <a:solidFill>
                  <a:srgbClr val="092745"/>
                </a:solidFill>
                <a:latin typeface="Arial"/>
                <a:cs typeface="Arial"/>
              </a:rPr>
              <a:t> Tailored Plan (Plan </a:t>
            </a:r>
            <a:r>
              <a:rPr lang="en-US" sz="2000" err="1">
                <a:solidFill>
                  <a:srgbClr val="092745"/>
                </a:solidFill>
                <a:latin typeface="Arial"/>
                <a:cs typeface="Arial"/>
              </a:rPr>
              <a:t>personalizado</a:t>
            </a:r>
            <a:r>
              <a:rPr lang="en-US" sz="2000">
                <a:solidFill>
                  <a:srgbClr val="092745"/>
                </a:solidFill>
                <a:latin typeface="Arial"/>
                <a:cs typeface="Arial"/>
              </a:rPr>
              <a:t>). </a:t>
            </a:r>
            <a:r>
              <a:rPr lang="en-US" sz="2000" b="0" err="1">
                <a:solidFill>
                  <a:srgbClr val="092745"/>
                </a:solidFill>
                <a:latin typeface="Arial"/>
                <a:cs typeface="Arial"/>
              </a:rPr>
              <a:t>Recibirás</a:t>
            </a:r>
            <a:r>
              <a:rPr lang="en-US" sz="2000" b="0">
                <a:solidFill>
                  <a:srgbClr val="092745"/>
                </a:solidFill>
                <a:latin typeface="Arial"/>
                <a:cs typeface="Arial"/>
              </a:rPr>
              <a:t> </a:t>
            </a:r>
            <a:r>
              <a:rPr lang="en-US" sz="2000" b="0" err="1">
                <a:solidFill>
                  <a:srgbClr val="092745"/>
                </a:solidFill>
                <a:latin typeface="Arial"/>
                <a:cs typeface="Arial"/>
              </a:rPr>
              <a:t>una</a:t>
            </a:r>
            <a:r>
              <a:rPr lang="en-US" sz="2000" b="0">
                <a:solidFill>
                  <a:srgbClr val="092745"/>
                </a:solidFill>
                <a:latin typeface="Arial"/>
                <a:cs typeface="Arial"/>
              </a:rPr>
              <a:t> carta con </a:t>
            </a:r>
            <a:r>
              <a:rPr lang="en-US" sz="2000" b="0" err="1">
                <a:solidFill>
                  <a:srgbClr val="092745"/>
                </a:solidFill>
                <a:latin typeface="Arial"/>
                <a:cs typeface="Arial"/>
              </a:rPr>
              <a:t>más</a:t>
            </a:r>
            <a:r>
              <a:rPr lang="en-US" sz="2000" b="0">
                <a:solidFill>
                  <a:srgbClr val="092745"/>
                </a:solidFill>
                <a:latin typeface="Arial"/>
                <a:cs typeface="Arial"/>
              </a:rPr>
              <a:t> </a:t>
            </a:r>
            <a:r>
              <a:rPr lang="en-US" sz="2000" b="0" err="1">
                <a:solidFill>
                  <a:srgbClr val="092745"/>
                </a:solidFill>
                <a:latin typeface="Arial"/>
                <a:cs typeface="Arial"/>
              </a:rPr>
              <a:t>información</a:t>
            </a:r>
            <a:r>
              <a:rPr lang="en-US" sz="2000" b="0">
                <a:solidFill>
                  <a:srgbClr val="092745"/>
                </a:solidFill>
                <a:latin typeface="Arial"/>
                <a:cs typeface="Arial"/>
              </a:rPr>
              <a:t> </a:t>
            </a:r>
            <a:r>
              <a:rPr lang="en-US" sz="2000" b="0" err="1">
                <a:solidFill>
                  <a:srgbClr val="092745"/>
                </a:solidFill>
                <a:latin typeface="Arial"/>
                <a:cs typeface="Arial"/>
              </a:rPr>
              <a:t>en</a:t>
            </a:r>
            <a:r>
              <a:rPr lang="en-US" sz="2000" b="0">
                <a:solidFill>
                  <a:srgbClr val="092745"/>
                </a:solidFill>
                <a:latin typeface="Arial"/>
                <a:cs typeface="Arial"/>
              </a:rPr>
              <a:t> </a:t>
            </a:r>
            <a:r>
              <a:rPr lang="en-US" sz="2000" b="0" err="1">
                <a:solidFill>
                  <a:srgbClr val="092745"/>
                </a:solidFill>
                <a:latin typeface="Arial"/>
                <a:cs typeface="Arial"/>
              </a:rPr>
              <a:t>abril</a:t>
            </a:r>
            <a:r>
              <a:rPr lang="en-US" sz="2000" b="0">
                <a:solidFill>
                  <a:srgbClr val="092745"/>
                </a:solidFill>
                <a:latin typeface="Arial"/>
                <a:cs typeface="Arial"/>
              </a:rPr>
              <a:t>. Lee y </a:t>
            </a:r>
            <a:r>
              <a:rPr lang="en-US" sz="2000" b="0" err="1">
                <a:solidFill>
                  <a:srgbClr val="092745"/>
                </a:solidFill>
                <a:latin typeface="Arial"/>
                <a:cs typeface="Arial"/>
              </a:rPr>
              <a:t>asegúrate</a:t>
            </a:r>
            <a:r>
              <a:rPr lang="en-US" sz="2000" b="0">
                <a:solidFill>
                  <a:srgbClr val="092745"/>
                </a:solidFill>
                <a:latin typeface="Arial"/>
                <a:cs typeface="Arial"/>
              </a:rPr>
              <a:t> de saber </a:t>
            </a:r>
            <a:r>
              <a:rPr lang="en-US" sz="2000" b="0" err="1">
                <a:solidFill>
                  <a:srgbClr val="092745"/>
                </a:solidFill>
                <a:latin typeface="Arial"/>
                <a:cs typeface="Arial"/>
              </a:rPr>
              <a:t>cuál</a:t>
            </a:r>
            <a:r>
              <a:rPr lang="en-US" sz="2000" b="0">
                <a:solidFill>
                  <a:srgbClr val="092745"/>
                </a:solidFill>
                <a:latin typeface="Arial"/>
                <a:cs typeface="Arial"/>
              </a:rPr>
              <a:t> de las cuatro </a:t>
            </a:r>
            <a:r>
              <a:rPr lang="en-US" sz="2000" b="0" err="1">
                <a:solidFill>
                  <a:srgbClr val="092745"/>
                </a:solidFill>
                <a:latin typeface="Arial"/>
                <a:cs typeface="Arial"/>
              </a:rPr>
              <a:t>empresas</a:t>
            </a:r>
            <a:r>
              <a:rPr lang="en-US" sz="2000" b="0">
                <a:solidFill>
                  <a:srgbClr val="092745"/>
                </a:solidFill>
                <a:latin typeface="Arial"/>
                <a:cs typeface="Arial"/>
              </a:rPr>
              <a:t> (Alliance, Trillium, Partners Health Management, o Vaya) </a:t>
            </a:r>
            <a:r>
              <a:rPr lang="en-US" sz="2000" b="0" err="1">
                <a:solidFill>
                  <a:srgbClr val="092745"/>
                </a:solidFill>
                <a:latin typeface="Arial"/>
                <a:cs typeface="Arial"/>
              </a:rPr>
              <a:t>gestiona</a:t>
            </a:r>
            <a:r>
              <a:rPr lang="en-US" sz="2000" b="0">
                <a:solidFill>
                  <a:srgbClr val="092745"/>
                </a:solidFill>
                <a:latin typeface="Arial"/>
                <a:cs typeface="Arial"/>
              </a:rPr>
              <a:t> </a:t>
            </a:r>
            <a:r>
              <a:rPr lang="en-US" sz="2000" b="0" err="1">
                <a:solidFill>
                  <a:srgbClr val="092745"/>
                </a:solidFill>
                <a:latin typeface="Arial"/>
                <a:cs typeface="Arial"/>
              </a:rPr>
              <a:t>tu</a:t>
            </a:r>
            <a:r>
              <a:rPr lang="en-US" sz="2000" b="0">
                <a:solidFill>
                  <a:srgbClr val="092745"/>
                </a:solidFill>
                <a:latin typeface="Arial"/>
                <a:cs typeface="Arial"/>
              </a:rPr>
              <a:t> Tailored Plan (Plan </a:t>
            </a:r>
            <a:r>
              <a:rPr lang="en-US" sz="2000" b="0" err="1">
                <a:solidFill>
                  <a:srgbClr val="092745"/>
                </a:solidFill>
                <a:latin typeface="Arial"/>
                <a:cs typeface="Arial"/>
              </a:rPr>
              <a:t>personalizado</a:t>
            </a:r>
            <a:r>
              <a:rPr lang="en-US" sz="2000" b="0">
                <a:solidFill>
                  <a:srgbClr val="092745"/>
                </a:solidFill>
                <a:latin typeface="Arial"/>
                <a:cs typeface="Arial"/>
              </a:rPr>
              <a:t>).</a:t>
            </a:r>
          </a:p>
          <a:p>
            <a:pPr marL="457200" indent="-457200">
              <a:lnSpc>
                <a:spcPct val="100000"/>
              </a:lnSpc>
              <a:buAutoNum type="arabicPeriod"/>
            </a:pPr>
            <a:r>
              <a:rPr lang="en-US" sz="2000">
                <a:solidFill>
                  <a:srgbClr val="092745"/>
                </a:solidFill>
                <a:latin typeface="Arial"/>
                <a:cs typeface="Arial"/>
              </a:rPr>
              <a:t>Elige a un </a:t>
            </a:r>
            <a:r>
              <a:rPr lang="en-US" sz="2000" err="1">
                <a:solidFill>
                  <a:srgbClr val="092745"/>
                </a:solidFill>
                <a:latin typeface="Arial"/>
                <a:cs typeface="Arial"/>
              </a:rPr>
              <a:t>médico</a:t>
            </a:r>
            <a:r>
              <a:rPr lang="en-US" sz="2000">
                <a:solidFill>
                  <a:srgbClr val="092745"/>
                </a:solidFill>
                <a:latin typeface="Arial"/>
                <a:cs typeface="Arial"/>
              </a:rPr>
              <a:t> </a:t>
            </a:r>
            <a:r>
              <a:rPr lang="en-US" sz="2000" err="1">
                <a:solidFill>
                  <a:srgbClr val="092745"/>
                </a:solidFill>
                <a:latin typeface="Arial"/>
                <a:cs typeface="Arial"/>
              </a:rPr>
              <a:t>como</a:t>
            </a:r>
            <a:r>
              <a:rPr lang="en-US" sz="2000">
                <a:solidFill>
                  <a:srgbClr val="092745"/>
                </a:solidFill>
                <a:latin typeface="Arial"/>
                <a:cs typeface="Arial"/>
              </a:rPr>
              <a:t> </a:t>
            </a:r>
            <a:r>
              <a:rPr lang="en-US" sz="2000" err="1">
                <a:solidFill>
                  <a:srgbClr val="092745"/>
                </a:solidFill>
                <a:latin typeface="Arial"/>
                <a:cs typeface="Arial"/>
              </a:rPr>
              <a:t>Proveedor</a:t>
            </a:r>
            <a:r>
              <a:rPr lang="en-US" sz="2000">
                <a:solidFill>
                  <a:srgbClr val="092745"/>
                </a:solidFill>
                <a:latin typeface="Arial"/>
                <a:cs typeface="Arial"/>
              </a:rPr>
              <a:t> de </a:t>
            </a:r>
            <a:r>
              <a:rPr lang="en-US" sz="2000" err="1">
                <a:solidFill>
                  <a:srgbClr val="092745"/>
                </a:solidFill>
                <a:latin typeface="Arial"/>
                <a:cs typeface="Arial"/>
              </a:rPr>
              <a:t>Atención</a:t>
            </a:r>
            <a:r>
              <a:rPr lang="en-US" sz="2000">
                <a:solidFill>
                  <a:srgbClr val="092745"/>
                </a:solidFill>
                <a:latin typeface="Arial"/>
                <a:cs typeface="Arial"/>
              </a:rPr>
              <a:t> Primaria </a:t>
            </a:r>
            <a:r>
              <a:rPr lang="en-US" sz="2000" b="0">
                <a:solidFill>
                  <a:srgbClr val="092745"/>
                </a:solidFill>
                <a:latin typeface="Arial"/>
                <a:cs typeface="Arial"/>
              </a:rPr>
              <a:t>(PCP </a:t>
            </a:r>
            <a:r>
              <a:rPr lang="en-US" sz="2000" b="0" err="1">
                <a:solidFill>
                  <a:srgbClr val="092745"/>
                </a:solidFill>
                <a:latin typeface="Arial"/>
                <a:cs typeface="Arial"/>
              </a:rPr>
              <a:t>por</a:t>
            </a:r>
            <a:r>
              <a:rPr lang="en-US" sz="2000" b="0">
                <a:solidFill>
                  <a:srgbClr val="092745"/>
                </a:solidFill>
                <a:latin typeface="Arial"/>
                <a:cs typeface="Arial"/>
              </a:rPr>
              <a:t> sus </a:t>
            </a:r>
            <a:r>
              <a:rPr lang="en-US" sz="2000" b="0" err="1">
                <a:solidFill>
                  <a:srgbClr val="092745"/>
                </a:solidFill>
                <a:latin typeface="Arial"/>
                <a:cs typeface="Arial"/>
              </a:rPr>
              <a:t>siglas</a:t>
            </a:r>
            <a:r>
              <a:rPr lang="en-US" sz="2000" b="0">
                <a:solidFill>
                  <a:srgbClr val="092745"/>
                </a:solidFill>
                <a:latin typeface="Arial"/>
                <a:cs typeface="Arial"/>
              </a:rPr>
              <a:t> </a:t>
            </a:r>
            <a:r>
              <a:rPr lang="en-US" sz="2000" b="0" err="1">
                <a:solidFill>
                  <a:srgbClr val="092745"/>
                </a:solidFill>
                <a:latin typeface="Arial"/>
                <a:cs typeface="Arial"/>
              </a:rPr>
              <a:t>en</a:t>
            </a:r>
            <a:r>
              <a:rPr lang="en-US" sz="2000" b="0">
                <a:solidFill>
                  <a:srgbClr val="092745"/>
                </a:solidFill>
                <a:latin typeface="Arial"/>
                <a:cs typeface="Arial"/>
              </a:rPr>
              <a:t> </a:t>
            </a:r>
            <a:r>
              <a:rPr lang="en-US" sz="2000" b="0" err="1">
                <a:solidFill>
                  <a:srgbClr val="092745"/>
                </a:solidFill>
                <a:latin typeface="Arial"/>
                <a:cs typeface="Arial"/>
              </a:rPr>
              <a:t>inglés</a:t>
            </a:r>
            <a:r>
              <a:rPr lang="en-US" sz="2000" b="0">
                <a:solidFill>
                  <a:srgbClr val="092745"/>
                </a:solidFill>
                <a:latin typeface="Arial"/>
                <a:cs typeface="Arial"/>
              </a:rPr>
              <a:t>).</a:t>
            </a:r>
            <a:r>
              <a:rPr lang="en-US" sz="2000">
                <a:solidFill>
                  <a:srgbClr val="092745"/>
                </a:solidFill>
                <a:latin typeface="Arial"/>
                <a:cs typeface="Arial"/>
              </a:rPr>
              <a:t> </a:t>
            </a:r>
            <a:r>
              <a:rPr lang="en-US" sz="2000" b="0" err="1">
                <a:solidFill>
                  <a:srgbClr val="092745"/>
                </a:solidFill>
                <a:latin typeface="Arial"/>
                <a:cs typeface="Arial"/>
              </a:rPr>
              <a:t>Puedes</a:t>
            </a:r>
            <a:r>
              <a:rPr lang="en-US" sz="2000" b="0">
                <a:solidFill>
                  <a:srgbClr val="092745"/>
                </a:solidFill>
                <a:latin typeface="Arial"/>
                <a:cs typeface="Arial"/>
              </a:rPr>
              <a:t> </a:t>
            </a:r>
            <a:r>
              <a:rPr lang="en-US" sz="2000" b="0" err="1">
                <a:solidFill>
                  <a:srgbClr val="092745"/>
                </a:solidFill>
                <a:latin typeface="Arial"/>
                <a:cs typeface="Arial"/>
              </a:rPr>
              <a:t>elegir</a:t>
            </a:r>
            <a:r>
              <a:rPr lang="en-US" sz="2000" b="0">
                <a:solidFill>
                  <a:srgbClr val="092745"/>
                </a:solidFill>
                <a:latin typeface="Arial"/>
                <a:cs typeface="Arial"/>
              </a:rPr>
              <a:t> a uno a </a:t>
            </a:r>
            <a:r>
              <a:rPr lang="en-US" sz="2000" b="0" err="1">
                <a:solidFill>
                  <a:srgbClr val="092745"/>
                </a:solidFill>
                <a:latin typeface="Arial"/>
                <a:cs typeface="Arial"/>
              </a:rPr>
              <a:t>partir</a:t>
            </a:r>
            <a:r>
              <a:rPr lang="en-US" sz="2000" b="0">
                <a:solidFill>
                  <a:srgbClr val="092745"/>
                </a:solidFill>
                <a:latin typeface="Arial"/>
                <a:cs typeface="Arial"/>
              </a:rPr>
              <a:t> del 15 de </a:t>
            </a:r>
            <a:r>
              <a:rPr lang="en-US" sz="2000" b="0" err="1">
                <a:solidFill>
                  <a:srgbClr val="092745"/>
                </a:solidFill>
                <a:latin typeface="Arial"/>
                <a:cs typeface="Arial"/>
              </a:rPr>
              <a:t>abril</a:t>
            </a:r>
            <a:r>
              <a:rPr lang="en-US" sz="2000" b="0">
                <a:solidFill>
                  <a:srgbClr val="092745"/>
                </a:solidFill>
                <a:latin typeface="Arial"/>
                <a:cs typeface="Arial"/>
              </a:rPr>
              <a:t>. Si no </a:t>
            </a:r>
            <a:r>
              <a:rPr lang="en-US" sz="2000" b="0" err="1">
                <a:solidFill>
                  <a:srgbClr val="092745"/>
                </a:solidFill>
                <a:latin typeface="Arial"/>
                <a:cs typeface="Arial"/>
              </a:rPr>
              <a:t>eliges</a:t>
            </a:r>
            <a:r>
              <a:rPr lang="en-US" sz="2000" b="0">
                <a:solidFill>
                  <a:srgbClr val="092745"/>
                </a:solidFill>
                <a:latin typeface="Arial"/>
                <a:cs typeface="Arial"/>
              </a:rPr>
              <a:t> antes del 15 de mayo, se </a:t>
            </a:r>
            <a:r>
              <a:rPr lang="en-US" sz="2000" b="0" err="1">
                <a:solidFill>
                  <a:srgbClr val="092745"/>
                </a:solidFill>
                <a:latin typeface="Arial"/>
                <a:cs typeface="Arial"/>
              </a:rPr>
              <a:t>te</a:t>
            </a:r>
            <a:r>
              <a:rPr lang="en-US" sz="2000" b="0">
                <a:solidFill>
                  <a:srgbClr val="092745"/>
                </a:solidFill>
                <a:latin typeface="Arial"/>
                <a:cs typeface="Arial"/>
              </a:rPr>
              <a:t> </a:t>
            </a:r>
            <a:r>
              <a:rPr lang="en-US" sz="2000" b="0" err="1">
                <a:solidFill>
                  <a:srgbClr val="092745"/>
                </a:solidFill>
                <a:latin typeface="Arial"/>
                <a:cs typeface="Arial"/>
              </a:rPr>
              <a:t>asignará</a:t>
            </a:r>
            <a:r>
              <a:rPr lang="en-US" sz="2000" b="0">
                <a:solidFill>
                  <a:srgbClr val="092745"/>
                </a:solidFill>
                <a:latin typeface="Arial"/>
                <a:cs typeface="Arial"/>
              </a:rPr>
              <a:t> uno. </a:t>
            </a:r>
            <a:r>
              <a:rPr lang="en-US" sz="2000" b="0" err="1">
                <a:solidFill>
                  <a:srgbClr val="092745"/>
                </a:solidFill>
                <a:latin typeface="Arial"/>
                <a:cs typeface="Arial"/>
              </a:rPr>
              <a:t>Puedes</a:t>
            </a:r>
            <a:r>
              <a:rPr lang="en-US" sz="2000" b="0">
                <a:solidFill>
                  <a:srgbClr val="092745"/>
                </a:solidFill>
                <a:latin typeface="Arial"/>
                <a:cs typeface="Arial"/>
              </a:rPr>
              <a:t> </a:t>
            </a:r>
            <a:r>
              <a:rPr lang="en-US" sz="2000" b="0" err="1">
                <a:solidFill>
                  <a:srgbClr val="092745"/>
                </a:solidFill>
                <a:latin typeface="Arial"/>
                <a:cs typeface="Arial"/>
              </a:rPr>
              <a:t>cambiarlo</a:t>
            </a:r>
            <a:r>
              <a:rPr lang="en-US" sz="2000" b="0">
                <a:solidFill>
                  <a:srgbClr val="092745"/>
                </a:solidFill>
                <a:latin typeface="Arial"/>
                <a:cs typeface="Arial"/>
              </a:rPr>
              <a:t> </a:t>
            </a:r>
            <a:r>
              <a:rPr lang="en-US" sz="2000" b="0" err="1">
                <a:solidFill>
                  <a:srgbClr val="092745"/>
                </a:solidFill>
                <a:latin typeface="Arial"/>
                <a:cs typeface="Arial"/>
              </a:rPr>
              <a:t>más</a:t>
            </a:r>
            <a:r>
              <a:rPr lang="en-US" sz="2000" b="0">
                <a:solidFill>
                  <a:srgbClr val="092745"/>
                </a:solidFill>
                <a:latin typeface="Arial"/>
                <a:cs typeface="Arial"/>
              </a:rPr>
              <a:t> </a:t>
            </a:r>
            <a:r>
              <a:rPr lang="en-US" sz="2000" b="0" err="1">
                <a:solidFill>
                  <a:srgbClr val="092745"/>
                </a:solidFill>
                <a:latin typeface="Arial"/>
                <a:cs typeface="Arial"/>
              </a:rPr>
              <a:t>tarde</a:t>
            </a:r>
            <a:r>
              <a:rPr lang="en-US" sz="2000" b="0">
                <a:solidFill>
                  <a:srgbClr val="092745"/>
                </a:solidFill>
                <a:latin typeface="Arial"/>
                <a:cs typeface="Arial"/>
              </a:rPr>
              <a:t> </a:t>
            </a:r>
            <a:r>
              <a:rPr lang="en-US" sz="2000" b="0" err="1">
                <a:solidFill>
                  <a:srgbClr val="092745"/>
                </a:solidFill>
                <a:latin typeface="Arial"/>
                <a:cs typeface="Arial"/>
              </a:rPr>
              <a:t>si</a:t>
            </a:r>
            <a:r>
              <a:rPr lang="en-US" sz="2000" b="0">
                <a:solidFill>
                  <a:srgbClr val="092745"/>
                </a:solidFill>
                <a:latin typeface="Arial"/>
                <a:cs typeface="Arial"/>
              </a:rPr>
              <a:t> lo </a:t>
            </a:r>
            <a:r>
              <a:rPr lang="en-US" sz="2000" b="0" err="1">
                <a:solidFill>
                  <a:srgbClr val="092745"/>
                </a:solidFill>
                <a:latin typeface="Arial"/>
                <a:cs typeface="Arial"/>
              </a:rPr>
              <a:t>necesitas</a:t>
            </a:r>
            <a:r>
              <a:rPr lang="en-US" sz="2000" b="0">
                <a:solidFill>
                  <a:srgbClr val="092745"/>
                </a:solidFill>
                <a:latin typeface="Arial"/>
                <a:cs typeface="Arial"/>
              </a:rPr>
              <a:t>.</a:t>
            </a:r>
          </a:p>
          <a:p>
            <a:pPr marL="457200" indent="-457200">
              <a:lnSpc>
                <a:spcPct val="100000"/>
              </a:lnSpc>
              <a:buAutoNum type="arabicPeriod"/>
            </a:pPr>
            <a:r>
              <a:rPr lang="en-US" sz="2000" err="1">
                <a:solidFill>
                  <a:srgbClr val="092745"/>
                </a:solidFill>
                <a:latin typeface="Arial"/>
                <a:cs typeface="Arial"/>
              </a:rPr>
              <a:t>Comprueba</a:t>
            </a:r>
            <a:r>
              <a:rPr lang="en-US" sz="2000">
                <a:solidFill>
                  <a:srgbClr val="092745"/>
                </a:solidFill>
                <a:latin typeface="Arial"/>
                <a:cs typeface="Arial"/>
              </a:rPr>
              <a:t> </a:t>
            </a:r>
            <a:r>
              <a:rPr lang="en-US" sz="2000" err="1">
                <a:solidFill>
                  <a:srgbClr val="092745"/>
                </a:solidFill>
                <a:latin typeface="Arial"/>
                <a:cs typeface="Arial"/>
              </a:rPr>
              <a:t>si</a:t>
            </a:r>
            <a:r>
              <a:rPr lang="en-US" sz="2000">
                <a:solidFill>
                  <a:srgbClr val="092745"/>
                </a:solidFill>
                <a:latin typeface="Arial"/>
                <a:cs typeface="Arial"/>
              </a:rPr>
              <a:t> </a:t>
            </a:r>
            <a:r>
              <a:rPr lang="en-US" sz="2000" err="1">
                <a:solidFill>
                  <a:srgbClr val="092745"/>
                </a:solidFill>
                <a:latin typeface="Arial"/>
                <a:cs typeface="Arial"/>
              </a:rPr>
              <a:t>tus</a:t>
            </a:r>
            <a:r>
              <a:rPr lang="en-US" sz="2000">
                <a:solidFill>
                  <a:srgbClr val="092745"/>
                </a:solidFill>
                <a:latin typeface="Arial"/>
                <a:cs typeface="Arial"/>
              </a:rPr>
              <a:t> </a:t>
            </a:r>
            <a:r>
              <a:rPr lang="en-US" sz="2000" err="1">
                <a:solidFill>
                  <a:srgbClr val="092745"/>
                </a:solidFill>
                <a:latin typeface="Arial"/>
                <a:cs typeface="Arial"/>
              </a:rPr>
              <a:t>proveedores</a:t>
            </a:r>
            <a:r>
              <a:rPr lang="en-US" sz="2000">
                <a:solidFill>
                  <a:srgbClr val="092745"/>
                </a:solidFill>
                <a:latin typeface="Arial"/>
                <a:cs typeface="Arial"/>
              </a:rPr>
              <a:t> </a:t>
            </a:r>
            <a:r>
              <a:rPr lang="en-US" sz="2000" err="1">
                <a:solidFill>
                  <a:srgbClr val="092745"/>
                </a:solidFill>
                <a:latin typeface="Arial"/>
                <a:cs typeface="Arial"/>
              </a:rPr>
              <a:t>están</a:t>
            </a:r>
            <a:r>
              <a:rPr lang="en-US" sz="2000">
                <a:solidFill>
                  <a:srgbClr val="092745"/>
                </a:solidFill>
                <a:latin typeface="Arial"/>
                <a:cs typeface="Arial"/>
              </a:rPr>
              <a:t> </a:t>
            </a:r>
            <a:r>
              <a:rPr lang="en-US" sz="2000" err="1">
                <a:solidFill>
                  <a:srgbClr val="092745"/>
                </a:solidFill>
                <a:latin typeface="Arial"/>
                <a:cs typeface="Arial"/>
              </a:rPr>
              <a:t>en</a:t>
            </a:r>
            <a:r>
              <a:rPr lang="en-US" sz="2000">
                <a:solidFill>
                  <a:srgbClr val="092745"/>
                </a:solidFill>
                <a:latin typeface="Arial"/>
                <a:cs typeface="Arial"/>
              </a:rPr>
              <a:t> </a:t>
            </a:r>
            <a:r>
              <a:rPr lang="en-US" sz="2000" err="1">
                <a:solidFill>
                  <a:srgbClr val="092745"/>
                </a:solidFill>
                <a:latin typeface="Arial"/>
                <a:cs typeface="Arial"/>
              </a:rPr>
              <a:t>tu</a:t>
            </a:r>
            <a:r>
              <a:rPr lang="en-US" sz="2000">
                <a:solidFill>
                  <a:srgbClr val="092745"/>
                </a:solidFill>
                <a:latin typeface="Arial"/>
                <a:cs typeface="Arial"/>
              </a:rPr>
              <a:t> Tailored Plan (Plan </a:t>
            </a:r>
            <a:r>
              <a:rPr lang="en-US" sz="2000" err="1">
                <a:solidFill>
                  <a:srgbClr val="092745"/>
                </a:solidFill>
                <a:latin typeface="Arial"/>
                <a:cs typeface="Arial"/>
              </a:rPr>
              <a:t>personalizado</a:t>
            </a:r>
            <a:r>
              <a:rPr lang="en-US" sz="2000">
                <a:solidFill>
                  <a:srgbClr val="092745"/>
                </a:solidFill>
                <a:latin typeface="Arial"/>
                <a:cs typeface="Arial"/>
              </a:rPr>
              <a:t>). </a:t>
            </a:r>
            <a:r>
              <a:rPr lang="en-US" sz="2000" b="0" err="1">
                <a:solidFill>
                  <a:srgbClr val="092745"/>
                </a:solidFill>
                <a:latin typeface="Arial"/>
                <a:cs typeface="Arial"/>
              </a:rPr>
              <a:t>Comprueba</a:t>
            </a:r>
            <a:r>
              <a:rPr lang="en-US" sz="2000" b="0">
                <a:solidFill>
                  <a:srgbClr val="092745"/>
                </a:solidFill>
                <a:latin typeface="Arial"/>
                <a:cs typeface="Arial"/>
              </a:rPr>
              <a:t> </a:t>
            </a:r>
            <a:r>
              <a:rPr lang="en-US" sz="2000" b="0" err="1">
                <a:solidFill>
                  <a:srgbClr val="092745"/>
                </a:solidFill>
                <a:latin typeface="Arial"/>
                <a:cs typeface="Arial"/>
              </a:rPr>
              <a:t>si</a:t>
            </a:r>
            <a:r>
              <a:rPr lang="en-US" sz="2000" b="0">
                <a:solidFill>
                  <a:srgbClr val="092745"/>
                </a:solidFill>
                <a:latin typeface="Arial"/>
                <a:cs typeface="Arial"/>
              </a:rPr>
              <a:t> </a:t>
            </a:r>
            <a:r>
              <a:rPr lang="en-US" sz="2000" b="0" err="1">
                <a:solidFill>
                  <a:srgbClr val="092745"/>
                </a:solidFill>
                <a:latin typeface="Arial"/>
                <a:cs typeface="Arial"/>
              </a:rPr>
              <a:t>tus</a:t>
            </a:r>
            <a:r>
              <a:rPr lang="en-US" sz="2000" b="0">
                <a:solidFill>
                  <a:srgbClr val="092745"/>
                </a:solidFill>
                <a:latin typeface="Arial"/>
                <a:cs typeface="Arial"/>
              </a:rPr>
              <a:t> </a:t>
            </a:r>
            <a:r>
              <a:rPr lang="en-US" sz="2000" b="0" err="1">
                <a:solidFill>
                  <a:srgbClr val="092745"/>
                </a:solidFill>
                <a:latin typeface="Arial"/>
                <a:cs typeface="Arial"/>
              </a:rPr>
              <a:t>proveedores</a:t>
            </a:r>
            <a:r>
              <a:rPr lang="en-US" sz="2000" b="0">
                <a:solidFill>
                  <a:srgbClr val="092745"/>
                </a:solidFill>
                <a:latin typeface="Arial"/>
                <a:cs typeface="Arial"/>
              </a:rPr>
              <a:t> (</a:t>
            </a:r>
            <a:r>
              <a:rPr lang="en-US" sz="2000" b="0" err="1">
                <a:solidFill>
                  <a:srgbClr val="092745"/>
                </a:solidFill>
                <a:latin typeface="Arial"/>
                <a:cs typeface="Arial"/>
              </a:rPr>
              <a:t>médicos</a:t>
            </a:r>
            <a:r>
              <a:rPr lang="en-US" sz="2000" b="0">
                <a:solidFill>
                  <a:srgbClr val="092745"/>
                </a:solidFill>
                <a:latin typeface="Arial"/>
                <a:cs typeface="Arial"/>
              </a:rPr>
              <a:t> y </a:t>
            </a:r>
            <a:r>
              <a:rPr lang="en-US" sz="2000" b="0" err="1">
                <a:solidFill>
                  <a:srgbClr val="092745"/>
                </a:solidFill>
                <a:latin typeface="Arial"/>
                <a:cs typeface="Arial"/>
              </a:rPr>
              <a:t>especialistas</a:t>
            </a:r>
            <a:r>
              <a:rPr lang="en-US" sz="2000" b="0">
                <a:solidFill>
                  <a:srgbClr val="092745"/>
                </a:solidFill>
                <a:latin typeface="Arial"/>
                <a:cs typeface="Arial"/>
              </a:rPr>
              <a:t>) </a:t>
            </a:r>
            <a:r>
              <a:rPr lang="en-US" sz="2000" b="0" err="1">
                <a:solidFill>
                  <a:srgbClr val="092745"/>
                </a:solidFill>
                <a:latin typeface="Arial"/>
                <a:cs typeface="Arial"/>
              </a:rPr>
              <a:t>están</a:t>
            </a:r>
            <a:r>
              <a:rPr lang="en-US" sz="2000" b="0">
                <a:solidFill>
                  <a:srgbClr val="092745"/>
                </a:solidFill>
                <a:latin typeface="Arial"/>
                <a:cs typeface="Arial"/>
              </a:rPr>
              <a:t> </a:t>
            </a:r>
            <a:r>
              <a:rPr lang="en-US" sz="2000" b="0" err="1">
                <a:solidFill>
                  <a:srgbClr val="092745"/>
                </a:solidFill>
                <a:latin typeface="Arial"/>
                <a:cs typeface="Arial"/>
              </a:rPr>
              <a:t>en</a:t>
            </a:r>
            <a:r>
              <a:rPr lang="en-US" sz="2000" b="0">
                <a:solidFill>
                  <a:srgbClr val="092745"/>
                </a:solidFill>
                <a:latin typeface="Arial"/>
                <a:cs typeface="Arial"/>
              </a:rPr>
              <a:t> la red de Tailored Plans (Planes </a:t>
            </a:r>
            <a:r>
              <a:rPr lang="en-US" sz="2000" b="0" err="1">
                <a:solidFill>
                  <a:srgbClr val="092745"/>
                </a:solidFill>
                <a:latin typeface="Arial"/>
                <a:cs typeface="Arial"/>
              </a:rPr>
              <a:t>personalizados</a:t>
            </a:r>
            <a:r>
              <a:rPr lang="en-US" sz="2000" b="0">
                <a:solidFill>
                  <a:srgbClr val="092745"/>
                </a:solidFill>
                <a:latin typeface="Arial"/>
                <a:cs typeface="Arial"/>
              </a:rPr>
              <a:t>). Si no </a:t>
            </a:r>
            <a:r>
              <a:rPr lang="en-US" sz="2000" b="0" err="1">
                <a:solidFill>
                  <a:srgbClr val="092745"/>
                </a:solidFill>
                <a:latin typeface="Arial"/>
                <a:cs typeface="Arial"/>
              </a:rPr>
              <a:t>están</a:t>
            </a:r>
            <a:r>
              <a:rPr lang="en-US" sz="2000" b="0">
                <a:solidFill>
                  <a:srgbClr val="092745"/>
                </a:solidFill>
                <a:latin typeface="Arial"/>
                <a:cs typeface="Arial"/>
              </a:rPr>
              <a:t>, llama a </a:t>
            </a:r>
            <a:r>
              <a:rPr lang="en-US" sz="2000" b="0" err="1">
                <a:solidFill>
                  <a:srgbClr val="092745"/>
                </a:solidFill>
                <a:latin typeface="Arial"/>
                <a:cs typeface="Arial"/>
              </a:rPr>
              <a:t>tu</a:t>
            </a:r>
            <a:r>
              <a:rPr lang="en-US" sz="2000" b="0">
                <a:solidFill>
                  <a:srgbClr val="092745"/>
                </a:solidFill>
                <a:latin typeface="Arial"/>
                <a:cs typeface="Arial"/>
              </a:rPr>
              <a:t> plan y </a:t>
            </a:r>
            <a:r>
              <a:rPr lang="en-US" sz="2000" b="0" err="1">
                <a:solidFill>
                  <a:srgbClr val="092745"/>
                </a:solidFill>
                <a:latin typeface="Arial"/>
                <a:cs typeface="Arial"/>
              </a:rPr>
              <a:t>pregúntales</a:t>
            </a:r>
            <a:r>
              <a:rPr lang="en-US" sz="2000" b="0">
                <a:solidFill>
                  <a:srgbClr val="092745"/>
                </a:solidFill>
                <a:latin typeface="Arial"/>
                <a:cs typeface="Arial"/>
              </a:rPr>
              <a:t> </a:t>
            </a:r>
            <a:r>
              <a:rPr lang="en-US" sz="2000" b="0" err="1">
                <a:solidFill>
                  <a:srgbClr val="092745"/>
                </a:solidFill>
                <a:latin typeface="Arial"/>
                <a:cs typeface="Arial"/>
              </a:rPr>
              <a:t>si</a:t>
            </a:r>
            <a:r>
              <a:rPr lang="en-US" sz="2000" b="0">
                <a:solidFill>
                  <a:srgbClr val="092745"/>
                </a:solidFill>
                <a:latin typeface="Arial"/>
                <a:cs typeface="Arial"/>
              </a:rPr>
              <a:t> </a:t>
            </a:r>
            <a:r>
              <a:rPr lang="en-US" sz="2000" b="0" err="1">
                <a:solidFill>
                  <a:srgbClr val="092745"/>
                </a:solidFill>
                <a:latin typeface="Arial"/>
                <a:cs typeface="Arial"/>
              </a:rPr>
              <a:t>pueden</a:t>
            </a:r>
            <a:r>
              <a:rPr lang="en-US" sz="2000" b="0">
                <a:solidFill>
                  <a:srgbClr val="092745"/>
                </a:solidFill>
                <a:latin typeface="Arial"/>
                <a:cs typeface="Arial"/>
              </a:rPr>
              <a:t> ser </a:t>
            </a:r>
            <a:r>
              <a:rPr lang="en-US" sz="2000" b="0" err="1">
                <a:solidFill>
                  <a:srgbClr val="092745"/>
                </a:solidFill>
                <a:latin typeface="Arial"/>
                <a:cs typeface="Arial"/>
              </a:rPr>
              <a:t>añadidos</a:t>
            </a:r>
            <a:r>
              <a:rPr lang="en-US" sz="2000" b="0">
                <a:solidFill>
                  <a:srgbClr val="092745"/>
                </a:solidFill>
                <a:latin typeface="Arial"/>
                <a:cs typeface="Arial"/>
              </a:rPr>
              <a:t>. </a:t>
            </a:r>
            <a:r>
              <a:rPr lang="en-US" sz="2000" b="0" err="1">
                <a:solidFill>
                  <a:srgbClr val="092745"/>
                </a:solidFill>
                <a:latin typeface="Arial"/>
                <a:cs typeface="Arial"/>
              </a:rPr>
              <a:t>Ellos</a:t>
            </a:r>
            <a:r>
              <a:rPr lang="en-US" sz="2000" b="0">
                <a:solidFill>
                  <a:srgbClr val="092745"/>
                </a:solidFill>
                <a:latin typeface="Arial"/>
                <a:cs typeface="Arial"/>
              </a:rPr>
              <a:t> </a:t>
            </a:r>
            <a:r>
              <a:rPr lang="en-US" sz="2000" b="0" err="1">
                <a:solidFill>
                  <a:srgbClr val="092745"/>
                </a:solidFill>
                <a:latin typeface="Arial"/>
                <a:cs typeface="Arial"/>
              </a:rPr>
              <a:t>también</a:t>
            </a:r>
            <a:r>
              <a:rPr lang="en-US" sz="2000" b="0">
                <a:solidFill>
                  <a:srgbClr val="092745"/>
                </a:solidFill>
                <a:latin typeface="Arial"/>
                <a:cs typeface="Arial"/>
              </a:rPr>
              <a:t> </a:t>
            </a:r>
            <a:r>
              <a:rPr lang="en-US" sz="2000" b="0" err="1">
                <a:solidFill>
                  <a:srgbClr val="092745"/>
                </a:solidFill>
                <a:latin typeface="Arial"/>
                <a:cs typeface="Arial"/>
              </a:rPr>
              <a:t>pueden</a:t>
            </a:r>
            <a:r>
              <a:rPr lang="en-US" sz="2000" b="0">
                <a:solidFill>
                  <a:srgbClr val="092745"/>
                </a:solidFill>
                <a:latin typeface="Arial"/>
                <a:cs typeface="Arial"/>
              </a:rPr>
              <a:t> </a:t>
            </a:r>
            <a:r>
              <a:rPr lang="en-US" sz="2000" b="0" err="1">
                <a:solidFill>
                  <a:srgbClr val="092745"/>
                </a:solidFill>
                <a:latin typeface="Arial"/>
                <a:cs typeface="Arial"/>
              </a:rPr>
              <a:t>ayudarte</a:t>
            </a:r>
            <a:r>
              <a:rPr lang="en-US" sz="2000" b="0">
                <a:solidFill>
                  <a:srgbClr val="092745"/>
                </a:solidFill>
                <a:latin typeface="Arial"/>
                <a:cs typeface="Arial"/>
              </a:rPr>
              <a:t> a </a:t>
            </a:r>
            <a:r>
              <a:rPr lang="en-US" sz="2000" b="0" err="1">
                <a:solidFill>
                  <a:srgbClr val="092745"/>
                </a:solidFill>
                <a:latin typeface="Arial"/>
                <a:cs typeface="Arial"/>
              </a:rPr>
              <a:t>encontrar</a:t>
            </a:r>
            <a:r>
              <a:rPr lang="en-US" sz="2000" b="0">
                <a:solidFill>
                  <a:srgbClr val="092745"/>
                </a:solidFill>
                <a:latin typeface="Arial"/>
                <a:cs typeface="Arial"/>
              </a:rPr>
              <a:t> </a:t>
            </a:r>
            <a:r>
              <a:rPr lang="en-US" sz="2000" b="0" err="1">
                <a:solidFill>
                  <a:srgbClr val="092745"/>
                </a:solidFill>
                <a:latin typeface="Arial"/>
                <a:cs typeface="Arial"/>
              </a:rPr>
              <a:t>nuevos</a:t>
            </a:r>
            <a:r>
              <a:rPr lang="en-US" sz="2000" b="0">
                <a:solidFill>
                  <a:srgbClr val="092745"/>
                </a:solidFill>
                <a:latin typeface="Arial"/>
                <a:cs typeface="Arial"/>
              </a:rPr>
              <a:t> </a:t>
            </a:r>
            <a:r>
              <a:rPr lang="en-US" sz="2000" b="0" err="1">
                <a:solidFill>
                  <a:srgbClr val="092745"/>
                </a:solidFill>
                <a:latin typeface="Arial"/>
                <a:cs typeface="Arial"/>
              </a:rPr>
              <a:t>médicos</a:t>
            </a:r>
            <a:r>
              <a:rPr lang="en-US" sz="2000" b="0">
                <a:solidFill>
                  <a:srgbClr val="092745"/>
                </a:solidFill>
                <a:latin typeface="Arial"/>
                <a:cs typeface="Arial"/>
              </a:rPr>
              <a:t>. </a:t>
            </a:r>
          </a:p>
          <a:p>
            <a:pPr marL="457200" indent="-457200">
              <a:lnSpc>
                <a:spcPct val="100000"/>
              </a:lnSpc>
              <a:buAutoNum type="arabicPeriod"/>
            </a:pPr>
            <a:r>
              <a:rPr lang="en-US" sz="2000" err="1">
                <a:solidFill>
                  <a:srgbClr val="092745"/>
                </a:solidFill>
                <a:latin typeface="Arial"/>
                <a:cs typeface="Arial"/>
              </a:rPr>
              <a:t>Pregunta</a:t>
            </a:r>
            <a:r>
              <a:rPr lang="en-US" sz="2000">
                <a:solidFill>
                  <a:srgbClr val="092745"/>
                </a:solidFill>
                <a:latin typeface="Arial"/>
                <a:cs typeface="Arial"/>
              </a:rPr>
              <a:t> </a:t>
            </a:r>
            <a:r>
              <a:rPr lang="en-US" sz="2000" err="1">
                <a:solidFill>
                  <a:srgbClr val="092745"/>
                </a:solidFill>
                <a:latin typeface="Arial"/>
                <a:cs typeface="Arial"/>
              </a:rPr>
              <a:t>por</a:t>
            </a:r>
            <a:r>
              <a:rPr lang="en-US" sz="2000">
                <a:solidFill>
                  <a:srgbClr val="092745"/>
                </a:solidFill>
                <a:latin typeface="Arial"/>
                <a:cs typeface="Arial"/>
              </a:rPr>
              <a:t> </a:t>
            </a:r>
            <a:r>
              <a:rPr lang="en-US" sz="2000" err="1">
                <a:solidFill>
                  <a:srgbClr val="092745"/>
                </a:solidFill>
                <a:latin typeface="Arial"/>
                <a:cs typeface="Arial"/>
              </a:rPr>
              <a:t>tu</a:t>
            </a:r>
            <a:r>
              <a:rPr lang="en-US" sz="2000">
                <a:solidFill>
                  <a:srgbClr val="092745"/>
                </a:solidFill>
                <a:latin typeface="Arial"/>
                <a:cs typeface="Arial"/>
              </a:rPr>
              <a:t> Tailored Care Manager (Gestor de </a:t>
            </a:r>
            <a:r>
              <a:rPr lang="en-US" sz="2000" err="1">
                <a:solidFill>
                  <a:srgbClr val="092745"/>
                </a:solidFill>
                <a:latin typeface="Arial"/>
                <a:cs typeface="Arial"/>
              </a:rPr>
              <a:t>cuidados</a:t>
            </a:r>
            <a:r>
              <a:rPr lang="en-US" sz="2000">
                <a:solidFill>
                  <a:srgbClr val="092745"/>
                </a:solidFill>
                <a:latin typeface="Arial"/>
                <a:cs typeface="Arial"/>
              </a:rPr>
              <a:t> </a:t>
            </a:r>
            <a:r>
              <a:rPr lang="en-US" sz="2000" err="1">
                <a:solidFill>
                  <a:srgbClr val="092745"/>
                </a:solidFill>
                <a:latin typeface="Arial"/>
                <a:cs typeface="Arial"/>
              </a:rPr>
              <a:t>personalizados</a:t>
            </a:r>
            <a:r>
              <a:rPr lang="en-US" sz="2000">
                <a:solidFill>
                  <a:srgbClr val="092745"/>
                </a:solidFill>
                <a:latin typeface="Arial"/>
                <a:cs typeface="Arial"/>
              </a:rPr>
              <a:t>). </a:t>
            </a:r>
            <a:r>
              <a:rPr lang="en-US" sz="2000" b="0">
                <a:solidFill>
                  <a:srgbClr val="092745"/>
                </a:solidFill>
                <a:latin typeface="Arial"/>
                <a:cs typeface="Arial"/>
              </a:rPr>
              <a:t>Tu gestor </a:t>
            </a:r>
            <a:r>
              <a:rPr lang="en-US" sz="2000" b="0" err="1">
                <a:solidFill>
                  <a:srgbClr val="092745"/>
                </a:solidFill>
                <a:latin typeface="Arial"/>
                <a:cs typeface="Arial"/>
              </a:rPr>
              <a:t>pueden</a:t>
            </a:r>
            <a:r>
              <a:rPr lang="en-US" sz="2000" b="0">
                <a:solidFill>
                  <a:srgbClr val="092745"/>
                </a:solidFill>
                <a:latin typeface="Arial"/>
                <a:cs typeface="Arial"/>
              </a:rPr>
              <a:t> </a:t>
            </a:r>
            <a:r>
              <a:rPr lang="en-US" sz="2000" b="0" err="1">
                <a:solidFill>
                  <a:srgbClr val="092745"/>
                </a:solidFill>
                <a:latin typeface="Arial"/>
                <a:cs typeface="Arial"/>
              </a:rPr>
              <a:t>ayudarte</a:t>
            </a:r>
            <a:r>
              <a:rPr lang="en-US" sz="2000" b="0">
                <a:solidFill>
                  <a:srgbClr val="092745"/>
                </a:solidFill>
                <a:latin typeface="Arial"/>
                <a:cs typeface="Arial"/>
              </a:rPr>
              <a:t> a </a:t>
            </a:r>
            <a:r>
              <a:rPr lang="en-US" sz="2000" b="0" err="1">
                <a:solidFill>
                  <a:srgbClr val="092745"/>
                </a:solidFill>
                <a:latin typeface="Arial"/>
                <a:cs typeface="Arial"/>
              </a:rPr>
              <a:t>recibir</a:t>
            </a:r>
            <a:r>
              <a:rPr lang="en-US" sz="2000" b="0">
                <a:solidFill>
                  <a:srgbClr val="092745"/>
                </a:solidFill>
                <a:latin typeface="Arial"/>
                <a:cs typeface="Arial"/>
              </a:rPr>
              <a:t> </a:t>
            </a:r>
            <a:r>
              <a:rPr lang="en-US" sz="2000" b="0" err="1">
                <a:solidFill>
                  <a:srgbClr val="092745"/>
                </a:solidFill>
                <a:latin typeface="Arial"/>
                <a:cs typeface="Arial"/>
              </a:rPr>
              <a:t>todos</a:t>
            </a:r>
            <a:r>
              <a:rPr lang="en-US" sz="2000" b="0">
                <a:solidFill>
                  <a:srgbClr val="092745"/>
                </a:solidFill>
                <a:latin typeface="Arial"/>
                <a:cs typeface="Arial"/>
              </a:rPr>
              <a:t> </a:t>
            </a:r>
            <a:r>
              <a:rPr lang="en-US" sz="2000" b="0" err="1">
                <a:solidFill>
                  <a:srgbClr val="092745"/>
                </a:solidFill>
                <a:latin typeface="Arial"/>
                <a:cs typeface="Arial"/>
              </a:rPr>
              <a:t>los</a:t>
            </a:r>
            <a:r>
              <a:rPr lang="en-US" sz="2000" b="0">
                <a:solidFill>
                  <a:srgbClr val="092745"/>
                </a:solidFill>
                <a:latin typeface="Arial"/>
                <a:cs typeface="Arial"/>
              </a:rPr>
              <a:t> </a:t>
            </a:r>
            <a:r>
              <a:rPr lang="en-US" sz="2000" b="0" err="1">
                <a:solidFill>
                  <a:srgbClr val="092745"/>
                </a:solidFill>
                <a:latin typeface="Arial"/>
                <a:cs typeface="Arial"/>
              </a:rPr>
              <a:t>cuidados</a:t>
            </a:r>
            <a:r>
              <a:rPr lang="en-US" sz="2000" b="0">
                <a:solidFill>
                  <a:srgbClr val="092745"/>
                </a:solidFill>
                <a:latin typeface="Arial"/>
                <a:cs typeface="Arial"/>
              </a:rPr>
              <a:t> que </a:t>
            </a:r>
            <a:r>
              <a:rPr lang="en-US" sz="2000" b="0" err="1">
                <a:solidFill>
                  <a:srgbClr val="092745"/>
                </a:solidFill>
                <a:latin typeface="Arial"/>
                <a:cs typeface="Arial"/>
              </a:rPr>
              <a:t>necesites</a:t>
            </a:r>
            <a:r>
              <a:rPr lang="en-US" sz="2000" b="0">
                <a:solidFill>
                  <a:srgbClr val="092745"/>
                </a:solidFill>
                <a:latin typeface="Arial"/>
                <a:cs typeface="Arial"/>
              </a:rPr>
              <a:t>. </a:t>
            </a:r>
            <a:r>
              <a:rPr lang="en-US" sz="2000" b="0" err="1">
                <a:solidFill>
                  <a:srgbClr val="092745"/>
                </a:solidFill>
                <a:latin typeface="Arial"/>
                <a:cs typeface="Arial"/>
              </a:rPr>
              <a:t>Ofrecen</a:t>
            </a:r>
            <a:r>
              <a:rPr lang="en-US" sz="2000" b="0">
                <a:solidFill>
                  <a:srgbClr val="092745"/>
                </a:solidFill>
                <a:latin typeface="Arial"/>
                <a:cs typeface="Arial"/>
              </a:rPr>
              <a:t> </a:t>
            </a:r>
            <a:r>
              <a:rPr lang="en-US" sz="2000" b="0" err="1">
                <a:solidFill>
                  <a:srgbClr val="092745"/>
                </a:solidFill>
                <a:latin typeface="Arial"/>
                <a:cs typeface="Arial"/>
              </a:rPr>
              <a:t>ayuda</a:t>
            </a:r>
            <a:r>
              <a:rPr lang="en-US" sz="2000" b="0">
                <a:solidFill>
                  <a:srgbClr val="092745"/>
                </a:solidFill>
                <a:latin typeface="Arial"/>
                <a:cs typeface="Arial"/>
              </a:rPr>
              <a:t> para </a:t>
            </a:r>
            <a:r>
              <a:rPr lang="en-US" sz="2000" b="0" err="1">
                <a:solidFill>
                  <a:srgbClr val="092745"/>
                </a:solidFill>
                <a:latin typeface="Arial"/>
                <a:cs typeface="Arial"/>
              </a:rPr>
              <a:t>coordinar</a:t>
            </a:r>
            <a:r>
              <a:rPr lang="en-US" sz="2000" b="0">
                <a:solidFill>
                  <a:srgbClr val="092745"/>
                </a:solidFill>
                <a:latin typeface="Arial"/>
                <a:cs typeface="Arial"/>
              </a:rPr>
              <a:t> la </a:t>
            </a:r>
            <a:r>
              <a:rPr lang="en-US" sz="2000" b="0" err="1">
                <a:solidFill>
                  <a:srgbClr val="092745"/>
                </a:solidFill>
                <a:latin typeface="Arial"/>
                <a:cs typeface="Arial"/>
              </a:rPr>
              <a:t>atención</a:t>
            </a:r>
            <a:r>
              <a:rPr lang="en-US" sz="2000" b="0">
                <a:solidFill>
                  <a:srgbClr val="092745"/>
                </a:solidFill>
                <a:latin typeface="Arial"/>
                <a:cs typeface="Arial"/>
              </a:rPr>
              <a:t> </a:t>
            </a:r>
            <a:r>
              <a:rPr lang="en-US" sz="2000" b="0" err="1">
                <a:solidFill>
                  <a:srgbClr val="092745"/>
                </a:solidFill>
                <a:latin typeface="Arial"/>
                <a:cs typeface="Arial"/>
              </a:rPr>
              <a:t>médica</a:t>
            </a:r>
            <a:r>
              <a:rPr lang="en-US" sz="2000" b="0">
                <a:solidFill>
                  <a:srgbClr val="092745"/>
                </a:solidFill>
                <a:latin typeface="Arial"/>
                <a:cs typeface="Arial"/>
              </a:rPr>
              <a:t> que </a:t>
            </a:r>
            <a:r>
              <a:rPr lang="en-US" sz="2000" b="0" err="1">
                <a:solidFill>
                  <a:srgbClr val="092745"/>
                </a:solidFill>
                <a:latin typeface="Arial"/>
                <a:cs typeface="Arial"/>
              </a:rPr>
              <a:t>puedas</a:t>
            </a:r>
            <a:r>
              <a:rPr lang="en-US" sz="2000" b="0">
                <a:solidFill>
                  <a:srgbClr val="092745"/>
                </a:solidFill>
                <a:latin typeface="Arial"/>
                <a:cs typeface="Arial"/>
              </a:rPr>
              <a:t> </a:t>
            </a:r>
            <a:r>
              <a:rPr lang="en-US" sz="2000" b="0" err="1">
                <a:solidFill>
                  <a:srgbClr val="092745"/>
                </a:solidFill>
                <a:latin typeface="Arial"/>
                <a:cs typeface="Arial"/>
              </a:rPr>
              <a:t>necesitar</a:t>
            </a:r>
            <a:r>
              <a:rPr lang="en-US" sz="2000" b="0">
                <a:solidFill>
                  <a:srgbClr val="092745"/>
                </a:solidFill>
                <a:latin typeface="Arial"/>
                <a:cs typeface="Arial"/>
              </a:rPr>
              <a:t>.</a:t>
            </a:r>
            <a:endParaRPr lang="en-US" sz="2000" b="0">
              <a:solidFill>
                <a:srgbClr val="092745"/>
              </a:solidFill>
              <a:cs typeface="Arial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D80E914-46F9-38DB-BBD3-7D8A326D9F2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98601" y="255085"/>
            <a:ext cx="11418887" cy="512763"/>
          </a:xfrm>
        </p:spPr>
        <p:txBody>
          <a:bodyPr/>
          <a:lstStyle/>
          <a:p>
            <a:r>
              <a:rPr lang="en-US" sz="3600" err="1">
                <a:solidFill>
                  <a:srgbClr val="147DAF"/>
                </a:solidFill>
                <a:latin typeface="Arial"/>
                <a:cs typeface="Arial"/>
              </a:rPr>
              <a:t>Resumen</a:t>
            </a:r>
            <a:r>
              <a:rPr lang="en-US" sz="3600">
                <a:solidFill>
                  <a:srgbClr val="147DAF"/>
                </a:solidFill>
                <a:latin typeface="Arial"/>
                <a:cs typeface="Arial"/>
              </a:rPr>
              <a:t>: </a:t>
            </a:r>
            <a:r>
              <a:rPr lang="en-US" sz="3600" err="1">
                <a:solidFill>
                  <a:srgbClr val="147DAF"/>
                </a:solidFill>
                <a:latin typeface="Arial"/>
                <a:cs typeface="Arial"/>
              </a:rPr>
              <a:t>Qué</a:t>
            </a:r>
            <a:r>
              <a:rPr lang="en-US" sz="3600">
                <a:solidFill>
                  <a:srgbClr val="147DAF"/>
                </a:solidFill>
                <a:latin typeface="Arial"/>
                <a:cs typeface="Arial"/>
              </a:rPr>
              <a:t> </a:t>
            </a:r>
            <a:r>
              <a:rPr lang="en-US" sz="3600" err="1">
                <a:solidFill>
                  <a:srgbClr val="147DAF"/>
                </a:solidFill>
                <a:latin typeface="Arial"/>
                <a:cs typeface="Arial"/>
              </a:rPr>
              <a:t>debes</a:t>
            </a:r>
            <a:r>
              <a:rPr lang="en-US" sz="3600">
                <a:solidFill>
                  <a:srgbClr val="147DAF"/>
                </a:solidFill>
                <a:latin typeface="Arial"/>
                <a:cs typeface="Arial"/>
              </a:rPr>
              <a:t> </a:t>
            </a:r>
            <a:r>
              <a:rPr lang="en-US" sz="3600" err="1">
                <a:solidFill>
                  <a:srgbClr val="147DAF"/>
                </a:solidFill>
                <a:latin typeface="Arial"/>
                <a:cs typeface="Arial"/>
              </a:rPr>
              <a:t>hacer</a:t>
            </a:r>
            <a:endParaRPr lang="en-US" sz="3600">
              <a:solidFill>
                <a:srgbClr val="147DAF"/>
              </a:solidFill>
              <a:latin typeface="Arial"/>
              <a:cs typeface="Arial"/>
            </a:endParaRPr>
          </a:p>
        </p:txBody>
      </p:sp>
      <p:sp>
        <p:nvSpPr>
          <p:cNvPr id="9" name="Rectangle 8" descr="Logo for the North Carolina Department of Human and Health Services">
            <a:extLst>
              <a:ext uri="{FF2B5EF4-FFF2-40B4-BE49-F238E27FC236}">
                <a16:creationId xmlns:a16="http://schemas.microsoft.com/office/drawing/2014/main" id="{A6C61E20-C0C0-93F3-C972-947A446DFD3B}"/>
              </a:ext>
            </a:extLst>
          </p:cNvPr>
          <p:cNvSpPr/>
          <p:nvPr/>
        </p:nvSpPr>
        <p:spPr>
          <a:xfrm>
            <a:off x="263769" y="6125307"/>
            <a:ext cx="1362807" cy="5421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DF00F7-C074-EA25-F25A-B149B6A899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733" y="6200464"/>
            <a:ext cx="1515857" cy="479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8751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D178F08-4253-2974-C913-97AE571A0B2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88624" y="2892471"/>
            <a:ext cx="11439435" cy="107305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0000"/>
              </a:lnSpc>
              <a:spcBef>
                <a:spcPts val="300"/>
              </a:spcBef>
              <a:defRPr/>
            </a:pPr>
            <a:r>
              <a:rPr lang="en-US" sz="6000">
                <a:solidFill>
                  <a:schemeClr val="bg1"/>
                </a:solidFill>
                <a:latin typeface="Arial"/>
                <a:cs typeface="Arial"/>
              </a:rPr>
              <a:t>¿</a:t>
            </a:r>
            <a:r>
              <a:rPr lang="en-US" sz="6000" err="1">
                <a:solidFill>
                  <a:schemeClr val="bg1"/>
                </a:solidFill>
                <a:latin typeface="Arial"/>
                <a:cs typeface="Arial"/>
              </a:rPr>
              <a:t>Preguntas</a:t>
            </a:r>
            <a:r>
              <a:rPr lang="en-US" sz="6000">
                <a:solidFill>
                  <a:schemeClr val="bg1"/>
                </a:solidFill>
                <a:latin typeface="Arial"/>
                <a:cs typeface="Arial"/>
              </a:rPr>
              <a:t>?</a:t>
            </a:r>
            <a:endParaRPr lang="en-US" sz="600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921BB0-22E5-8FBA-7A6F-37BDCA97CDB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2FB1A3C-FF2F-2067-927E-BDEC4211446A}"/>
              </a:ext>
            </a:extLst>
          </p:cNvPr>
          <p:cNvSpPr/>
          <p:nvPr/>
        </p:nvSpPr>
        <p:spPr>
          <a:xfrm>
            <a:off x="232228" y="6059714"/>
            <a:ext cx="1616528" cy="696685"/>
          </a:xfrm>
          <a:prstGeom prst="rect">
            <a:avLst/>
          </a:prstGeom>
          <a:solidFill>
            <a:srgbClr val="09274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9338208-3283-AF82-8C89-574F533B515E}"/>
              </a:ext>
            </a:extLst>
          </p:cNvPr>
          <p:cNvGrpSpPr/>
          <p:nvPr/>
        </p:nvGrpSpPr>
        <p:grpSpPr>
          <a:xfrm>
            <a:off x="141756" y="6315075"/>
            <a:ext cx="1307770" cy="376907"/>
            <a:chOff x="223399" y="6195332"/>
            <a:chExt cx="3397827" cy="975621"/>
          </a:xfrm>
        </p:grpSpPr>
        <p:pic>
          <p:nvPicPr>
            <p:cNvPr id="6" name="Picture 5" descr="Text&#10;&#10;Description automatically generated">
              <a:extLst>
                <a:ext uri="{FF2B5EF4-FFF2-40B4-BE49-F238E27FC236}">
                  <a16:creationId xmlns:a16="http://schemas.microsoft.com/office/drawing/2014/main" id="{4B99CC0E-D1CB-0FD7-95C9-8029666181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63294" b="559"/>
            <a:stretch/>
          </p:blipFill>
          <p:spPr>
            <a:xfrm>
              <a:off x="223399" y="6197377"/>
              <a:ext cx="1006931" cy="96612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AD83D81-8980-AA83-7E5C-24A6A40B64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1683" t="25088" b="25442"/>
            <a:stretch/>
          </p:blipFill>
          <p:spPr>
            <a:xfrm>
              <a:off x="1230086" y="6195332"/>
              <a:ext cx="2391140" cy="9756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688413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F26CFB1-688F-0288-0306-C736AC5D94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5027422"/>
            <a:ext cx="12182763" cy="1058231"/>
          </a:xfrm>
          <a:prstGeom prst="rect">
            <a:avLst/>
          </a:prstGeom>
          <a:solidFill>
            <a:srgbClr val="09274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Slide Number Placeholder 16">
            <a:extLst>
              <a:ext uri="{FF2B5EF4-FFF2-40B4-BE49-F238E27FC236}">
                <a16:creationId xmlns:a16="http://schemas.microsoft.com/office/drawing/2014/main" id="{D16D8D45-949B-A14F-3D9B-6CE4D7986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>
                <a:solidFill>
                  <a:schemeClr val="bg1"/>
                </a:solidFill>
              </a:rPr>
              <a:pPr/>
              <a:t>28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71" name="Title 1">
            <a:extLst>
              <a:ext uri="{FF2B5EF4-FFF2-40B4-BE49-F238E27FC236}">
                <a16:creationId xmlns:a16="http://schemas.microsoft.com/office/drawing/2014/main" id="{3583FA12-AFB2-155F-449D-11AC265C47F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97025" y="322075"/>
            <a:ext cx="11205789" cy="103822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 baseline="0">
                <a:solidFill>
                  <a:srgbClr val="5C93D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>
                <a:solidFill>
                  <a:srgbClr val="147DAF"/>
                </a:solidFill>
                <a:latin typeface="Arial"/>
                <a:cs typeface="Arial"/>
              </a:rPr>
              <a:t>Los Planes </a:t>
            </a:r>
            <a:r>
              <a:rPr lang="en-US" err="1">
                <a:solidFill>
                  <a:srgbClr val="147DAF"/>
                </a:solidFill>
                <a:latin typeface="Arial"/>
                <a:cs typeface="Arial"/>
              </a:rPr>
              <a:t>personalizados</a:t>
            </a:r>
            <a:r>
              <a:rPr lang="en-US">
                <a:solidFill>
                  <a:srgbClr val="147DAF"/>
                </a:solidFill>
                <a:latin typeface="Arial"/>
                <a:cs typeface="Arial"/>
              </a:rPr>
              <a:t> o Tailored Plans </a:t>
            </a:r>
            <a:r>
              <a:rPr lang="en-US" err="1">
                <a:solidFill>
                  <a:srgbClr val="147DAF"/>
                </a:solidFill>
                <a:latin typeface="Arial"/>
                <a:cs typeface="Arial"/>
              </a:rPr>
              <a:t>ofrecen</a:t>
            </a:r>
            <a:r>
              <a:rPr lang="en-US">
                <a:solidFill>
                  <a:srgbClr val="147DAF"/>
                </a:solidFill>
                <a:latin typeface="Arial"/>
                <a:cs typeface="Arial"/>
              </a:rPr>
              <a:t> </a:t>
            </a:r>
            <a:r>
              <a:rPr lang="en-US" err="1">
                <a:solidFill>
                  <a:srgbClr val="147DAF"/>
                </a:solidFill>
                <a:latin typeface="Arial"/>
                <a:cs typeface="Arial"/>
              </a:rPr>
              <a:t>todos</a:t>
            </a:r>
            <a:r>
              <a:rPr lang="en-US">
                <a:solidFill>
                  <a:srgbClr val="147DAF"/>
                </a:solidFill>
                <a:latin typeface="Arial"/>
                <a:cs typeface="Arial"/>
              </a:rPr>
              <a:t> </a:t>
            </a:r>
            <a:r>
              <a:rPr lang="en-US" err="1">
                <a:solidFill>
                  <a:srgbClr val="147DAF"/>
                </a:solidFill>
                <a:latin typeface="Arial"/>
                <a:cs typeface="Arial"/>
              </a:rPr>
              <a:t>tus</a:t>
            </a:r>
            <a:r>
              <a:rPr lang="en-US">
                <a:solidFill>
                  <a:srgbClr val="147DAF"/>
                </a:solidFill>
                <a:latin typeface="Arial"/>
                <a:cs typeface="Arial"/>
              </a:rPr>
              <a:t> </a:t>
            </a:r>
            <a:r>
              <a:rPr lang="en-US" err="1">
                <a:solidFill>
                  <a:srgbClr val="147DAF"/>
                </a:solidFill>
                <a:latin typeface="Arial"/>
                <a:cs typeface="Arial"/>
              </a:rPr>
              <a:t>beneficios</a:t>
            </a:r>
            <a:r>
              <a:rPr lang="en-US">
                <a:solidFill>
                  <a:srgbClr val="147DAF"/>
                </a:solidFill>
                <a:latin typeface="Arial"/>
                <a:cs typeface="Arial"/>
              </a:rPr>
              <a:t> de </a:t>
            </a:r>
            <a:r>
              <a:rPr lang="en-US" err="1">
                <a:solidFill>
                  <a:srgbClr val="147DAF"/>
                </a:solidFill>
                <a:latin typeface="Arial"/>
                <a:cs typeface="Arial"/>
              </a:rPr>
              <a:t>salud</a:t>
            </a:r>
            <a:r>
              <a:rPr lang="en-US">
                <a:solidFill>
                  <a:srgbClr val="147DAF"/>
                </a:solidFill>
                <a:latin typeface="Arial"/>
                <a:cs typeface="Arial"/>
              </a:rPr>
              <a:t> bajo un </a:t>
            </a:r>
            <a:r>
              <a:rPr lang="en-US" err="1">
                <a:solidFill>
                  <a:srgbClr val="147DAF"/>
                </a:solidFill>
                <a:latin typeface="Arial"/>
                <a:cs typeface="Arial"/>
              </a:rPr>
              <a:t>mismo</a:t>
            </a:r>
            <a:r>
              <a:rPr lang="en-US">
                <a:solidFill>
                  <a:srgbClr val="147DAF"/>
                </a:solidFill>
                <a:latin typeface="Arial"/>
                <a:cs typeface="Arial"/>
              </a:rPr>
              <a:t> plan:</a:t>
            </a:r>
            <a:endParaRPr lang="en-US">
              <a:solidFill>
                <a:srgbClr val="147DAF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F79BA9-73AE-582B-0C4A-915D63C50D26}"/>
              </a:ext>
            </a:extLst>
          </p:cNvPr>
          <p:cNvSpPr txBox="1"/>
          <p:nvPr/>
        </p:nvSpPr>
        <p:spPr>
          <a:xfrm>
            <a:off x="400684" y="5067810"/>
            <a:ext cx="11424525" cy="9079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 fontAlgn="base">
              <a:spcBef>
                <a:spcPts val="600"/>
              </a:spcBef>
            </a:pPr>
            <a:r>
              <a:rPr lang="en-US" sz="2400" b="1" err="1">
                <a:solidFill>
                  <a:schemeClr val="bg2"/>
                </a:solidFill>
                <a:latin typeface="Arial"/>
                <a:cs typeface="Arial"/>
              </a:rPr>
              <a:t>Puedes</a:t>
            </a:r>
            <a:r>
              <a:rPr lang="en-US" sz="2400" b="1">
                <a:solidFill>
                  <a:schemeClr val="bg2"/>
                </a:solidFill>
                <a:latin typeface="Arial"/>
                <a:cs typeface="Arial"/>
              </a:rPr>
              <a:t> </a:t>
            </a:r>
            <a:r>
              <a:rPr lang="en-US" sz="2400" b="1" err="1">
                <a:solidFill>
                  <a:schemeClr val="bg2"/>
                </a:solidFill>
                <a:latin typeface="Arial"/>
                <a:cs typeface="Arial"/>
              </a:rPr>
              <a:t>encontrar</a:t>
            </a:r>
            <a:r>
              <a:rPr lang="en-US" sz="2400" b="1">
                <a:solidFill>
                  <a:schemeClr val="bg2"/>
                </a:solidFill>
                <a:latin typeface="Arial"/>
                <a:cs typeface="Arial"/>
              </a:rPr>
              <a:t> </a:t>
            </a:r>
            <a:r>
              <a:rPr lang="en-US" sz="2400" b="1" err="1">
                <a:solidFill>
                  <a:schemeClr val="bg2"/>
                </a:solidFill>
                <a:latin typeface="Arial"/>
                <a:cs typeface="Arial"/>
              </a:rPr>
              <a:t>más</a:t>
            </a:r>
            <a:r>
              <a:rPr lang="en-US" sz="2400" b="1">
                <a:solidFill>
                  <a:schemeClr val="bg2"/>
                </a:solidFill>
                <a:latin typeface="Arial"/>
                <a:cs typeface="Arial"/>
              </a:rPr>
              <a:t> </a:t>
            </a:r>
            <a:r>
              <a:rPr lang="en-US" sz="2400" b="1" err="1">
                <a:solidFill>
                  <a:schemeClr val="bg2"/>
                </a:solidFill>
                <a:latin typeface="Arial"/>
                <a:cs typeface="Arial"/>
              </a:rPr>
              <a:t>información</a:t>
            </a:r>
            <a:r>
              <a:rPr lang="en-US" sz="2400" b="1">
                <a:solidFill>
                  <a:schemeClr val="bg2"/>
                </a:solidFill>
                <a:latin typeface="Arial"/>
                <a:cs typeface="Arial"/>
              </a:rPr>
              <a:t> </a:t>
            </a:r>
            <a:r>
              <a:rPr lang="en-US" sz="2400" b="1" err="1">
                <a:solidFill>
                  <a:schemeClr val="bg2"/>
                </a:solidFill>
                <a:latin typeface="Arial"/>
                <a:cs typeface="Arial"/>
              </a:rPr>
              <a:t>sobre</a:t>
            </a:r>
            <a:r>
              <a:rPr lang="en-US" sz="2400" b="1">
                <a:solidFill>
                  <a:schemeClr val="bg2"/>
                </a:solidFill>
                <a:latin typeface="Arial"/>
                <a:cs typeface="Arial"/>
              </a:rPr>
              <a:t> </a:t>
            </a:r>
            <a:r>
              <a:rPr lang="en-US" sz="2400" b="1" err="1">
                <a:solidFill>
                  <a:schemeClr val="bg2"/>
                </a:solidFill>
                <a:latin typeface="Arial"/>
                <a:cs typeface="Arial"/>
              </a:rPr>
              <a:t>los</a:t>
            </a:r>
            <a:r>
              <a:rPr lang="en-US" sz="2400" b="1">
                <a:solidFill>
                  <a:schemeClr val="bg2"/>
                </a:solidFill>
                <a:latin typeface="Arial"/>
                <a:cs typeface="Arial"/>
              </a:rPr>
              <a:t> </a:t>
            </a:r>
            <a:r>
              <a:rPr lang="en-US" sz="2400" b="1" err="1">
                <a:solidFill>
                  <a:schemeClr val="bg2"/>
                </a:solidFill>
                <a:latin typeface="Arial"/>
                <a:cs typeface="Arial"/>
              </a:rPr>
              <a:t>servicios</a:t>
            </a:r>
            <a:endParaRPr lang="en-US" sz="2400" err="1">
              <a:solidFill>
                <a:schemeClr val="bg2"/>
              </a:solidFill>
              <a:latin typeface="Arial"/>
              <a:cs typeface="Arial"/>
            </a:endParaRPr>
          </a:p>
          <a:p>
            <a:pPr algn="ctr">
              <a:spcBef>
                <a:spcPts val="600"/>
              </a:spcBef>
            </a:pPr>
            <a:r>
              <a:rPr lang="en-US" sz="2400" b="1">
                <a:solidFill>
                  <a:schemeClr val="bg2"/>
                </a:solidFill>
                <a:latin typeface="Arial"/>
                <a:cs typeface="Arial"/>
              </a:rPr>
              <a:t>de Tailored Plans (Planes </a:t>
            </a:r>
            <a:r>
              <a:rPr lang="en-US" sz="2400" b="1" err="1">
                <a:solidFill>
                  <a:schemeClr val="bg2"/>
                </a:solidFill>
                <a:latin typeface="Arial"/>
                <a:cs typeface="Arial"/>
              </a:rPr>
              <a:t>personalizados</a:t>
            </a:r>
            <a:r>
              <a:rPr lang="en-US" sz="2400" b="1">
                <a:solidFill>
                  <a:schemeClr val="bg2"/>
                </a:solidFill>
                <a:latin typeface="Arial"/>
                <a:cs typeface="Arial"/>
              </a:rPr>
              <a:t>) </a:t>
            </a:r>
            <a:r>
              <a:rPr lang="en-US" sz="2400" b="1">
                <a:solidFill>
                  <a:schemeClr val="bg2"/>
                </a:solidFill>
                <a:latin typeface="Arial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aquí</a:t>
            </a:r>
            <a:r>
              <a:rPr lang="en-US" sz="2400" b="1">
                <a:solidFill>
                  <a:schemeClr val="bg2"/>
                </a:solidFill>
                <a:latin typeface="Arial"/>
                <a:cs typeface="Arial"/>
              </a:rPr>
              <a:t>. </a:t>
            </a:r>
            <a:endParaRPr lang="en-US" sz="2400">
              <a:solidFill>
                <a:schemeClr val="bg2"/>
              </a:solidFill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CC3A5B-4A48-98C1-DA37-C80C901F2BF7}"/>
              </a:ext>
            </a:extLst>
          </p:cNvPr>
          <p:cNvSpPr txBox="1"/>
          <p:nvPr/>
        </p:nvSpPr>
        <p:spPr>
          <a:xfrm>
            <a:off x="758780" y="1510650"/>
            <a:ext cx="11065358" cy="329320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600">
                <a:cs typeface="Arial"/>
              </a:rPr>
              <a:t>Tu Tailored Plan (Plan personalizado) </a:t>
            </a:r>
            <a:r>
              <a:rPr lang="en-US" sz="2600" err="1">
                <a:cs typeface="Arial"/>
              </a:rPr>
              <a:t>te</a:t>
            </a:r>
            <a:r>
              <a:rPr lang="en-US" sz="2600">
                <a:cs typeface="Arial"/>
              </a:rPr>
              <a:t> </a:t>
            </a:r>
            <a:r>
              <a:rPr lang="en-US" sz="2600" err="1">
                <a:cs typeface="Arial"/>
              </a:rPr>
              <a:t>ofrece</a:t>
            </a:r>
            <a:r>
              <a:rPr lang="en-US" sz="2600">
                <a:cs typeface="Arial"/>
              </a:rPr>
              <a:t> </a:t>
            </a:r>
            <a:r>
              <a:rPr lang="en-US" sz="2600" err="1">
                <a:cs typeface="Arial"/>
              </a:rPr>
              <a:t>más</a:t>
            </a:r>
            <a:r>
              <a:rPr lang="en-US" sz="2600">
                <a:cs typeface="Arial"/>
              </a:rPr>
              <a:t> </a:t>
            </a:r>
            <a:r>
              <a:rPr lang="en-US" sz="2600" err="1">
                <a:cs typeface="Arial"/>
              </a:rPr>
              <a:t>servicios</a:t>
            </a:r>
            <a:r>
              <a:rPr lang="en-US" sz="2600">
                <a:cs typeface="Arial"/>
              </a:rPr>
              <a:t> </a:t>
            </a:r>
            <a:r>
              <a:rPr lang="en-US" sz="2600" err="1">
                <a:cs typeface="Arial"/>
              </a:rPr>
              <a:t>adaptados</a:t>
            </a:r>
            <a:r>
              <a:rPr lang="en-US" sz="2600">
                <a:cs typeface="Arial"/>
              </a:rPr>
              <a:t> a </a:t>
            </a:r>
            <a:r>
              <a:rPr lang="en-US" sz="2600" err="1">
                <a:cs typeface="Arial"/>
              </a:rPr>
              <a:t>tus</a:t>
            </a:r>
            <a:r>
              <a:rPr lang="en-US" sz="2600">
                <a:cs typeface="Arial"/>
              </a:rPr>
              <a:t> </a:t>
            </a:r>
            <a:r>
              <a:rPr lang="en-US" sz="2600" err="1">
                <a:cs typeface="Arial"/>
              </a:rPr>
              <a:t>necesidades</a:t>
            </a:r>
            <a:r>
              <a:rPr lang="en-US" sz="2600">
                <a:cs typeface="Arial"/>
              </a:rPr>
              <a:t> de </a:t>
            </a:r>
            <a:r>
              <a:rPr lang="en-US" sz="2600" err="1">
                <a:cs typeface="Arial"/>
              </a:rPr>
              <a:t>salud</a:t>
            </a:r>
            <a:r>
              <a:rPr lang="en-US" sz="2600">
                <a:cs typeface="Arial"/>
              </a:rPr>
              <a:t> </a:t>
            </a:r>
            <a:r>
              <a:rPr lang="en-US" sz="2600" err="1">
                <a:cs typeface="Arial"/>
              </a:rPr>
              <a:t>específicas</a:t>
            </a:r>
            <a:r>
              <a:rPr lang="en-US" sz="2600">
                <a:cs typeface="Arial"/>
              </a:rPr>
              <a:t> que </a:t>
            </a:r>
            <a:r>
              <a:rPr lang="en-US" sz="2600" err="1">
                <a:cs typeface="Arial"/>
              </a:rPr>
              <a:t>otros</a:t>
            </a:r>
            <a:r>
              <a:rPr lang="en-US" sz="2600">
                <a:cs typeface="Arial"/>
              </a:rPr>
              <a:t> planes de NC Medicaid </a:t>
            </a:r>
            <a:r>
              <a:rPr lang="en-US" sz="2600" err="1">
                <a:cs typeface="Arial"/>
              </a:rPr>
              <a:t>cubrirían</a:t>
            </a:r>
            <a:r>
              <a:rPr lang="en-US" sz="2600">
                <a:cs typeface="Arial"/>
              </a:rPr>
              <a:t>.</a:t>
            </a:r>
          </a:p>
          <a:p>
            <a:pPr marL="342900" indent="-342900">
              <a:buFont typeface="Arial"/>
              <a:buChar char="•"/>
            </a:pPr>
            <a:endParaRPr lang="en-US" sz="2600"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600">
                <a:cs typeface="Arial"/>
              </a:rPr>
              <a:t>Si </a:t>
            </a:r>
            <a:r>
              <a:rPr lang="en-US" sz="2600" err="1">
                <a:cs typeface="Arial"/>
              </a:rPr>
              <a:t>optas</a:t>
            </a:r>
            <a:r>
              <a:rPr lang="en-US" sz="2600">
                <a:cs typeface="Arial"/>
              </a:rPr>
              <a:t> </a:t>
            </a:r>
            <a:r>
              <a:rPr lang="en-US" sz="2600" err="1">
                <a:cs typeface="Arial"/>
              </a:rPr>
              <a:t>por</a:t>
            </a:r>
            <a:r>
              <a:rPr lang="en-US" sz="2600">
                <a:cs typeface="Arial"/>
              </a:rPr>
              <a:t> no </a:t>
            </a:r>
            <a:r>
              <a:rPr lang="en-US" sz="2600" err="1">
                <a:cs typeface="Arial"/>
              </a:rPr>
              <a:t>participar</a:t>
            </a:r>
            <a:r>
              <a:rPr lang="en-US" sz="2600">
                <a:cs typeface="Arial"/>
              </a:rPr>
              <a:t>, NC Medicaid </a:t>
            </a:r>
            <a:r>
              <a:rPr lang="en-US" sz="2600" err="1">
                <a:cs typeface="Arial"/>
              </a:rPr>
              <a:t>dejará</a:t>
            </a:r>
            <a:r>
              <a:rPr lang="en-US" sz="2600">
                <a:cs typeface="Arial"/>
              </a:rPr>
              <a:t> de </a:t>
            </a:r>
            <a:r>
              <a:rPr lang="en-US" sz="2600" err="1">
                <a:cs typeface="Arial"/>
              </a:rPr>
              <a:t>pagar</a:t>
            </a:r>
            <a:r>
              <a:rPr lang="en-US" sz="2600">
                <a:cs typeface="Arial"/>
              </a:rPr>
              <a:t> </a:t>
            </a:r>
            <a:r>
              <a:rPr lang="en-US" sz="2600" err="1">
                <a:cs typeface="Arial"/>
              </a:rPr>
              <a:t>algunos</a:t>
            </a:r>
            <a:r>
              <a:rPr lang="en-US" sz="2600">
                <a:cs typeface="Arial"/>
              </a:rPr>
              <a:t> </a:t>
            </a:r>
            <a:r>
              <a:rPr lang="en-US" sz="2600" err="1">
                <a:cs typeface="Arial"/>
              </a:rPr>
              <a:t>servicios</a:t>
            </a:r>
            <a:r>
              <a:rPr lang="en-US" sz="2600">
                <a:cs typeface="Arial"/>
              </a:rPr>
              <a:t> para </a:t>
            </a:r>
            <a:r>
              <a:rPr lang="en-US" sz="2600" err="1">
                <a:cs typeface="Arial"/>
              </a:rPr>
              <a:t>enfermedades</a:t>
            </a:r>
            <a:r>
              <a:rPr lang="en-US" sz="2600">
                <a:cs typeface="Arial"/>
              </a:rPr>
              <a:t> </a:t>
            </a:r>
            <a:r>
              <a:rPr lang="en-US" sz="2600" err="1">
                <a:cs typeface="Arial"/>
              </a:rPr>
              <a:t>mentales</a:t>
            </a:r>
            <a:r>
              <a:rPr lang="en-US" sz="2600">
                <a:cs typeface="Arial"/>
              </a:rPr>
              <a:t> graves, </a:t>
            </a:r>
            <a:r>
              <a:rPr lang="en-US" sz="2600" err="1">
                <a:cs typeface="Arial"/>
              </a:rPr>
              <a:t>trastornos</a:t>
            </a:r>
            <a:r>
              <a:rPr lang="en-US" sz="2600">
                <a:cs typeface="Arial"/>
              </a:rPr>
              <a:t> </a:t>
            </a:r>
            <a:r>
              <a:rPr lang="en-US" sz="2600" err="1">
                <a:cs typeface="Arial"/>
              </a:rPr>
              <a:t>por</a:t>
            </a:r>
            <a:r>
              <a:rPr lang="en-US" sz="2600">
                <a:cs typeface="Arial"/>
              </a:rPr>
              <a:t> </a:t>
            </a:r>
            <a:r>
              <a:rPr lang="en-US" sz="2600" err="1">
                <a:cs typeface="Arial"/>
              </a:rPr>
              <a:t>consumo</a:t>
            </a:r>
            <a:r>
              <a:rPr lang="en-US" sz="2600">
                <a:cs typeface="Arial"/>
              </a:rPr>
              <a:t> de </a:t>
            </a:r>
            <a:r>
              <a:rPr lang="en-US" sz="2600" err="1">
                <a:cs typeface="Arial"/>
              </a:rPr>
              <a:t>sustancias</a:t>
            </a:r>
            <a:r>
              <a:rPr lang="en-US" sz="2600">
                <a:cs typeface="Arial"/>
              </a:rPr>
              <a:t>, </a:t>
            </a:r>
            <a:r>
              <a:rPr lang="en-US" sz="2600" err="1">
                <a:cs typeface="Arial"/>
              </a:rPr>
              <a:t>discapacidades</a:t>
            </a:r>
            <a:r>
              <a:rPr lang="en-US" sz="2600">
                <a:cs typeface="Arial"/>
              </a:rPr>
              <a:t> </a:t>
            </a:r>
            <a:r>
              <a:rPr lang="en-US" sz="2600" err="1">
                <a:cs typeface="Arial"/>
              </a:rPr>
              <a:t>intelectuales</a:t>
            </a:r>
            <a:r>
              <a:rPr lang="en-US" sz="2600">
                <a:cs typeface="Arial"/>
              </a:rPr>
              <a:t>/del </a:t>
            </a:r>
            <a:r>
              <a:rPr lang="en-US" sz="2600" err="1">
                <a:cs typeface="Arial"/>
              </a:rPr>
              <a:t>desarrollo</a:t>
            </a:r>
            <a:r>
              <a:rPr lang="en-US" sz="2600">
                <a:cs typeface="Arial"/>
              </a:rPr>
              <a:t> o </a:t>
            </a:r>
            <a:r>
              <a:rPr lang="en-US" sz="2600" err="1">
                <a:cs typeface="Arial"/>
              </a:rPr>
              <a:t>lesiones</a:t>
            </a:r>
            <a:r>
              <a:rPr lang="en-US" sz="2600">
                <a:cs typeface="Arial"/>
              </a:rPr>
              <a:t> </a:t>
            </a:r>
            <a:r>
              <a:rPr lang="en-US" sz="2600" err="1">
                <a:cs typeface="Arial"/>
              </a:rPr>
              <a:t>cerebrales</a:t>
            </a:r>
            <a:r>
              <a:rPr lang="en-US" sz="2600">
                <a:cs typeface="Arial"/>
              </a:rPr>
              <a:t> </a:t>
            </a:r>
            <a:r>
              <a:rPr lang="en-US" sz="2600" err="1">
                <a:cs typeface="Arial"/>
              </a:rPr>
              <a:t>traumáticas</a:t>
            </a:r>
            <a:r>
              <a:rPr lang="en-US" sz="2600">
                <a:cs typeface="Arial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127A55-6C4D-9010-D146-62AC5ADCD6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733" y="6200464"/>
            <a:ext cx="1515857" cy="479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9008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1997" cy="2266220"/>
          </a:xfrm>
          <a:custGeom>
            <a:avLst/>
            <a:gdLst/>
            <a:ahLst/>
            <a:cxnLst/>
            <a:rect l="l" t="t" r="r" b="b"/>
            <a:pathLst>
              <a:path w="4816592" h="1158279">
                <a:moveTo>
                  <a:pt x="0" y="0"/>
                </a:moveTo>
                <a:lnTo>
                  <a:pt x="4816592" y="0"/>
                </a:lnTo>
                <a:lnTo>
                  <a:pt x="4816592" y="1158279"/>
                </a:lnTo>
                <a:lnTo>
                  <a:pt x="0" y="1158279"/>
                </a:lnTo>
                <a:close/>
              </a:path>
            </a:pathLst>
          </a:custGeom>
          <a:solidFill>
            <a:srgbClr val="003764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11" name="TextBox 11"/>
          <p:cNvSpPr txBox="1">
            <a:spLocks noGrp="1"/>
          </p:cNvSpPr>
          <p:nvPr>
            <p:ph type="title" idx="4294967295"/>
          </p:nvPr>
        </p:nvSpPr>
        <p:spPr>
          <a:xfrm>
            <a:off x="3810737" y="338180"/>
            <a:ext cx="4570527" cy="52559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72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/>
                <a:ea typeface="+mn-ea"/>
                <a:cs typeface="+mn-cs"/>
              </a:rPr>
              <a:t>En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/>
                <a:ea typeface="+mn-ea"/>
                <a:cs typeface="+mn-cs"/>
              </a:rPr>
              <a:t>esta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/>
                <a:ea typeface="+mn-ea"/>
                <a:cs typeface="+mn-cs"/>
              </a:rPr>
              <a:t>presentaci</a:t>
            </a:r>
            <a:r>
              <a:rPr lang="en-US" err="1">
                <a:solidFill>
                  <a:srgbClr val="FFFFFF"/>
                </a:solidFill>
                <a:latin typeface="Arial Bold"/>
                <a:ea typeface="+mn-ea"/>
                <a:cs typeface="+mn-cs"/>
              </a:rPr>
              <a:t>ón</a:t>
            </a:r>
            <a:endParaRPr lang="en-US" sz="3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Arial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743234" y="1027946"/>
            <a:ext cx="10821863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000" err="1">
                <a:solidFill>
                  <a:srgbClr val="FFFFFF"/>
                </a:solidFill>
              </a:rPr>
              <a:t>Infórmate</a:t>
            </a:r>
            <a:r>
              <a:rPr lang="en-US" sz="2000">
                <a:solidFill>
                  <a:srgbClr val="FFFFFF"/>
                </a:solidFill>
              </a:rPr>
              <a:t> </a:t>
            </a:r>
            <a:r>
              <a:rPr lang="en-US" sz="2000" err="1">
                <a:solidFill>
                  <a:srgbClr val="FFFFFF"/>
                </a:solidFill>
              </a:rPr>
              <a:t>sobre</a:t>
            </a:r>
            <a:r>
              <a:rPr lang="en-US" sz="2000">
                <a:solidFill>
                  <a:srgbClr val="FFFFFF"/>
                </a:solidFill>
              </a:rPr>
              <a:t> Tailored Plans (Planes </a:t>
            </a:r>
            <a:r>
              <a:rPr lang="en-US" sz="2000" err="1">
                <a:solidFill>
                  <a:srgbClr val="FFFFFF"/>
                </a:solidFill>
              </a:rPr>
              <a:t>personalizados</a:t>
            </a:r>
            <a:r>
              <a:rPr lang="en-US" sz="2000">
                <a:solidFill>
                  <a:srgbClr val="FFFFFF"/>
                </a:solidFill>
              </a:rPr>
              <a:t>) de </a:t>
            </a:r>
            <a:r>
              <a:rPr lang="en-US" sz="2000" err="1">
                <a:solidFill>
                  <a:srgbClr val="FFFFFF"/>
                </a:solidFill>
              </a:rPr>
              <a:t>salud</a:t>
            </a:r>
            <a:r>
              <a:rPr lang="en-US" sz="2000">
                <a:solidFill>
                  <a:srgbClr val="FFFFFF"/>
                </a:solidFill>
              </a:rPr>
              <a:t> </a:t>
            </a:r>
            <a:r>
              <a:rPr lang="en-US" sz="2000" err="1">
                <a:solidFill>
                  <a:srgbClr val="FFFFFF"/>
                </a:solidFill>
              </a:rPr>
              <a:t>conductual</a:t>
            </a:r>
            <a:r>
              <a:rPr lang="en-US" sz="2000">
                <a:solidFill>
                  <a:srgbClr val="FFFFFF"/>
                </a:solidFill>
              </a:rPr>
              <a:t> y </a:t>
            </a:r>
            <a:r>
              <a:rPr lang="en-US" sz="2000" err="1">
                <a:solidFill>
                  <a:srgbClr val="FFFFFF"/>
                </a:solidFill>
              </a:rPr>
              <a:t>discapacidad</a:t>
            </a:r>
            <a:r>
              <a:rPr lang="en-US" sz="2000">
                <a:solidFill>
                  <a:srgbClr val="FFFFFF"/>
                </a:solidFill>
              </a:rPr>
              <a:t> </a:t>
            </a:r>
            <a:r>
              <a:rPr lang="en-US" sz="2000" err="1">
                <a:solidFill>
                  <a:srgbClr val="FFFFFF"/>
                </a:solidFill>
              </a:rPr>
              <a:t>intelectual</a:t>
            </a:r>
            <a:r>
              <a:rPr lang="en-US" sz="2000">
                <a:solidFill>
                  <a:srgbClr val="FFFFFF"/>
                </a:solidFill>
              </a:rPr>
              <a:t> o del </a:t>
            </a:r>
            <a:r>
              <a:rPr lang="en-US" sz="2000" err="1">
                <a:solidFill>
                  <a:srgbClr val="FFFFFF"/>
                </a:solidFill>
              </a:rPr>
              <a:t>desarrollo</a:t>
            </a:r>
            <a:r>
              <a:rPr lang="en-US" sz="2000">
                <a:solidFill>
                  <a:srgbClr val="FFFFFF"/>
                </a:solidFill>
              </a:rPr>
              <a:t>, </a:t>
            </a:r>
            <a:r>
              <a:rPr lang="en-US" sz="2000" err="1">
                <a:solidFill>
                  <a:srgbClr val="FFFFFF"/>
                </a:solidFill>
              </a:rPr>
              <a:t>una</a:t>
            </a:r>
            <a:r>
              <a:rPr lang="en-US" sz="2000">
                <a:solidFill>
                  <a:srgbClr val="FFFFFF"/>
                </a:solidFill>
              </a:rPr>
              <a:t> </a:t>
            </a:r>
            <a:r>
              <a:rPr lang="en-US" sz="2000" err="1">
                <a:solidFill>
                  <a:srgbClr val="FFFFFF"/>
                </a:solidFill>
              </a:rPr>
              <a:t>nueva</a:t>
            </a:r>
            <a:r>
              <a:rPr lang="en-US" sz="2000">
                <a:solidFill>
                  <a:srgbClr val="FFFFFF"/>
                </a:solidFill>
              </a:rPr>
              <a:t> forma que </a:t>
            </a:r>
            <a:r>
              <a:rPr lang="en-US" sz="2000" err="1">
                <a:solidFill>
                  <a:srgbClr val="FFFFFF"/>
                </a:solidFill>
              </a:rPr>
              <a:t>tiene</a:t>
            </a:r>
            <a:r>
              <a:rPr lang="en-US" sz="2000">
                <a:solidFill>
                  <a:srgbClr val="FFFFFF"/>
                </a:solidFill>
              </a:rPr>
              <a:t> NC Medicaid de </a:t>
            </a:r>
            <a:r>
              <a:rPr lang="en-US" sz="2000" err="1">
                <a:solidFill>
                  <a:srgbClr val="FFFFFF"/>
                </a:solidFill>
              </a:rPr>
              <a:t>prestar</a:t>
            </a:r>
            <a:r>
              <a:rPr lang="en-US" sz="2000">
                <a:solidFill>
                  <a:srgbClr val="FFFFFF"/>
                </a:solidFill>
              </a:rPr>
              <a:t> </a:t>
            </a:r>
            <a:r>
              <a:rPr lang="en-US" sz="2000" err="1">
                <a:solidFill>
                  <a:srgbClr val="FFFFFF"/>
                </a:solidFill>
              </a:rPr>
              <a:t>servicios</a:t>
            </a:r>
            <a:r>
              <a:rPr lang="en-US" sz="2000">
                <a:solidFill>
                  <a:srgbClr val="FFFFFF"/>
                </a:solidFill>
              </a:rPr>
              <a:t> de </a:t>
            </a:r>
            <a:r>
              <a:rPr lang="en-US" sz="2000" err="1">
                <a:solidFill>
                  <a:srgbClr val="FFFFFF"/>
                </a:solidFill>
              </a:rPr>
              <a:t>salud</a:t>
            </a:r>
            <a:r>
              <a:rPr lang="en-US" sz="2000">
                <a:solidFill>
                  <a:srgbClr val="FFFFFF"/>
                </a:solidFill>
              </a:rPr>
              <a:t> y NC Medicaid Managed Care. </a:t>
            </a:r>
            <a:r>
              <a:rPr lang="en-US" sz="2000" b="1" err="1">
                <a:solidFill>
                  <a:srgbClr val="FFFFFF"/>
                </a:solidFill>
              </a:rPr>
              <a:t>Comienzan</a:t>
            </a:r>
            <a:r>
              <a:rPr lang="en-US" sz="2000" b="1">
                <a:solidFill>
                  <a:srgbClr val="FFFFFF"/>
                </a:solidFill>
              </a:rPr>
              <a:t> </a:t>
            </a:r>
            <a:r>
              <a:rPr lang="en-US" sz="2000" b="1" err="1">
                <a:solidFill>
                  <a:srgbClr val="FFFFFF"/>
                </a:solidFill>
              </a:rPr>
              <a:t>el</a:t>
            </a:r>
            <a:r>
              <a:rPr lang="en-US" sz="2000" b="1">
                <a:solidFill>
                  <a:srgbClr val="FFFFFF"/>
                </a:solidFill>
              </a:rPr>
              <a:t> 1 de </a:t>
            </a:r>
            <a:r>
              <a:rPr lang="en-US" sz="2000" b="1" err="1">
                <a:solidFill>
                  <a:srgbClr val="FFFFFF"/>
                </a:solidFill>
              </a:rPr>
              <a:t>julio</a:t>
            </a:r>
            <a:r>
              <a:rPr lang="en-US" sz="2000" b="1">
                <a:solidFill>
                  <a:srgbClr val="FFFFFF"/>
                </a:solidFill>
              </a:rPr>
              <a:t>. </a:t>
            </a:r>
            <a:endParaRPr lang="en-US">
              <a:cs typeface="Arial"/>
            </a:endParaRPr>
          </a:p>
        </p:txBody>
      </p:sp>
      <p:sp>
        <p:nvSpPr>
          <p:cNvPr id="2" name="Freeform 2" descr="Icon of a medical bag"/>
          <p:cNvSpPr/>
          <p:nvPr/>
        </p:nvSpPr>
        <p:spPr>
          <a:xfrm>
            <a:off x="1996032" y="2521615"/>
            <a:ext cx="751782" cy="751782"/>
          </a:xfrm>
          <a:custGeom>
            <a:avLst/>
            <a:gdLst/>
            <a:ahLst/>
            <a:cxnLst/>
            <a:rect l="l" t="t" r="r" b="b"/>
            <a:pathLst>
              <a:path w="1127673" h="1127673">
                <a:moveTo>
                  <a:pt x="0" y="0"/>
                </a:moveTo>
                <a:lnTo>
                  <a:pt x="1127673" y="0"/>
                </a:lnTo>
                <a:lnTo>
                  <a:pt x="1127673" y="1127673"/>
                </a:lnTo>
                <a:lnTo>
                  <a:pt x="0" y="112767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4" name="TextBox 14"/>
          <p:cNvSpPr txBox="1"/>
          <p:nvPr/>
        </p:nvSpPr>
        <p:spPr>
          <a:xfrm>
            <a:off x="442972" y="3504196"/>
            <a:ext cx="3714894" cy="5164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8549"/>
              </a:lnSpc>
            </a:pPr>
            <a:r>
              <a:rPr lang="en-US" sz="1600" b="1">
                <a:solidFill>
                  <a:srgbClr val="000000"/>
                </a:solidFill>
                <a:latin typeface="Arial Bold"/>
              </a:rPr>
              <a:t>Tu plan NC Medicaid Direct </a:t>
            </a:r>
            <a:r>
              <a:rPr lang="en-US" sz="1600" b="1" err="1">
                <a:solidFill>
                  <a:srgbClr val="000000"/>
                </a:solidFill>
                <a:latin typeface="Arial Bold"/>
              </a:rPr>
              <a:t>pasará</a:t>
            </a:r>
            <a:r>
              <a:rPr lang="en-US" sz="1600" b="1">
                <a:solidFill>
                  <a:srgbClr val="000000"/>
                </a:solidFill>
                <a:latin typeface="Arial Bold"/>
              </a:rPr>
              <a:t> a ser Tailored Plan (Plan </a:t>
            </a:r>
            <a:r>
              <a:rPr lang="en-US" sz="1600" b="1" err="1">
                <a:solidFill>
                  <a:srgbClr val="000000"/>
                </a:solidFill>
                <a:latin typeface="Arial Bold"/>
              </a:rPr>
              <a:t>Personalizado</a:t>
            </a:r>
            <a:r>
              <a:rPr lang="en-US" sz="1600" b="1">
                <a:solidFill>
                  <a:srgbClr val="000000"/>
                </a:solidFill>
                <a:latin typeface="Arial Bold"/>
              </a:rPr>
              <a:t>)</a:t>
            </a:r>
            <a:endParaRPr lang="en-US" sz="1600" b="1">
              <a:latin typeface="Arial Bold"/>
              <a:cs typeface="Arial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445022" y="4156918"/>
            <a:ext cx="3622866" cy="17456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>
                <a:solidFill>
                  <a:srgbClr val="000000"/>
                </a:solidFill>
                <a:latin typeface="Arial"/>
              </a:rPr>
              <a:t>En </a:t>
            </a:r>
            <a:r>
              <a:rPr lang="en-US" sz="1600" err="1">
                <a:solidFill>
                  <a:srgbClr val="000000"/>
                </a:solidFill>
                <a:latin typeface="Arial"/>
              </a:rPr>
              <a:t>abril</a:t>
            </a:r>
            <a:r>
              <a:rPr lang="en-US" sz="1600">
                <a:solidFill>
                  <a:srgbClr val="000000"/>
                </a:solidFill>
                <a:latin typeface="Arial"/>
              </a:rPr>
              <a:t> se </a:t>
            </a:r>
            <a:r>
              <a:rPr lang="en-US" sz="1600" err="1">
                <a:solidFill>
                  <a:srgbClr val="000000"/>
                </a:solidFill>
                <a:latin typeface="Arial"/>
              </a:rPr>
              <a:t>te</a:t>
            </a:r>
            <a:r>
              <a:rPr lang="en-US" sz="1600">
                <a:solidFill>
                  <a:srgbClr val="000000"/>
                </a:solidFill>
                <a:latin typeface="Arial"/>
              </a:rPr>
              <a:t> </a:t>
            </a:r>
            <a:r>
              <a:rPr lang="en-US" sz="1600" err="1">
                <a:solidFill>
                  <a:srgbClr val="000000"/>
                </a:solidFill>
                <a:latin typeface="Arial"/>
              </a:rPr>
              <a:t>enviarán</a:t>
            </a:r>
            <a:r>
              <a:rPr lang="en-US" sz="1600">
                <a:solidFill>
                  <a:srgbClr val="000000"/>
                </a:solidFill>
                <a:latin typeface="Arial"/>
              </a:rPr>
              <a:t> </a:t>
            </a:r>
            <a:r>
              <a:rPr lang="en-US" sz="1600" err="1">
                <a:solidFill>
                  <a:srgbClr val="000000"/>
                </a:solidFill>
                <a:latin typeface="Arial"/>
              </a:rPr>
              <a:t>más</a:t>
            </a:r>
            <a:r>
              <a:rPr lang="en-US" sz="1600">
                <a:solidFill>
                  <a:srgbClr val="000000"/>
                </a:solidFill>
                <a:latin typeface="Arial"/>
              </a:rPr>
              <a:t> </a:t>
            </a:r>
            <a:r>
              <a:rPr lang="en-US" sz="1600" err="1">
                <a:solidFill>
                  <a:srgbClr val="000000"/>
                </a:solidFill>
                <a:latin typeface="Arial"/>
              </a:rPr>
              <a:t>detalles</a:t>
            </a:r>
            <a:r>
              <a:rPr lang="en-US" sz="1600">
                <a:solidFill>
                  <a:srgbClr val="000000"/>
                </a:solidFill>
                <a:latin typeface="Arial"/>
              </a:rPr>
              <a:t> </a:t>
            </a:r>
            <a:r>
              <a:rPr lang="en-US" sz="1600" err="1">
                <a:solidFill>
                  <a:srgbClr val="000000"/>
                </a:solidFill>
                <a:latin typeface="Arial"/>
              </a:rPr>
              <a:t>por</a:t>
            </a:r>
            <a:r>
              <a:rPr lang="en-US" sz="1600">
                <a:solidFill>
                  <a:srgbClr val="000000"/>
                </a:solidFill>
                <a:latin typeface="Arial"/>
              </a:rPr>
              <a:t> </a:t>
            </a:r>
            <a:r>
              <a:rPr lang="en-US" sz="1600" err="1">
                <a:solidFill>
                  <a:srgbClr val="000000"/>
                </a:solidFill>
                <a:latin typeface="Arial"/>
              </a:rPr>
              <a:t>correo</a:t>
            </a:r>
            <a:r>
              <a:rPr lang="en-US" sz="1600">
                <a:solidFill>
                  <a:srgbClr val="000000"/>
                </a:solidFill>
                <a:latin typeface="Arial"/>
              </a:rPr>
              <a:t> </a:t>
            </a:r>
            <a:r>
              <a:rPr lang="en-US" sz="1600" err="1">
                <a:solidFill>
                  <a:srgbClr val="000000"/>
                </a:solidFill>
                <a:latin typeface="Arial"/>
              </a:rPr>
              <a:t>si</a:t>
            </a:r>
            <a:r>
              <a:rPr lang="en-US" sz="1600">
                <a:solidFill>
                  <a:srgbClr val="000000"/>
                </a:solidFill>
                <a:latin typeface="Arial"/>
              </a:rPr>
              <a:t> </a:t>
            </a:r>
            <a:r>
              <a:rPr lang="en-US" sz="1600" err="1">
                <a:solidFill>
                  <a:srgbClr val="000000"/>
                </a:solidFill>
                <a:latin typeface="Arial"/>
              </a:rPr>
              <a:t>estás</a:t>
            </a:r>
            <a:r>
              <a:rPr lang="en-US" sz="1600">
                <a:solidFill>
                  <a:srgbClr val="000000"/>
                </a:solidFill>
                <a:latin typeface="Arial"/>
              </a:rPr>
              <a:t> </a:t>
            </a:r>
            <a:r>
              <a:rPr lang="en-US" sz="1600" err="1">
                <a:solidFill>
                  <a:srgbClr val="000000"/>
                </a:solidFill>
                <a:latin typeface="Arial"/>
              </a:rPr>
              <a:t>cubierto</a:t>
            </a:r>
            <a:r>
              <a:rPr lang="en-US" sz="1600">
                <a:solidFill>
                  <a:srgbClr val="000000"/>
                </a:solidFill>
                <a:latin typeface="Arial"/>
              </a:rPr>
              <a:t> </a:t>
            </a:r>
            <a:r>
              <a:rPr lang="en-US" sz="1600" err="1">
                <a:solidFill>
                  <a:srgbClr val="000000"/>
                </a:solidFill>
                <a:latin typeface="Arial"/>
              </a:rPr>
              <a:t>por</a:t>
            </a:r>
            <a:r>
              <a:rPr lang="en-US" sz="1600">
                <a:solidFill>
                  <a:srgbClr val="000000"/>
                </a:solidFill>
                <a:latin typeface="Arial"/>
              </a:rPr>
              <a:t> NC Medicaid y </a:t>
            </a:r>
            <a:r>
              <a:rPr lang="en-US" sz="1600" err="1">
                <a:solidFill>
                  <a:srgbClr val="000000"/>
                </a:solidFill>
                <a:latin typeface="Arial"/>
              </a:rPr>
              <a:t>recibes</a:t>
            </a:r>
            <a:r>
              <a:rPr lang="en-US" sz="1600">
                <a:solidFill>
                  <a:srgbClr val="000000"/>
                </a:solidFill>
                <a:latin typeface="Arial"/>
              </a:rPr>
              <a:t> </a:t>
            </a:r>
            <a:r>
              <a:rPr lang="en-US" sz="1600" err="1">
                <a:solidFill>
                  <a:srgbClr val="000000"/>
                </a:solidFill>
                <a:latin typeface="Arial"/>
              </a:rPr>
              <a:t>servicios</a:t>
            </a:r>
            <a:r>
              <a:rPr lang="en-US" sz="1600">
                <a:solidFill>
                  <a:srgbClr val="000000"/>
                </a:solidFill>
                <a:latin typeface="Arial"/>
              </a:rPr>
              <a:t> de </a:t>
            </a:r>
            <a:r>
              <a:rPr lang="en-US" sz="1600" err="1">
                <a:solidFill>
                  <a:srgbClr val="000000"/>
                </a:solidFill>
                <a:latin typeface="Arial"/>
              </a:rPr>
              <a:t>salud</a:t>
            </a:r>
            <a:r>
              <a:rPr lang="en-US" sz="1600">
                <a:solidFill>
                  <a:srgbClr val="000000"/>
                </a:solidFill>
                <a:latin typeface="Arial"/>
              </a:rPr>
              <a:t> </a:t>
            </a:r>
            <a:r>
              <a:rPr lang="en-US" sz="1600" err="1">
                <a:solidFill>
                  <a:srgbClr val="000000"/>
                </a:solidFill>
                <a:latin typeface="Arial"/>
              </a:rPr>
              <a:t>conductual</a:t>
            </a:r>
            <a:r>
              <a:rPr lang="en-US" sz="1600">
                <a:solidFill>
                  <a:srgbClr val="000000"/>
                </a:solidFill>
                <a:latin typeface="Arial"/>
              </a:rPr>
              <a:t>, </a:t>
            </a:r>
            <a:r>
              <a:rPr lang="en-US" sz="1600" err="1">
                <a:solidFill>
                  <a:srgbClr val="000000"/>
                </a:solidFill>
                <a:latin typeface="Arial"/>
              </a:rPr>
              <a:t>tratamiento</a:t>
            </a:r>
            <a:r>
              <a:rPr lang="en-US" sz="1600">
                <a:solidFill>
                  <a:srgbClr val="000000"/>
                </a:solidFill>
                <a:latin typeface="Arial"/>
              </a:rPr>
              <a:t> </a:t>
            </a:r>
            <a:r>
              <a:rPr lang="en-US" sz="1600" err="1">
                <a:solidFill>
                  <a:srgbClr val="000000"/>
                </a:solidFill>
                <a:latin typeface="Arial"/>
              </a:rPr>
              <a:t>por</a:t>
            </a:r>
            <a:r>
              <a:rPr lang="en-US" sz="1600">
                <a:solidFill>
                  <a:srgbClr val="000000"/>
                </a:solidFill>
                <a:latin typeface="Arial"/>
              </a:rPr>
              <a:t> </a:t>
            </a:r>
            <a:r>
              <a:rPr lang="en-US" sz="1600" err="1">
                <a:solidFill>
                  <a:srgbClr val="000000"/>
                </a:solidFill>
                <a:latin typeface="Arial"/>
              </a:rPr>
              <a:t>el</a:t>
            </a:r>
            <a:r>
              <a:rPr lang="en-US" sz="1600">
                <a:solidFill>
                  <a:srgbClr val="000000"/>
                </a:solidFill>
                <a:latin typeface="Arial"/>
              </a:rPr>
              <a:t> </a:t>
            </a:r>
            <a:r>
              <a:rPr lang="en-US" sz="1600" err="1">
                <a:solidFill>
                  <a:srgbClr val="000000"/>
                </a:solidFill>
                <a:latin typeface="Arial"/>
              </a:rPr>
              <a:t>uso</a:t>
            </a:r>
            <a:r>
              <a:rPr lang="en-US" sz="1600">
                <a:solidFill>
                  <a:srgbClr val="000000"/>
                </a:solidFill>
                <a:latin typeface="Arial"/>
              </a:rPr>
              <a:t> </a:t>
            </a:r>
            <a:r>
              <a:rPr lang="en-US" sz="1600" err="1">
                <a:solidFill>
                  <a:srgbClr val="000000"/>
                </a:solidFill>
                <a:latin typeface="Arial"/>
              </a:rPr>
              <a:t>severo</a:t>
            </a:r>
            <a:r>
              <a:rPr lang="en-US" sz="1600">
                <a:solidFill>
                  <a:srgbClr val="000000"/>
                </a:solidFill>
                <a:latin typeface="Arial"/>
              </a:rPr>
              <a:t> de </a:t>
            </a:r>
            <a:r>
              <a:rPr lang="en-US" sz="1600" err="1">
                <a:solidFill>
                  <a:srgbClr val="000000"/>
                </a:solidFill>
                <a:latin typeface="Arial"/>
              </a:rPr>
              <a:t>sustancias</a:t>
            </a:r>
            <a:r>
              <a:rPr lang="en-US" sz="1600">
                <a:solidFill>
                  <a:srgbClr val="000000"/>
                </a:solidFill>
                <a:latin typeface="Arial"/>
              </a:rPr>
              <a:t>, o </a:t>
            </a:r>
            <a:r>
              <a:rPr lang="en-US" sz="1600" err="1">
                <a:solidFill>
                  <a:srgbClr val="000000"/>
                </a:solidFill>
                <a:latin typeface="Arial"/>
              </a:rPr>
              <a:t>tienes</a:t>
            </a:r>
            <a:r>
              <a:rPr lang="en-US" sz="1600">
                <a:solidFill>
                  <a:srgbClr val="000000"/>
                </a:solidFill>
                <a:latin typeface="Arial"/>
              </a:rPr>
              <a:t> </a:t>
            </a:r>
            <a:r>
              <a:rPr lang="en-US" sz="1600" err="1">
                <a:solidFill>
                  <a:srgbClr val="000000"/>
                </a:solidFill>
                <a:latin typeface="Arial"/>
              </a:rPr>
              <a:t>una</a:t>
            </a:r>
            <a:r>
              <a:rPr lang="en-US" sz="1600">
                <a:solidFill>
                  <a:srgbClr val="000000"/>
                </a:solidFill>
                <a:latin typeface="Arial"/>
              </a:rPr>
              <a:t> </a:t>
            </a:r>
            <a:r>
              <a:rPr lang="en-US" sz="1600" err="1">
                <a:solidFill>
                  <a:srgbClr val="000000"/>
                </a:solidFill>
                <a:latin typeface="Arial"/>
              </a:rPr>
              <a:t>discapacidad</a:t>
            </a:r>
            <a:r>
              <a:rPr lang="en-US" sz="1600">
                <a:solidFill>
                  <a:srgbClr val="000000"/>
                </a:solidFill>
                <a:latin typeface="Arial"/>
              </a:rPr>
              <a:t> </a:t>
            </a:r>
            <a:r>
              <a:rPr lang="en-US" sz="1600" err="1">
                <a:solidFill>
                  <a:srgbClr val="000000"/>
                </a:solidFill>
                <a:latin typeface="Arial"/>
              </a:rPr>
              <a:t>intelectual</a:t>
            </a:r>
            <a:r>
              <a:rPr lang="en-US" sz="1600">
                <a:solidFill>
                  <a:srgbClr val="000000"/>
                </a:solidFill>
                <a:latin typeface="Arial"/>
              </a:rPr>
              <a:t>. </a:t>
            </a:r>
            <a:endParaRPr lang="en-US" sz="1600">
              <a:cs typeface="Arial"/>
            </a:endParaRPr>
          </a:p>
        </p:txBody>
      </p:sp>
      <p:sp>
        <p:nvSpPr>
          <p:cNvPr id="8" name="AutoShap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240178" y="2840510"/>
            <a:ext cx="16623" cy="3176529"/>
          </a:xfrm>
          <a:prstGeom prst="line">
            <a:avLst/>
          </a:prstGeom>
          <a:ln w="25400" cap="flat">
            <a:solidFill>
              <a:srgbClr val="00376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sp>
        <p:nvSpPr>
          <p:cNvPr id="3" name="Freeform 3" descr="Icon of a medical tool"/>
          <p:cNvSpPr/>
          <p:nvPr/>
        </p:nvSpPr>
        <p:spPr>
          <a:xfrm>
            <a:off x="5967178" y="2521615"/>
            <a:ext cx="751782" cy="751782"/>
          </a:xfrm>
          <a:custGeom>
            <a:avLst/>
            <a:gdLst/>
            <a:ahLst/>
            <a:cxnLst/>
            <a:rect l="l" t="t" r="r" b="b"/>
            <a:pathLst>
              <a:path w="1127673" h="1127673">
                <a:moveTo>
                  <a:pt x="0" y="0"/>
                </a:moveTo>
                <a:lnTo>
                  <a:pt x="1127674" y="0"/>
                </a:lnTo>
                <a:lnTo>
                  <a:pt x="1127674" y="1127673"/>
                </a:lnTo>
                <a:lnTo>
                  <a:pt x="0" y="112767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3" name="TextBox 13"/>
          <p:cNvSpPr txBox="1"/>
          <p:nvPr/>
        </p:nvSpPr>
        <p:spPr>
          <a:xfrm>
            <a:off x="4663937" y="4240520"/>
            <a:ext cx="3291690" cy="20410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>
                <a:solidFill>
                  <a:srgbClr val="000000"/>
                </a:solidFill>
                <a:latin typeface="Arial"/>
              </a:rPr>
              <a:t>Si </a:t>
            </a:r>
            <a:r>
              <a:rPr lang="en-US" sz="1600" err="1">
                <a:solidFill>
                  <a:srgbClr val="000000"/>
                </a:solidFill>
                <a:latin typeface="Arial"/>
              </a:rPr>
              <a:t>pasas</a:t>
            </a:r>
            <a:r>
              <a:rPr lang="en-US" sz="1600">
                <a:solidFill>
                  <a:srgbClr val="000000"/>
                </a:solidFill>
                <a:latin typeface="Arial"/>
              </a:rPr>
              <a:t> de un Plan </a:t>
            </a:r>
            <a:r>
              <a:rPr lang="en-US" sz="1600" err="1">
                <a:solidFill>
                  <a:srgbClr val="000000"/>
                </a:solidFill>
                <a:latin typeface="Arial"/>
              </a:rPr>
              <a:t>Estándar</a:t>
            </a:r>
            <a:r>
              <a:rPr lang="en-US" sz="1600">
                <a:solidFill>
                  <a:srgbClr val="000000"/>
                </a:solidFill>
                <a:latin typeface="Arial"/>
              </a:rPr>
              <a:t> (Healthy Blue, AmeriHealth Caritas, Carolina Complete Health, United Healthcare o WellCare) a un Tailored Plan (Plan </a:t>
            </a:r>
            <a:r>
              <a:rPr lang="en-US" sz="1600" err="1">
                <a:solidFill>
                  <a:srgbClr val="000000"/>
                </a:solidFill>
                <a:latin typeface="Arial"/>
              </a:rPr>
              <a:t>Personalizado</a:t>
            </a:r>
            <a:r>
              <a:rPr lang="en-US" sz="1600">
                <a:solidFill>
                  <a:srgbClr val="000000"/>
                </a:solidFill>
                <a:latin typeface="Arial"/>
              </a:rPr>
              <a:t>), </a:t>
            </a:r>
            <a:r>
              <a:rPr lang="en-US" sz="1600" err="1">
                <a:solidFill>
                  <a:srgbClr val="000000"/>
                </a:solidFill>
                <a:latin typeface="Arial"/>
              </a:rPr>
              <a:t>podrías</a:t>
            </a:r>
            <a:r>
              <a:rPr lang="en-US" sz="1600">
                <a:solidFill>
                  <a:srgbClr val="000000"/>
                </a:solidFill>
                <a:latin typeface="Arial"/>
              </a:rPr>
              <a:t> </a:t>
            </a:r>
            <a:r>
              <a:rPr lang="en-US" sz="1600" err="1">
                <a:solidFill>
                  <a:srgbClr val="000000"/>
                </a:solidFill>
                <a:latin typeface="Arial"/>
              </a:rPr>
              <a:t>recibir</a:t>
            </a:r>
            <a:r>
              <a:rPr lang="en-US" sz="1600">
                <a:solidFill>
                  <a:srgbClr val="000000"/>
                </a:solidFill>
                <a:latin typeface="Arial"/>
              </a:rPr>
              <a:t> </a:t>
            </a:r>
            <a:r>
              <a:rPr lang="en-US" sz="1600" err="1">
                <a:solidFill>
                  <a:srgbClr val="000000"/>
                </a:solidFill>
                <a:latin typeface="Arial"/>
              </a:rPr>
              <a:t>cobertura</a:t>
            </a:r>
            <a:r>
              <a:rPr lang="en-US" sz="1600">
                <a:solidFill>
                  <a:srgbClr val="000000"/>
                </a:solidFill>
                <a:latin typeface="Arial"/>
              </a:rPr>
              <a:t> de </a:t>
            </a:r>
            <a:r>
              <a:rPr lang="en-US" sz="1600" err="1">
                <a:solidFill>
                  <a:srgbClr val="000000"/>
                </a:solidFill>
                <a:latin typeface="Arial"/>
              </a:rPr>
              <a:t>nuevos</a:t>
            </a:r>
            <a:r>
              <a:rPr lang="en-US" sz="1600">
                <a:solidFill>
                  <a:srgbClr val="000000"/>
                </a:solidFill>
                <a:latin typeface="Arial"/>
              </a:rPr>
              <a:t> </a:t>
            </a:r>
            <a:r>
              <a:rPr lang="en-US" sz="1600" err="1">
                <a:solidFill>
                  <a:srgbClr val="000000"/>
                </a:solidFill>
                <a:latin typeface="Arial"/>
              </a:rPr>
              <a:t>servicios</a:t>
            </a:r>
            <a:r>
              <a:rPr lang="en-US" sz="1600">
                <a:solidFill>
                  <a:srgbClr val="000000"/>
                </a:solidFill>
                <a:latin typeface="Arial"/>
              </a:rPr>
              <a:t>. </a:t>
            </a:r>
            <a:endParaRPr lang="en-US">
              <a:cs typeface="Arial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4651642" y="3501974"/>
            <a:ext cx="3518852" cy="580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8549"/>
              </a:lnSpc>
            </a:pPr>
            <a:r>
              <a:rPr lang="en-US" b="1" err="1">
                <a:solidFill>
                  <a:srgbClr val="000000"/>
                </a:solidFill>
                <a:latin typeface="Arial Bold"/>
              </a:rPr>
              <a:t>Algunas</a:t>
            </a:r>
            <a:r>
              <a:rPr lang="en-US" b="1">
                <a:solidFill>
                  <a:srgbClr val="000000"/>
                </a:solidFill>
                <a:latin typeface="Arial Bold"/>
              </a:rPr>
              <a:t> personas </a:t>
            </a:r>
            <a:r>
              <a:rPr lang="en-US" b="1" err="1">
                <a:solidFill>
                  <a:srgbClr val="000000"/>
                </a:solidFill>
                <a:latin typeface="Arial Bold"/>
              </a:rPr>
              <a:t>pueden</a:t>
            </a:r>
            <a:r>
              <a:rPr lang="en-US" b="1">
                <a:solidFill>
                  <a:srgbClr val="000000"/>
                </a:solidFill>
                <a:latin typeface="Arial Bold"/>
              </a:rPr>
              <a:t> </a:t>
            </a:r>
            <a:br>
              <a:rPr lang="en-US" b="1">
                <a:solidFill>
                  <a:srgbClr val="000000"/>
                </a:solidFill>
                <a:latin typeface="Arial Bold"/>
              </a:rPr>
            </a:br>
            <a:r>
              <a:rPr lang="en-US" b="1" err="1">
                <a:solidFill>
                  <a:srgbClr val="000000"/>
                </a:solidFill>
                <a:latin typeface="Arial Bold"/>
              </a:rPr>
              <a:t>obtener</a:t>
            </a:r>
            <a:r>
              <a:rPr lang="en-US" b="1">
                <a:solidFill>
                  <a:srgbClr val="000000"/>
                </a:solidFill>
                <a:latin typeface="Arial Bold"/>
              </a:rPr>
              <a:t> </a:t>
            </a:r>
            <a:r>
              <a:rPr lang="en-US" b="1" err="1">
                <a:solidFill>
                  <a:srgbClr val="000000"/>
                </a:solidFill>
                <a:latin typeface="Arial Bold"/>
              </a:rPr>
              <a:t>nuevos</a:t>
            </a:r>
            <a:r>
              <a:rPr lang="en-US" b="1">
                <a:solidFill>
                  <a:srgbClr val="000000"/>
                </a:solidFill>
                <a:latin typeface="Arial Bold"/>
              </a:rPr>
              <a:t> </a:t>
            </a:r>
            <a:r>
              <a:rPr lang="en-US" b="1" err="1">
                <a:solidFill>
                  <a:srgbClr val="000000"/>
                </a:solidFill>
                <a:latin typeface="Arial Bold"/>
              </a:rPr>
              <a:t>servicios</a:t>
            </a:r>
            <a:endParaRPr lang="en-US" b="1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sp>
        <p:nvSpPr>
          <p:cNvPr id="34" name="AutoShape 8">
            <a:extLst>
              <a:ext uri="{FF2B5EF4-FFF2-40B4-BE49-F238E27FC236}">
                <a16:creationId xmlns:a16="http://schemas.microsoft.com/office/drawing/2014/main" id="{49F0AD7A-C270-3132-A79D-1F68B57970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8128378" y="2852233"/>
            <a:ext cx="16624" cy="3176529"/>
          </a:xfrm>
          <a:prstGeom prst="line">
            <a:avLst/>
          </a:prstGeom>
          <a:ln w="25400" cap="flat">
            <a:solidFill>
              <a:srgbClr val="00376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sp>
        <p:nvSpPr>
          <p:cNvPr id="10" name="Freeform 10" descr="Icon of a PCP"/>
          <p:cNvSpPr/>
          <p:nvPr/>
        </p:nvSpPr>
        <p:spPr>
          <a:xfrm>
            <a:off x="9775742" y="2522337"/>
            <a:ext cx="750338" cy="750338"/>
          </a:xfrm>
          <a:custGeom>
            <a:avLst/>
            <a:gdLst/>
            <a:ahLst/>
            <a:cxnLst/>
            <a:rect l="l" t="t" r="r" b="b"/>
            <a:pathLst>
              <a:path w="1125507" h="1125507">
                <a:moveTo>
                  <a:pt x="0" y="0"/>
                </a:moveTo>
                <a:lnTo>
                  <a:pt x="1125508" y="0"/>
                </a:lnTo>
                <a:lnTo>
                  <a:pt x="1125508" y="1125507"/>
                </a:lnTo>
                <a:lnTo>
                  <a:pt x="0" y="112550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7" name="TextBox 17"/>
          <p:cNvSpPr txBox="1"/>
          <p:nvPr/>
        </p:nvSpPr>
        <p:spPr>
          <a:xfrm>
            <a:off x="8495315" y="4550455"/>
            <a:ext cx="3202728" cy="11546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>
                <a:solidFill>
                  <a:srgbClr val="000000"/>
                </a:solidFill>
                <a:latin typeface="Arial"/>
              </a:rPr>
              <a:t>Tus </a:t>
            </a:r>
            <a:r>
              <a:rPr lang="en-US" sz="1600" err="1">
                <a:solidFill>
                  <a:srgbClr val="000000"/>
                </a:solidFill>
                <a:latin typeface="Arial"/>
              </a:rPr>
              <a:t>médicos</a:t>
            </a:r>
            <a:r>
              <a:rPr lang="en-US" sz="1600">
                <a:solidFill>
                  <a:srgbClr val="000000"/>
                </a:solidFill>
                <a:latin typeface="Arial"/>
              </a:rPr>
              <a:t> y </a:t>
            </a:r>
            <a:r>
              <a:rPr lang="en-US" sz="1600" err="1">
                <a:solidFill>
                  <a:srgbClr val="000000"/>
                </a:solidFill>
                <a:latin typeface="Arial"/>
              </a:rPr>
              <a:t>especialistas</a:t>
            </a:r>
            <a:r>
              <a:rPr lang="en-US" sz="1600">
                <a:solidFill>
                  <a:srgbClr val="000000"/>
                </a:solidFill>
                <a:latin typeface="Arial"/>
              </a:rPr>
              <a:t> </a:t>
            </a:r>
            <a:r>
              <a:rPr lang="en-US" sz="1600" err="1">
                <a:solidFill>
                  <a:srgbClr val="000000"/>
                </a:solidFill>
                <a:latin typeface="Arial"/>
              </a:rPr>
              <a:t>tendrán</a:t>
            </a:r>
            <a:r>
              <a:rPr lang="en-US" sz="1600">
                <a:solidFill>
                  <a:srgbClr val="000000"/>
                </a:solidFill>
                <a:latin typeface="Arial"/>
              </a:rPr>
              <a:t> que </a:t>
            </a:r>
            <a:r>
              <a:rPr lang="en-US" sz="1600" err="1">
                <a:solidFill>
                  <a:srgbClr val="000000"/>
                </a:solidFill>
                <a:latin typeface="Arial"/>
              </a:rPr>
              <a:t>estar</a:t>
            </a:r>
            <a:r>
              <a:rPr lang="en-US" sz="1600">
                <a:solidFill>
                  <a:srgbClr val="000000"/>
                </a:solidFill>
                <a:latin typeface="Arial"/>
              </a:rPr>
              <a:t> </a:t>
            </a:r>
            <a:r>
              <a:rPr lang="en-US" sz="1600" err="1">
                <a:solidFill>
                  <a:srgbClr val="000000"/>
                </a:solidFill>
                <a:latin typeface="Arial"/>
              </a:rPr>
              <a:t>en</a:t>
            </a:r>
            <a:r>
              <a:rPr lang="en-US" sz="1600">
                <a:solidFill>
                  <a:srgbClr val="000000"/>
                </a:solidFill>
                <a:latin typeface="Arial"/>
              </a:rPr>
              <a:t> la red de </a:t>
            </a:r>
            <a:r>
              <a:rPr lang="en-US" sz="1600" err="1">
                <a:solidFill>
                  <a:srgbClr val="000000"/>
                </a:solidFill>
                <a:latin typeface="Arial"/>
              </a:rPr>
              <a:t>tu</a:t>
            </a:r>
            <a:r>
              <a:rPr lang="en-US" sz="1600">
                <a:solidFill>
                  <a:srgbClr val="000000"/>
                </a:solidFill>
                <a:latin typeface="Arial"/>
              </a:rPr>
              <a:t> nuevo Tailored Plan (Plan </a:t>
            </a:r>
            <a:r>
              <a:rPr lang="en-US" sz="1600" err="1">
                <a:solidFill>
                  <a:srgbClr val="000000"/>
                </a:solidFill>
                <a:latin typeface="Arial"/>
              </a:rPr>
              <a:t>personalizado</a:t>
            </a:r>
            <a:r>
              <a:rPr lang="en-US" sz="1600">
                <a:solidFill>
                  <a:srgbClr val="000000"/>
                </a:solidFill>
                <a:latin typeface="Arial"/>
              </a:rPr>
              <a:t>).</a:t>
            </a:r>
            <a:endParaRPr lang="en-US" sz="1600">
              <a:cs typeface="Arial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8433649" y="3504196"/>
            <a:ext cx="3398180" cy="8829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8549"/>
              </a:lnSpc>
            </a:pPr>
            <a:r>
              <a:rPr lang="en-US" b="1" err="1">
                <a:solidFill>
                  <a:srgbClr val="000000"/>
                </a:solidFill>
                <a:latin typeface="Arial Bold"/>
              </a:rPr>
              <a:t>Averigua</a:t>
            </a:r>
            <a:r>
              <a:rPr lang="en-US" b="1">
                <a:solidFill>
                  <a:srgbClr val="000000"/>
                </a:solidFill>
                <a:latin typeface="Arial Bold"/>
              </a:rPr>
              <a:t> </a:t>
            </a:r>
            <a:r>
              <a:rPr lang="en-US" b="1" err="1">
                <a:solidFill>
                  <a:srgbClr val="000000"/>
                </a:solidFill>
                <a:latin typeface="Arial Bold"/>
              </a:rPr>
              <a:t>si</a:t>
            </a:r>
            <a:r>
              <a:rPr lang="en-US" b="1">
                <a:solidFill>
                  <a:srgbClr val="000000"/>
                </a:solidFill>
                <a:latin typeface="Arial Bold"/>
              </a:rPr>
              <a:t> </a:t>
            </a:r>
            <a:r>
              <a:rPr lang="en-US" b="1" err="1">
                <a:solidFill>
                  <a:srgbClr val="000000"/>
                </a:solidFill>
                <a:latin typeface="Arial Bold"/>
              </a:rPr>
              <a:t>tu</a:t>
            </a:r>
            <a:r>
              <a:rPr lang="en-US" b="1">
                <a:solidFill>
                  <a:srgbClr val="000000"/>
                </a:solidFill>
                <a:latin typeface="Arial Bold"/>
              </a:rPr>
              <a:t> </a:t>
            </a:r>
            <a:r>
              <a:rPr lang="en-US" b="1" err="1">
                <a:solidFill>
                  <a:srgbClr val="000000"/>
                </a:solidFill>
                <a:latin typeface="Arial Bold"/>
              </a:rPr>
              <a:t>médico</a:t>
            </a:r>
            <a:r>
              <a:rPr lang="en-US" b="1">
                <a:solidFill>
                  <a:srgbClr val="000000"/>
                </a:solidFill>
                <a:latin typeface="Arial Bold"/>
              </a:rPr>
              <a:t> </a:t>
            </a:r>
            <a:r>
              <a:rPr lang="en-US" b="1" err="1">
                <a:solidFill>
                  <a:srgbClr val="000000"/>
                </a:solidFill>
                <a:latin typeface="Arial Bold"/>
              </a:rPr>
              <a:t>primario</a:t>
            </a:r>
            <a:r>
              <a:rPr lang="en-US" b="1">
                <a:solidFill>
                  <a:srgbClr val="000000"/>
                </a:solidFill>
                <a:latin typeface="Arial Bold"/>
              </a:rPr>
              <a:t> (PCP, </a:t>
            </a:r>
            <a:r>
              <a:rPr lang="en-US" b="1" err="1">
                <a:solidFill>
                  <a:srgbClr val="000000"/>
                </a:solidFill>
                <a:latin typeface="Arial Bold"/>
              </a:rPr>
              <a:t>por</a:t>
            </a:r>
            <a:r>
              <a:rPr lang="en-US" b="1">
                <a:solidFill>
                  <a:srgbClr val="000000"/>
                </a:solidFill>
                <a:latin typeface="Arial Bold"/>
              </a:rPr>
              <a:t> sus </a:t>
            </a:r>
            <a:r>
              <a:rPr lang="en-US" b="1" err="1">
                <a:solidFill>
                  <a:srgbClr val="000000"/>
                </a:solidFill>
                <a:latin typeface="Arial Bold"/>
              </a:rPr>
              <a:t>siglas</a:t>
            </a:r>
            <a:r>
              <a:rPr lang="en-US" b="1">
                <a:solidFill>
                  <a:srgbClr val="000000"/>
                </a:solidFill>
                <a:latin typeface="Arial Bold"/>
              </a:rPr>
              <a:t> </a:t>
            </a:r>
            <a:r>
              <a:rPr lang="en-US" b="1" err="1">
                <a:solidFill>
                  <a:srgbClr val="000000"/>
                </a:solidFill>
                <a:latin typeface="Arial Bold"/>
              </a:rPr>
              <a:t>en</a:t>
            </a:r>
            <a:r>
              <a:rPr lang="en-US" b="1">
                <a:solidFill>
                  <a:srgbClr val="000000"/>
                </a:solidFill>
                <a:latin typeface="Arial Bold"/>
              </a:rPr>
              <a:t> </a:t>
            </a:r>
            <a:r>
              <a:rPr lang="en-US" b="1" err="1">
                <a:solidFill>
                  <a:srgbClr val="000000"/>
                </a:solidFill>
                <a:latin typeface="Arial Bold"/>
              </a:rPr>
              <a:t>inglés</a:t>
            </a:r>
            <a:r>
              <a:rPr lang="en-US" b="1">
                <a:solidFill>
                  <a:srgbClr val="000000"/>
                </a:solidFill>
                <a:latin typeface="Arial Bold"/>
              </a:rPr>
              <a:t>) </a:t>
            </a:r>
            <a:r>
              <a:rPr lang="en-US" b="1" err="1">
                <a:solidFill>
                  <a:srgbClr val="000000"/>
                </a:solidFill>
                <a:latin typeface="Arial Bold"/>
              </a:rPr>
              <a:t>está</a:t>
            </a:r>
            <a:r>
              <a:rPr lang="en-US" b="1">
                <a:solidFill>
                  <a:srgbClr val="000000"/>
                </a:solidFill>
                <a:latin typeface="Arial Bold"/>
              </a:rPr>
              <a:t> </a:t>
            </a:r>
            <a:r>
              <a:rPr lang="en-US" b="1" err="1">
                <a:solidFill>
                  <a:srgbClr val="000000"/>
                </a:solidFill>
                <a:latin typeface="Arial Bold"/>
              </a:rPr>
              <a:t>dentro</a:t>
            </a:r>
            <a:r>
              <a:rPr lang="en-US" b="1">
                <a:solidFill>
                  <a:srgbClr val="000000"/>
                </a:solidFill>
                <a:latin typeface="Arial Bold"/>
              </a:rPr>
              <a:t> de la red</a:t>
            </a:r>
            <a:endParaRPr lang="en-US">
              <a:cs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DF4076A-F1B3-1E20-66A6-8A2662CCAC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5733" y="6200464"/>
            <a:ext cx="1515857" cy="479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8326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Freeform 5">
            <a:extLst>
              <a:ext uri="{FF2B5EF4-FFF2-40B4-BE49-F238E27FC236}">
                <a16:creationId xmlns:a16="http://schemas.microsoft.com/office/drawing/2014/main" id="{314AE1E2-189A-C218-60FA-96B9A53DCA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1997" cy="2256622"/>
          </a:xfrm>
          <a:custGeom>
            <a:avLst/>
            <a:gdLst/>
            <a:ahLst/>
            <a:cxnLst/>
            <a:rect l="l" t="t" r="r" b="b"/>
            <a:pathLst>
              <a:path w="4816592" h="1158279">
                <a:moveTo>
                  <a:pt x="0" y="0"/>
                </a:moveTo>
                <a:lnTo>
                  <a:pt x="4816592" y="0"/>
                </a:lnTo>
                <a:lnTo>
                  <a:pt x="4816592" y="1158279"/>
                </a:lnTo>
                <a:lnTo>
                  <a:pt x="0" y="1158279"/>
                </a:lnTo>
                <a:close/>
              </a:path>
            </a:pathLst>
          </a:custGeom>
          <a:solidFill>
            <a:srgbClr val="003764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13" name="TextBox 13"/>
          <p:cNvSpPr txBox="1">
            <a:spLocks noGrp="1"/>
          </p:cNvSpPr>
          <p:nvPr>
            <p:ph type="title" idx="4294967295"/>
          </p:nvPr>
        </p:nvSpPr>
        <p:spPr>
          <a:xfrm>
            <a:off x="24338" y="280582"/>
            <a:ext cx="12188050" cy="45986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914400">
              <a:lnSpc>
                <a:spcPct val="117251"/>
              </a:lnSpc>
              <a:spcBef>
                <a:spcPts val="0"/>
              </a:spcBef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/>
                <a:ea typeface="+mn-ea"/>
                <a:cs typeface="+mn-cs"/>
              </a:rPr>
              <a:t>¿Por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/>
                <a:ea typeface="+mn-ea"/>
                <a:cs typeface="+mn-cs"/>
              </a:rPr>
              <a:t>qué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/>
                <a:ea typeface="+mn-ea"/>
                <a:cs typeface="+mn-cs"/>
              </a:rPr>
              <a:t>debo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/>
                <a:ea typeface="+mn-ea"/>
                <a:cs typeface="+mn-cs"/>
              </a:rPr>
              <a:t> </a:t>
            </a:r>
            <a:r>
              <a:rPr lang="en-US" sz="2800" err="1">
                <a:solidFill>
                  <a:srgbClr val="FFFFFF"/>
                </a:solidFill>
                <a:latin typeface="Arial Bold"/>
                <a:ea typeface="+mn-ea"/>
                <a:cs typeface="+mn-cs"/>
              </a:rPr>
              <a:t>querer</a:t>
            </a:r>
            <a:r>
              <a:rPr lang="en-US" sz="2800">
                <a:solidFill>
                  <a:srgbClr val="FFFFFF"/>
                </a:solidFill>
                <a:latin typeface="Arial Bold"/>
                <a:ea typeface="+mn-ea"/>
                <a:cs typeface="+mn-cs"/>
              </a:rPr>
              <a:t> un Tailored Plan (Plan </a:t>
            </a:r>
            <a:r>
              <a:rPr lang="en-US" sz="2800" err="1">
                <a:solidFill>
                  <a:srgbClr val="FFFFFF"/>
                </a:solidFill>
                <a:latin typeface="Arial Bold"/>
                <a:ea typeface="+mn-ea"/>
                <a:cs typeface="+mn-cs"/>
              </a:rPr>
              <a:t>personalizado</a:t>
            </a:r>
            <a:r>
              <a:rPr lang="en-US" sz="2800">
                <a:solidFill>
                  <a:srgbClr val="FFFFFF"/>
                </a:solidFill>
                <a:latin typeface="Arial Bold"/>
                <a:ea typeface="+mn-ea"/>
                <a:cs typeface="+mn-cs"/>
              </a:rPr>
              <a:t>)?</a:t>
            </a:r>
            <a:endParaRPr lang="en-US" sz="2800">
              <a:ea typeface="+mn-ea"/>
              <a:cs typeface="Arial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033742" y="933171"/>
            <a:ext cx="10124511" cy="8905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>
                <a:solidFill>
                  <a:srgbClr val="FFFFFF"/>
                </a:solidFill>
              </a:rPr>
              <a:t>Carolina del Norte </a:t>
            </a:r>
            <a:r>
              <a:rPr lang="en-US" err="1">
                <a:solidFill>
                  <a:srgbClr val="FFFFFF"/>
                </a:solidFill>
              </a:rPr>
              <a:t>debe</a:t>
            </a:r>
            <a:r>
              <a:rPr lang="en-US">
                <a:solidFill>
                  <a:srgbClr val="FFFFFF"/>
                </a:solidFill>
              </a:rPr>
              <a:t> </a:t>
            </a:r>
            <a:r>
              <a:rPr lang="en-US" err="1">
                <a:solidFill>
                  <a:srgbClr val="FFFFFF"/>
                </a:solidFill>
              </a:rPr>
              <a:t>trasladar</a:t>
            </a:r>
            <a:r>
              <a:rPr lang="en-US">
                <a:solidFill>
                  <a:srgbClr val="FFFFFF"/>
                </a:solidFill>
              </a:rPr>
              <a:t> NC Medicaid a NC Managed Care. El </a:t>
            </a:r>
            <a:r>
              <a:rPr lang="en-US" err="1">
                <a:solidFill>
                  <a:srgbClr val="FFFFFF"/>
                </a:solidFill>
              </a:rPr>
              <a:t>lanzamiento</a:t>
            </a:r>
            <a:r>
              <a:rPr lang="en-US">
                <a:solidFill>
                  <a:srgbClr val="FFFFFF"/>
                </a:solidFill>
              </a:rPr>
              <a:t> de </a:t>
            </a:r>
            <a:r>
              <a:rPr lang="en-US" err="1">
                <a:solidFill>
                  <a:srgbClr val="FFFFFF"/>
                </a:solidFill>
              </a:rPr>
              <a:t>los</a:t>
            </a:r>
            <a:r>
              <a:rPr lang="en-US">
                <a:solidFill>
                  <a:srgbClr val="FFFFFF"/>
                </a:solidFill>
              </a:rPr>
              <a:t> Planes </a:t>
            </a:r>
            <a:r>
              <a:rPr lang="en-US" err="1">
                <a:solidFill>
                  <a:srgbClr val="FFFFFF"/>
                </a:solidFill>
              </a:rPr>
              <a:t>Estándar</a:t>
            </a:r>
            <a:r>
              <a:rPr lang="en-US">
                <a:solidFill>
                  <a:srgbClr val="FFFFFF"/>
                </a:solidFill>
              </a:rPr>
              <a:t> </a:t>
            </a:r>
            <a:r>
              <a:rPr lang="en-US" err="1">
                <a:solidFill>
                  <a:srgbClr val="FFFFFF"/>
                </a:solidFill>
              </a:rPr>
              <a:t>fue</a:t>
            </a:r>
            <a:r>
              <a:rPr lang="en-US">
                <a:solidFill>
                  <a:srgbClr val="FFFFFF"/>
                </a:solidFill>
              </a:rPr>
              <a:t> </a:t>
            </a:r>
            <a:r>
              <a:rPr lang="en-US" err="1">
                <a:solidFill>
                  <a:srgbClr val="FFFFFF"/>
                </a:solidFill>
              </a:rPr>
              <a:t>el</a:t>
            </a:r>
            <a:r>
              <a:rPr lang="en-US">
                <a:solidFill>
                  <a:srgbClr val="FFFFFF"/>
                </a:solidFill>
              </a:rPr>
              <a:t> primer paso. Los Tailored Plans (Planes </a:t>
            </a:r>
            <a:r>
              <a:rPr lang="en-US" err="1">
                <a:solidFill>
                  <a:srgbClr val="FFFFFF"/>
                </a:solidFill>
              </a:rPr>
              <a:t>personalizados</a:t>
            </a:r>
            <a:r>
              <a:rPr lang="en-US">
                <a:solidFill>
                  <a:srgbClr val="FFFFFF"/>
                </a:solidFill>
              </a:rPr>
              <a:t>) son </a:t>
            </a:r>
            <a:r>
              <a:rPr lang="en-US" err="1">
                <a:solidFill>
                  <a:srgbClr val="FFFFFF"/>
                </a:solidFill>
              </a:rPr>
              <a:t>el</a:t>
            </a:r>
            <a:r>
              <a:rPr lang="en-US">
                <a:solidFill>
                  <a:srgbClr val="FFFFFF"/>
                </a:solidFill>
              </a:rPr>
              <a:t> </a:t>
            </a:r>
            <a:r>
              <a:rPr lang="en-US" err="1">
                <a:solidFill>
                  <a:srgbClr val="FFFFFF"/>
                </a:solidFill>
              </a:rPr>
              <a:t>siguiente</a:t>
            </a:r>
            <a:r>
              <a:rPr lang="en-US">
                <a:solidFill>
                  <a:srgbClr val="FFFFFF"/>
                </a:solidFill>
              </a:rPr>
              <a:t> paso. </a:t>
            </a:r>
            <a:endParaRPr lang="en-US" b="1">
              <a:solidFill>
                <a:srgbClr val="FFFFFF"/>
              </a:solidFill>
            </a:endParaRPr>
          </a:p>
          <a:p>
            <a:pPr algn="ctr">
              <a:lnSpc>
                <a:spcPct val="110000"/>
              </a:lnSpc>
            </a:pPr>
            <a:r>
              <a:rPr lang="en-US" err="1">
                <a:solidFill>
                  <a:srgbClr val="FFFFFF"/>
                </a:solidFill>
              </a:rPr>
              <a:t>Éstos</a:t>
            </a:r>
            <a:r>
              <a:rPr lang="en-US" b="1">
                <a:solidFill>
                  <a:srgbClr val="FFFFFF"/>
                </a:solidFill>
              </a:rPr>
              <a:t> </a:t>
            </a:r>
            <a:r>
              <a:rPr lang="en-US" b="1" err="1">
                <a:solidFill>
                  <a:srgbClr val="FFFFFF"/>
                </a:solidFill>
              </a:rPr>
              <a:t>cubren</a:t>
            </a:r>
            <a:r>
              <a:rPr lang="en-US" b="1">
                <a:solidFill>
                  <a:srgbClr val="FFFFFF"/>
                </a:solidFill>
              </a:rPr>
              <a:t> </a:t>
            </a:r>
            <a:r>
              <a:rPr lang="en-US" b="1" err="1">
                <a:solidFill>
                  <a:srgbClr val="FFFFFF"/>
                </a:solidFill>
              </a:rPr>
              <a:t>los</a:t>
            </a:r>
            <a:r>
              <a:rPr lang="en-US" b="1">
                <a:solidFill>
                  <a:srgbClr val="FFFFFF"/>
                </a:solidFill>
              </a:rPr>
              <a:t> </a:t>
            </a:r>
            <a:r>
              <a:rPr lang="en-US" b="1" err="1">
                <a:solidFill>
                  <a:srgbClr val="FFFFFF"/>
                </a:solidFill>
              </a:rPr>
              <a:t>mismos</a:t>
            </a:r>
            <a:r>
              <a:rPr lang="en-US" b="1">
                <a:solidFill>
                  <a:srgbClr val="FFFFFF"/>
                </a:solidFill>
              </a:rPr>
              <a:t> </a:t>
            </a:r>
            <a:r>
              <a:rPr lang="en-US" b="1" err="1">
                <a:solidFill>
                  <a:srgbClr val="FFFFFF"/>
                </a:solidFill>
              </a:rPr>
              <a:t>servicios</a:t>
            </a:r>
            <a:r>
              <a:rPr lang="en-US" b="1">
                <a:solidFill>
                  <a:srgbClr val="FFFFFF"/>
                </a:solidFill>
              </a:rPr>
              <a:t> que </a:t>
            </a:r>
            <a:r>
              <a:rPr lang="en-US" b="1" err="1">
                <a:solidFill>
                  <a:srgbClr val="FFFFFF"/>
                </a:solidFill>
              </a:rPr>
              <a:t>obtienes</a:t>
            </a:r>
            <a:r>
              <a:rPr lang="en-US" b="1">
                <a:solidFill>
                  <a:srgbClr val="FFFFFF"/>
                </a:solidFill>
              </a:rPr>
              <a:t> de NC Medicaid Direct.</a:t>
            </a:r>
            <a:endParaRPr lang="en-US" b="1">
              <a:solidFill>
                <a:srgbClr val="FFFFFF"/>
              </a:solidFill>
              <a:cs typeface="Arial"/>
            </a:endParaRPr>
          </a:p>
        </p:txBody>
      </p:sp>
      <p:sp>
        <p:nvSpPr>
          <p:cNvPr id="8" name="Freeform 8" descr="Icon of a head and a heart"/>
          <p:cNvSpPr/>
          <p:nvPr/>
        </p:nvSpPr>
        <p:spPr>
          <a:xfrm>
            <a:off x="1864619" y="2574130"/>
            <a:ext cx="750338" cy="750338"/>
          </a:xfrm>
          <a:custGeom>
            <a:avLst/>
            <a:gdLst/>
            <a:ahLst/>
            <a:cxnLst/>
            <a:rect l="l" t="t" r="r" b="b"/>
            <a:pathLst>
              <a:path w="1125507" h="1125507">
                <a:moveTo>
                  <a:pt x="0" y="0"/>
                </a:moveTo>
                <a:lnTo>
                  <a:pt x="1125507" y="0"/>
                </a:lnTo>
                <a:lnTo>
                  <a:pt x="1125507" y="1125507"/>
                </a:lnTo>
                <a:lnTo>
                  <a:pt x="0" y="112550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4" name="TextBox 14"/>
          <p:cNvSpPr txBox="1"/>
          <p:nvPr/>
        </p:nvSpPr>
        <p:spPr>
          <a:xfrm>
            <a:off x="527557" y="4581434"/>
            <a:ext cx="3256966" cy="520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600">
                <a:solidFill>
                  <a:srgbClr val="000000"/>
                </a:solidFill>
                <a:latin typeface="Arial"/>
              </a:rPr>
              <a:t>Eso </a:t>
            </a:r>
            <a:r>
              <a:rPr lang="en-US" sz="1600" err="1">
                <a:solidFill>
                  <a:srgbClr val="000000"/>
                </a:solidFill>
                <a:latin typeface="Arial"/>
              </a:rPr>
              <a:t>significa</a:t>
            </a:r>
            <a:r>
              <a:rPr lang="en-US" sz="1600">
                <a:solidFill>
                  <a:srgbClr val="000000"/>
                </a:solidFill>
                <a:latin typeface="Arial"/>
              </a:rPr>
              <a:t> </a:t>
            </a:r>
            <a:r>
              <a:rPr lang="en-US" sz="1600" err="1">
                <a:solidFill>
                  <a:srgbClr val="000000"/>
                </a:solidFill>
                <a:latin typeface="Arial"/>
              </a:rPr>
              <a:t>mirarte</a:t>
            </a:r>
            <a:r>
              <a:rPr lang="en-US" sz="1600">
                <a:solidFill>
                  <a:srgbClr val="000000"/>
                </a:solidFill>
                <a:latin typeface="Arial"/>
              </a:rPr>
              <a:t> </a:t>
            </a:r>
            <a:r>
              <a:rPr lang="en-US" sz="1600" err="1">
                <a:solidFill>
                  <a:srgbClr val="000000"/>
                </a:solidFill>
                <a:latin typeface="Arial"/>
              </a:rPr>
              <a:t>como</a:t>
            </a:r>
            <a:r>
              <a:rPr lang="en-US" sz="1600">
                <a:solidFill>
                  <a:srgbClr val="000000"/>
                </a:solidFill>
                <a:latin typeface="Arial"/>
              </a:rPr>
              <a:t> </a:t>
            </a:r>
            <a:r>
              <a:rPr lang="en-US" sz="1600" err="1">
                <a:solidFill>
                  <a:srgbClr val="000000"/>
                </a:solidFill>
                <a:latin typeface="Arial"/>
              </a:rPr>
              <a:t>una</a:t>
            </a:r>
            <a:r>
              <a:rPr lang="en-US" sz="1600">
                <a:solidFill>
                  <a:srgbClr val="000000"/>
                </a:solidFill>
                <a:latin typeface="Arial"/>
              </a:rPr>
              <a:t> persona entera, ¡</a:t>
            </a:r>
            <a:r>
              <a:rPr lang="en-US" sz="1600" err="1">
                <a:solidFill>
                  <a:srgbClr val="000000"/>
                </a:solidFill>
                <a:latin typeface="Arial"/>
              </a:rPr>
              <a:t>completamente</a:t>
            </a:r>
            <a:r>
              <a:rPr lang="en-US" sz="1600">
                <a:solidFill>
                  <a:srgbClr val="000000"/>
                </a:solidFill>
                <a:latin typeface="Arial"/>
              </a:rPr>
              <a:t>!</a:t>
            </a:r>
            <a:endParaRPr lang="en-US">
              <a:cs typeface="Arial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528522" y="3539501"/>
            <a:ext cx="3355296" cy="8829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8549"/>
              </a:lnSpc>
            </a:pPr>
            <a:r>
              <a:rPr lang="en-US" b="1">
                <a:solidFill>
                  <a:srgbClr val="000000"/>
                </a:solidFill>
                <a:latin typeface="Arial Bold"/>
              </a:rPr>
              <a:t>Tú </a:t>
            </a:r>
            <a:r>
              <a:rPr lang="en-US" b="1" err="1">
                <a:solidFill>
                  <a:srgbClr val="000000"/>
                </a:solidFill>
                <a:latin typeface="Arial Bold"/>
              </a:rPr>
              <a:t>eres</a:t>
            </a:r>
            <a:r>
              <a:rPr lang="en-US" b="1">
                <a:solidFill>
                  <a:srgbClr val="000000"/>
                </a:solidFill>
                <a:latin typeface="Arial Bold"/>
              </a:rPr>
              <a:t> la </a:t>
            </a:r>
            <a:r>
              <a:rPr lang="en-US" b="1" err="1">
                <a:solidFill>
                  <a:srgbClr val="000000"/>
                </a:solidFill>
                <a:latin typeface="Arial Bold"/>
              </a:rPr>
              <a:t>prioridad</a:t>
            </a:r>
            <a:r>
              <a:rPr lang="en-US" b="1">
                <a:solidFill>
                  <a:srgbClr val="000000"/>
                </a:solidFill>
                <a:latin typeface="Arial Bold"/>
              </a:rPr>
              <a:t> bajo Tailored Plans (Planes </a:t>
            </a:r>
            <a:r>
              <a:rPr lang="en-US" b="1" err="1">
                <a:solidFill>
                  <a:srgbClr val="000000"/>
                </a:solidFill>
                <a:latin typeface="Arial Bold"/>
              </a:rPr>
              <a:t>personalizados</a:t>
            </a:r>
            <a:r>
              <a:rPr lang="en-US" b="1">
                <a:solidFill>
                  <a:srgbClr val="000000"/>
                </a:solidFill>
                <a:latin typeface="Arial Bold"/>
              </a:rPr>
              <a:t>)</a:t>
            </a:r>
            <a:endParaRPr lang="en-US" b="1" err="1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sp>
        <p:nvSpPr>
          <p:cNvPr id="9" name="Freeform 9" descr="Icon of a network of people"/>
          <p:cNvSpPr/>
          <p:nvPr/>
        </p:nvSpPr>
        <p:spPr>
          <a:xfrm>
            <a:off x="5699788" y="2574130"/>
            <a:ext cx="746437" cy="746437"/>
          </a:xfrm>
          <a:custGeom>
            <a:avLst/>
            <a:gdLst/>
            <a:ahLst/>
            <a:cxnLst/>
            <a:rect l="l" t="t" r="r" b="b"/>
            <a:pathLst>
              <a:path w="1119655" h="1119655">
                <a:moveTo>
                  <a:pt x="0" y="0"/>
                </a:moveTo>
                <a:lnTo>
                  <a:pt x="1119655" y="0"/>
                </a:lnTo>
                <a:lnTo>
                  <a:pt x="1119655" y="1119654"/>
                </a:lnTo>
                <a:lnTo>
                  <a:pt x="0" y="111965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0" name="TextBox 10"/>
          <p:cNvSpPr txBox="1"/>
          <p:nvPr/>
        </p:nvSpPr>
        <p:spPr>
          <a:xfrm>
            <a:off x="4422660" y="4298175"/>
            <a:ext cx="3463670" cy="18748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600">
                <a:solidFill>
                  <a:srgbClr val="000000"/>
                </a:solidFill>
                <a:latin typeface="Arial"/>
              </a:rPr>
              <a:t>Con Tailored Plans (Planes </a:t>
            </a:r>
            <a:r>
              <a:rPr lang="en-US" sz="1600" err="1">
                <a:solidFill>
                  <a:srgbClr val="000000"/>
                </a:solidFill>
                <a:latin typeface="Arial"/>
              </a:rPr>
              <a:t>personalizados</a:t>
            </a:r>
            <a:r>
              <a:rPr lang="en-US" sz="1600">
                <a:solidFill>
                  <a:srgbClr val="000000"/>
                </a:solidFill>
                <a:latin typeface="Arial"/>
              </a:rPr>
              <a:t>) no van </a:t>
            </a:r>
            <a:r>
              <a:rPr lang="en-US" sz="1600" err="1">
                <a:solidFill>
                  <a:srgbClr val="000000"/>
                </a:solidFill>
                <a:latin typeface="Arial"/>
              </a:rPr>
              <a:t>por</a:t>
            </a:r>
            <a:r>
              <a:rPr lang="en-US" sz="1600">
                <a:solidFill>
                  <a:srgbClr val="000000"/>
                </a:solidFill>
                <a:latin typeface="Arial"/>
              </a:rPr>
              <a:t> </a:t>
            </a:r>
            <a:r>
              <a:rPr lang="en-US" sz="1600" err="1">
                <a:solidFill>
                  <a:srgbClr val="000000"/>
                </a:solidFill>
                <a:latin typeface="Arial"/>
              </a:rPr>
              <a:t>separado</a:t>
            </a:r>
            <a:r>
              <a:rPr lang="en-US" sz="1600">
                <a:solidFill>
                  <a:srgbClr val="000000"/>
                </a:solidFill>
                <a:latin typeface="Arial"/>
              </a:rPr>
              <a:t> </a:t>
            </a:r>
            <a:r>
              <a:rPr lang="en-US" sz="1600" err="1">
                <a:solidFill>
                  <a:srgbClr val="000000"/>
                </a:solidFill>
                <a:latin typeface="Arial"/>
              </a:rPr>
              <a:t>tus</a:t>
            </a:r>
            <a:r>
              <a:rPr lang="en-US" sz="1600">
                <a:solidFill>
                  <a:srgbClr val="000000"/>
                </a:solidFill>
                <a:latin typeface="Arial"/>
              </a:rPr>
              <a:t> </a:t>
            </a:r>
            <a:r>
              <a:rPr lang="en-US" sz="1600" err="1">
                <a:solidFill>
                  <a:srgbClr val="000000"/>
                </a:solidFill>
                <a:latin typeface="Arial"/>
              </a:rPr>
              <a:t>necesidades</a:t>
            </a:r>
            <a:r>
              <a:rPr lang="en-US" sz="1600">
                <a:solidFill>
                  <a:srgbClr val="000000"/>
                </a:solidFill>
                <a:latin typeface="Arial"/>
              </a:rPr>
              <a:t> </a:t>
            </a:r>
            <a:r>
              <a:rPr lang="en-US" sz="1600" err="1">
                <a:solidFill>
                  <a:srgbClr val="000000"/>
                </a:solidFill>
                <a:latin typeface="Arial"/>
              </a:rPr>
              <a:t>físicas</a:t>
            </a:r>
            <a:r>
              <a:rPr lang="en-US" sz="1600">
                <a:solidFill>
                  <a:srgbClr val="000000"/>
                </a:solidFill>
                <a:latin typeface="Arial"/>
              </a:rPr>
              <a:t>, </a:t>
            </a:r>
            <a:r>
              <a:rPr lang="en-US" sz="1600" err="1">
                <a:solidFill>
                  <a:srgbClr val="000000"/>
                </a:solidFill>
                <a:latin typeface="Arial"/>
              </a:rPr>
              <a:t>mentales</a:t>
            </a:r>
            <a:r>
              <a:rPr lang="en-US" sz="1600">
                <a:solidFill>
                  <a:srgbClr val="000000"/>
                </a:solidFill>
                <a:latin typeface="Arial"/>
              </a:rPr>
              <a:t>, de </a:t>
            </a:r>
            <a:r>
              <a:rPr lang="en-US" sz="1600" err="1">
                <a:solidFill>
                  <a:srgbClr val="000000"/>
                </a:solidFill>
                <a:latin typeface="Arial"/>
              </a:rPr>
              <a:t>trastorno</a:t>
            </a:r>
            <a:r>
              <a:rPr lang="en-US" sz="1600">
                <a:solidFill>
                  <a:srgbClr val="000000"/>
                </a:solidFill>
                <a:latin typeface="Arial"/>
              </a:rPr>
              <a:t> grave </a:t>
            </a:r>
            <a:r>
              <a:rPr lang="en-US" sz="1600" err="1">
                <a:solidFill>
                  <a:srgbClr val="000000"/>
                </a:solidFill>
                <a:latin typeface="Arial"/>
              </a:rPr>
              <a:t>por</a:t>
            </a:r>
            <a:r>
              <a:rPr lang="en-US" sz="1600">
                <a:solidFill>
                  <a:srgbClr val="000000"/>
                </a:solidFill>
                <a:latin typeface="Arial"/>
              </a:rPr>
              <a:t> </a:t>
            </a:r>
            <a:r>
              <a:rPr lang="en-US" sz="1600" err="1">
                <a:solidFill>
                  <a:srgbClr val="000000"/>
                </a:solidFill>
                <a:latin typeface="Arial"/>
              </a:rPr>
              <a:t>uso</a:t>
            </a:r>
            <a:r>
              <a:rPr lang="en-US" sz="1600">
                <a:solidFill>
                  <a:srgbClr val="000000"/>
                </a:solidFill>
                <a:latin typeface="Arial"/>
              </a:rPr>
              <a:t> de </a:t>
            </a:r>
            <a:r>
              <a:rPr lang="en-US" sz="1600" err="1">
                <a:solidFill>
                  <a:srgbClr val="000000"/>
                </a:solidFill>
                <a:latin typeface="Arial"/>
              </a:rPr>
              <a:t>sustancias</a:t>
            </a:r>
            <a:r>
              <a:rPr lang="en-US" sz="1600">
                <a:solidFill>
                  <a:srgbClr val="000000"/>
                </a:solidFill>
                <a:latin typeface="Arial"/>
              </a:rPr>
              <a:t> o </a:t>
            </a:r>
            <a:r>
              <a:rPr lang="en-US" sz="1600" err="1">
                <a:solidFill>
                  <a:srgbClr val="000000"/>
                </a:solidFill>
                <a:latin typeface="Arial"/>
              </a:rPr>
              <a:t>lesión</a:t>
            </a:r>
            <a:r>
              <a:rPr lang="en-US" sz="1600">
                <a:solidFill>
                  <a:srgbClr val="000000"/>
                </a:solidFill>
                <a:latin typeface="Arial"/>
              </a:rPr>
              <a:t> cerebral </a:t>
            </a:r>
            <a:r>
              <a:rPr lang="en-US" sz="1600" err="1">
                <a:solidFill>
                  <a:srgbClr val="000000"/>
                </a:solidFill>
                <a:latin typeface="Arial"/>
              </a:rPr>
              <a:t>traumática</a:t>
            </a:r>
            <a:r>
              <a:rPr lang="en-US" sz="1600">
                <a:solidFill>
                  <a:srgbClr val="000000"/>
                </a:solidFill>
                <a:latin typeface="Arial"/>
              </a:rPr>
              <a:t>, e </a:t>
            </a:r>
            <a:r>
              <a:rPr lang="en-US" sz="1600" err="1">
                <a:solidFill>
                  <a:srgbClr val="000000"/>
                </a:solidFill>
                <a:latin typeface="Arial"/>
              </a:rPr>
              <a:t>intelectuales</a:t>
            </a:r>
            <a:r>
              <a:rPr lang="en-US" sz="1600">
                <a:solidFill>
                  <a:srgbClr val="000000"/>
                </a:solidFill>
                <a:latin typeface="Arial"/>
              </a:rPr>
              <a:t> y de </a:t>
            </a:r>
            <a:r>
              <a:rPr lang="en-US" sz="1600" err="1">
                <a:solidFill>
                  <a:srgbClr val="000000"/>
                </a:solidFill>
                <a:latin typeface="Arial"/>
              </a:rPr>
              <a:t>discapacidad</a:t>
            </a:r>
            <a:r>
              <a:rPr lang="en-US" sz="1600">
                <a:solidFill>
                  <a:srgbClr val="000000"/>
                </a:solidFill>
                <a:latin typeface="Arial"/>
              </a:rPr>
              <a:t> del </a:t>
            </a:r>
            <a:r>
              <a:rPr lang="en-US" sz="1600" err="1">
                <a:solidFill>
                  <a:srgbClr val="000000"/>
                </a:solidFill>
                <a:latin typeface="Arial"/>
              </a:rPr>
              <a:t>desarrollo</a:t>
            </a:r>
            <a:r>
              <a:rPr lang="en-US" sz="1600">
                <a:solidFill>
                  <a:srgbClr val="000000"/>
                </a:solidFill>
                <a:latin typeface="Arial"/>
              </a:rPr>
              <a:t>.</a:t>
            </a:r>
            <a:endParaRPr lang="en-US" sz="1600">
              <a:cs typeface="Arial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4422965" y="3536592"/>
            <a:ext cx="3300082" cy="5864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8549"/>
              </a:lnSpc>
            </a:pPr>
            <a:r>
              <a:rPr lang="en-US" b="1" err="1">
                <a:solidFill>
                  <a:srgbClr val="000000"/>
                </a:solidFill>
                <a:latin typeface="Arial Bold"/>
                <a:cs typeface="Arial Bold"/>
              </a:rPr>
              <a:t>Todas</a:t>
            </a:r>
            <a:r>
              <a:rPr lang="en-US" b="1">
                <a:solidFill>
                  <a:srgbClr val="000000"/>
                </a:solidFill>
                <a:latin typeface="Arial Bold"/>
                <a:cs typeface="Arial Bold"/>
              </a:rPr>
              <a:t> </a:t>
            </a:r>
            <a:r>
              <a:rPr lang="en-US" b="1" err="1">
                <a:solidFill>
                  <a:srgbClr val="000000"/>
                </a:solidFill>
                <a:latin typeface="Arial Bold"/>
                <a:cs typeface="Arial Bold"/>
              </a:rPr>
              <a:t>tus</a:t>
            </a:r>
            <a:r>
              <a:rPr lang="en-US" b="1">
                <a:solidFill>
                  <a:srgbClr val="000000"/>
                </a:solidFill>
                <a:latin typeface="Arial Bold"/>
                <a:cs typeface="Arial Bold"/>
              </a:rPr>
              <a:t> </a:t>
            </a:r>
            <a:r>
              <a:rPr lang="en-US" b="1" err="1">
                <a:solidFill>
                  <a:srgbClr val="000000"/>
                </a:solidFill>
                <a:latin typeface="Arial Bold"/>
                <a:cs typeface="Arial Bold"/>
              </a:rPr>
              <a:t>necesidades</a:t>
            </a:r>
            <a:r>
              <a:rPr lang="en-US" b="1">
                <a:solidFill>
                  <a:srgbClr val="000000"/>
                </a:solidFill>
                <a:latin typeface="Arial Bold"/>
                <a:cs typeface="Arial Bold"/>
              </a:rPr>
              <a:t> de </a:t>
            </a:r>
            <a:r>
              <a:rPr lang="en-US" b="1" err="1">
                <a:solidFill>
                  <a:srgbClr val="000000"/>
                </a:solidFill>
                <a:latin typeface="Arial Bold"/>
                <a:cs typeface="Arial Bold"/>
              </a:rPr>
              <a:t>salud</a:t>
            </a:r>
            <a:r>
              <a:rPr lang="en-US" b="1">
                <a:solidFill>
                  <a:srgbClr val="000000"/>
                </a:solidFill>
                <a:latin typeface="Arial Bold"/>
                <a:cs typeface="Arial Bold"/>
              </a:rPr>
              <a:t> </a:t>
            </a:r>
            <a:r>
              <a:rPr lang="en-US" b="1" err="1">
                <a:solidFill>
                  <a:srgbClr val="000000"/>
                </a:solidFill>
                <a:latin typeface="Arial Bold"/>
                <a:cs typeface="Arial Bold"/>
              </a:rPr>
              <a:t>cubiertas</a:t>
            </a:r>
            <a:r>
              <a:rPr lang="en-US" b="1">
                <a:solidFill>
                  <a:srgbClr val="000000"/>
                </a:solidFill>
                <a:latin typeface="Arial Bold"/>
                <a:cs typeface="Arial Bold"/>
              </a:rPr>
              <a:t> </a:t>
            </a:r>
            <a:r>
              <a:rPr lang="en-US" b="1" err="1">
                <a:solidFill>
                  <a:srgbClr val="000000"/>
                </a:solidFill>
                <a:latin typeface="Arial Bold"/>
                <a:cs typeface="Arial Bold"/>
              </a:rPr>
              <a:t>en</a:t>
            </a:r>
            <a:r>
              <a:rPr lang="en-US" b="1">
                <a:solidFill>
                  <a:srgbClr val="000000"/>
                </a:solidFill>
                <a:latin typeface="Arial Bold"/>
                <a:cs typeface="Arial Bold"/>
              </a:rPr>
              <a:t> un plan</a:t>
            </a:r>
            <a:endParaRPr lang="en-US"/>
          </a:p>
        </p:txBody>
      </p:sp>
      <p:sp>
        <p:nvSpPr>
          <p:cNvPr id="12" name="Freeform 12" descr="Icon of two hands"/>
          <p:cNvSpPr/>
          <p:nvPr/>
        </p:nvSpPr>
        <p:spPr>
          <a:xfrm>
            <a:off x="9777490" y="2559164"/>
            <a:ext cx="780270" cy="780270"/>
          </a:xfrm>
          <a:custGeom>
            <a:avLst/>
            <a:gdLst/>
            <a:ahLst/>
            <a:cxnLst/>
            <a:rect l="l" t="t" r="r" b="b"/>
            <a:pathLst>
              <a:path w="1170405" h="1170405">
                <a:moveTo>
                  <a:pt x="0" y="0"/>
                </a:moveTo>
                <a:lnTo>
                  <a:pt x="1170405" y="0"/>
                </a:lnTo>
                <a:lnTo>
                  <a:pt x="1170405" y="1170405"/>
                </a:lnTo>
                <a:lnTo>
                  <a:pt x="0" y="117040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7" name="TextBox 17"/>
          <p:cNvSpPr txBox="1"/>
          <p:nvPr/>
        </p:nvSpPr>
        <p:spPr>
          <a:xfrm>
            <a:off x="8627935" y="4581204"/>
            <a:ext cx="3269880" cy="13331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600" err="1">
                <a:solidFill>
                  <a:srgbClr val="000000"/>
                </a:solidFill>
                <a:latin typeface="Arial"/>
              </a:rPr>
              <a:t>Ellos</a:t>
            </a:r>
            <a:r>
              <a:rPr lang="en-US" sz="1600">
                <a:solidFill>
                  <a:srgbClr val="000000"/>
                </a:solidFill>
                <a:latin typeface="Arial"/>
              </a:rPr>
              <a:t> </a:t>
            </a:r>
            <a:r>
              <a:rPr lang="en-US" sz="1600" err="1">
                <a:solidFill>
                  <a:srgbClr val="000000"/>
                </a:solidFill>
                <a:latin typeface="Arial"/>
              </a:rPr>
              <a:t>pueden</a:t>
            </a:r>
            <a:r>
              <a:rPr lang="en-US" sz="1600">
                <a:solidFill>
                  <a:srgbClr val="000000"/>
                </a:solidFill>
                <a:ea typeface="+mn-lt"/>
                <a:cs typeface="+mn-lt"/>
              </a:rPr>
              <a:t> </a:t>
            </a:r>
            <a:r>
              <a:rPr lang="en-US" sz="1600" err="1">
                <a:solidFill>
                  <a:srgbClr val="000000"/>
                </a:solidFill>
                <a:ea typeface="+mn-lt"/>
                <a:cs typeface="+mn-lt"/>
              </a:rPr>
              <a:t>asistirte</a:t>
            </a:r>
            <a:r>
              <a:rPr lang="en-US" sz="1600">
                <a:solidFill>
                  <a:srgbClr val="000000"/>
                </a:solidFill>
                <a:ea typeface="+mn-lt"/>
                <a:cs typeface="+mn-lt"/>
              </a:rPr>
              <a:t> a </a:t>
            </a:r>
            <a:r>
              <a:rPr lang="en-US" sz="1600" err="1">
                <a:solidFill>
                  <a:srgbClr val="000000"/>
                </a:solidFill>
                <a:ea typeface="+mn-lt"/>
                <a:cs typeface="+mn-lt"/>
              </a:rPr>
              <a:t>obtener</a:t>
            </a:r>
            <a:r>
              <a:rPr lang="en-US" sz="160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en-US" sz="1600" err="1">
                <a:solidFill>
                  <a:srgbClr val="000000"/>
                </a:solidFill>
                <a:ea typeface="+mn-lt"/>
                <a:cs typeface="+mn-lt"/>
              </a:rPr>
              <a:t>el</a:t>
            </a:r>
            <a:r>
              <a:rPr lang="en-US" sz="160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en-US" sz="1600" err="1">
                <a:solidFill>
                  <a:srgbClr val="000000"/>
                </a:solidFill>
                <a:ea typeface="+mn-lt"/>
                <a:cs typeface="+mn-lt"/>
              </a:rPr>
              <a:t>cuidado</a:t>
            </a:r>
            <a:r>
              <a:rPr lang="en-US" sz="160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en-US" sz="1600" err="1">
                <a:solidFill>
                  <a:srgbClr val="000000"/>
                </a:solidFill>
                <a:ea typeface="+mn-lt"/>
                <a:cs typeface="+mn-lt"/>
              </a:rPr>
              <a:t>médico</a:t>
            </a:r>
            <a:r>
              <a:rPr lang="en-US" sz="1600">
                <a:solidFill>
                  <a:srgbClr val="000000"/>
                </a:solidFill>
                <a:ea typeface="+mn-lt"/>
                <a:cs typeface="+mn-lt"/>
              </a:rPr>
              <a:t> o </a:t>
            </a:r>
            <a:r>
              <a:rPr lang="en-US" sz="1600" err="1">
                <a:solidFill>
                  <a:srgbClr val="000000"/>
                </a:solidFill>
                <a:ea typeface="+mn-lt"/>
                <a:cs typeface="+mn-lt"/>
              </a:rPr>
              <a:t>especializado</a:t>
            </a:r>
            <a:r>
              <a:rPr lang="en-US" sz="1600">
                <a:solidFill>
                  <a:srgbClr val="000000"/>
                </a:solidFill>
                <a:ea typeface="+mn-lt"/>
                <a:cs typeface="+mn-lt"/>
              </a:rPr>
              <a:t> que </a:t>
            </a:r>
            <a:r>
              <a:rPr lang="en-US" sz="1600" err="1">
                <a:solidFill>
                  <a:srgbClr val="000000"/>
                </a:solidFill>
                <a:ea typeface="+mn-lt"/>
                <a:cs typeface="+mn-lt"/>
              </a:rPr>
              <a:t>necesitas</a:t>
            </a:r>
            <a:r>
              <a:rPr lang="en-US" sz="1600">
                <a:solidFill>
                  <a:srgbClr val="000000"/>
                </a:solidFill>
                <a:ea typeface="+mn-lt"/>
                <a:cs typeface="+mn-lt"/>
              </a:rPr>
              <a:t>, </a:t>
            </a:r>
            <a:r>
              <a:rPr lang="en-US" sz="1600" err="1">
                <a:solidFill>
                  <a:srgbClr val="000000"/>
                </a:solidFill>
                <a:ea typeface="+mn-lt"/>
                <a:cs typeface="+mn-lt"/>
              </a:rPr>
              <a:t>como</a:t>
            </a:r>
            <a:r>
              <a:rPr lang="en-US" sz="160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en-US" sz="1600" err="1">
                <a:solidFill>
                  <a:srgbClr val="000000"/>
                </a:solidFill>
                <a:ea typeface="+mn-lt"/>
                <a:cs typeface="+mn-lt"/>
              </a:rPr>
              <a:t>programar</a:t>
            </a:r>
            <a:r>
              <a:rPr lang="en-US" sz="1600">
                <a:solidFill>
                  <a:srgbClr val="000000"/>
                </a:solidFill>
                <a:ea typeface="+mn-lt"/>
                <a:cs typeface="+mn-lt"/>
              </a:rPr>
              <a:t> </a:t>
            </a:r>
            <a:r>
              <a:rPr lang="en-US" sz="1600" err="1">
                <a:solidFill>
                  <a:srgbClr val="000000"/>
                </a:solidFill>
                <a:ea typeface="+mn-lt"/>
                <a:cs typeface="+mn-lt"/>
              </a:rPr>
              <a:t>tus</a:t>
            </a:r>
            <a:r>
              <a:rPr lang="en-US" sz="160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en-US" sz="1600" err="1">
                <a:solidFill>
                  <a:srgbClr val="000000"/>
                </a:solidFill>
                <a:ea typeface="+mn-lt"/>
                <a:cs typeface="+mn-lt"/>
              </a:rPr>
              <a:t>citas</a:t>
            </a:r>
            <a:r>
              <a:rPr lang="en-US" sz="160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en-US" sz="1600" err="1">
                <a:solidFill>
                  <a:srgbClr val="000000"/>
                </a:solidFill>
                <a:ea typeface="+mn-lt"/>
                <a:cs typeface="+mn-lt"/>
              </a:rPr>
              <a:t>médicas</a:t>
            </a:r>
            <a:r>
              <a:rPr lang="en-US" sz="1600">
                <a:solidFill>
                  <a:srgbClr val="000000"/>
                </a:solidFill>
                <a:ea typeface="+mn-lt"/>
                <a:cs typeface="+mn-lt"/>
              </a:rPr>
              <a:t>, </a:t>
            </a:r>
            <a:r>
              <a:rPr lang="en-US" sz="1600" err="1">
                <a:solidFill>
                  <a:srgbClr val="000000"/>
                </a:solidFill>
                <a:ea typeface="+mn-lt"/>
                <a:cs typeface="+mn-lt"/>
              </a:rPr>
              <a:t>organizar</a:t>
            </a:r>
            <a:r>
              <a:rPr lang="en-US" sz="1600">
                <a:solidFill>
                  <a:srgbClr val="000000"/>
                </a:solidFill>
                <a:ea typeface="+mn-lt"/>
                <a:cs typeface="+mn-lt"/>
              </a:rPr>
              <a:t> </a:t>
            </a:r>
            <a:r>
              <a:rPr lang="en-US" sz="1600" err="1">
                <a:solidFill>
                  <a:srgbClr val="000000"/>
                </a:solidFill>
                <a:ea typeface="+mn-lt"/>
                <a:cs typeface="+mn-lt"/>
              </a:rPr>
              <a:t>transporte</a:t>
            </a:r>
            <a:r>
              <a:rPr lang="en-US" sz="1600">
                <a:solidFill>
                  <a:srgbClr val="000000"/>
                </a:solidFill>
                <a:ea typeface="+mn-lt"/>
                <a:cs typeface="+mn-lt"/>
              </a:rPr>
              <a:t> y </a:t>
            </a:r>
            <a:r>
              <a:rPr lang="en-US" sz="1600" err="1">
                <a:solidFill>
                  <a:srgbClr val="000000"/>
                </a:solidFill>
                <a:ea typeface="+mn-lt"/>
                <a:cs typeface="+mn-lt"/>
              </a:rPr>
              <a:t>más</a:t>
            </a:r>
            <a:r>
              <a:rPr lang="en-US" sz="1600">
                <a:solidFill>
                  <a:srgbClr val="000000"/>
                </a:solidFill>
                <a:ea typeface="+mn-lt"/>
                <a:cs typeface="+mn-lt"/>
              </a:rPr>
              <a:t>.</a:t>
            </a:r>
            <a:endParaRPr lang="en-US" sz="1600">
              <a:cs typeface="Arial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8627706" y="3539501"/>
            <a:ext cx="2953905" cy="8829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8549"/>
              </a:lnSpc>
            </a:pPr>
            <a:r>
              <a:rPr lang="en-US" b="1" err="1">
                <a:solidFill>
                  <a:srgbClr val="000000"/>
                </a:solidFill>
                <a:latin typeface="Arial Bold"/>
              </a:rPr>
              <a:t>Apoyo</a:t>
            </a:r>
            <a:r>
              <a:rPr lang="en-US" b="1">
                <a:solidFill>
                  <a:srgbClr val="000000"/>
                </a:solidFill>
                <a:latin typeface="Arial Bold"/>
              </a:rPr>
              <a:t> de Tailored Care Manager (</a:t>
            </a:r>
            <a:r>
              <a:rPr lang="en-US" b="1" err="1">
                <a:solidFill>
                  <a:srgbClr val="000000"/>
                </a:solidFill>
                <a:latin typeface="Arial Bold"/>
              </a:rPr>
              <a:t>Gestores</a:t>
            </a:r>
            <a:r>
              <a:rPr lang="en-US" b="1">
                <a:solidFill>
                  <a:srgbClr val="000000"/>
                </a:solidFill>
                <a:latin typeface="Arial Bold"/>
              </a:rPr>
              <a:t> de </a:t>
            </a:r>
            <a:r>
              <a:rPr lang="en-US" b="1" err="1">
                <a:solidFill>
                  <a:srgbClr val="000000"/>
                </a:solidFill>
                <a:latin typeface="Arial Bold"/>
              </a:rPr>
              <a:t>cuidado</a:t>
            </a:r>
            <a:r>
              <a:rPr lang="en-US" b="1">
                <a:solidFill>
                  <a:srgbClr val="000000"/>
                </a:solidFill>
                <a:latin typeface="Arial Bold"/>
              </a:rPr>
              <a:t> </a:t>
            </a:r>
            <a:r>
              <a:rPr lang="en-US" b="1" err="1">
                <a:solidFill>
                  <a:srgbClr val="000000"/>
                </a:solidFill>
                <a:latin typeface="Arial Bold"/>
              </a:rPr>
              <a:t>personalizado</a:t>
            </a:r>
            <a:r>
              <a:rPr lang="en-US" b="1">
                <a:solidFill>
                  <a:srgbClr val="000000"/>
                </a:solidFill>
                <a:latin typeface="Arial Bold"/>
              </a:rPr>
              <a:t>)</a:t>
            </a:r>
            <a:endParaRPr lang="en-US" b="1" err="1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sp>
        <p:nvSpPr>
          <p:cNvPr id="2" name="AutoShape 8">
            <a:extLst>
              <a:ext uri="{FF2B5EF4-FFF2-40B4-BE49-F238E27FC236}">
                <a16:creationId xmlns:a16="http://schemas.microsoft.com/office/drawing/2014/main" id="{FA634B59-9F72-C9A5-E509-30E167C40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017021" y="2840510"/>
            <a:ext cx="16623" cy="3176529"/>
          </a:xfrm>
          <a:prstGeom prst="line">
            <a:avLst/>
          </a:prstGeom>
          <a:ln w="25400" cap="flat">
            <a:solidFill>
              <a:srgbClr val="00376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sp>
        <p:nvSpPr>
          <p:cNvPr id="3" name="AutoShape 8">
            <a:extLst>
              <a:ext uri="{FF2B5EF4-FFF2-40B4-BE49-F238E27FC236}">
                <a16:creationId xmlns:a16="http://schemas.microsoft.com/office/drawing/2014/main" id="{EEAEA0C3-996A-68E5-DC91-770253B965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8154637" y="2852233"/>
            <a:ext cx="16624" cy="3176529"/>
          </a:xfrm>
          <a:prstGeom prst="line">
            <a:avLst/>
          </a:prstGeom>
          <a:ln w="25400" cap="flat">
            <a:solidFill>
              <a:srgbClr val="00376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2E0475-E586-18C9-91EE-DCC90C3367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5733" y="6200464"/>
            <a:ext cx="1515857" cy="479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5004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sitting on a bed">
            <a:extLst>
              <a:ext uri="{FF2B5EF4-FFF2-40B4-BE49-F238E27FC236}">
                <a16:creationId xmlns:a16="http://schemas.microsoft.com/office/drawing/2014/main" id="{35660BA3-E757-0250-3991-30C4C5D995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3" r="22485"/>
          <a:stretch/>
        </p:blipFill>
        <p:spPr>
          <a:xfrm>
            <a:off x="3455895" y="-5818"/>
            <a:ext cx="8777804" cy="685800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352CE25-F3E1-B0C0-7B1E-F2E806CD9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3266" y="-5817"/>
            <a:ext cx="12210433" cy="6858000"/>
          </a:xfrm>
          <a:prstGeom prst="rect">
            <a:avLst/>
          </a:prstGeom>
          <a:gradFill flip="none" rotWithShape="1">
            <a:gsLst>
              <a:gs pos="89000">
                <a:srgbClr val="0070C0">
                  <a:lumMod val="62000"/>
                  <a:alpha val="7000"/>
                </a:srgbClr>
              </a:gs>
              <a:gs pos="49000">
                <a:srgbClr val="17375E">
                  <a:lumMod val="75630"/>
                  <a:alpha val="83578"/>
                </a:srgbClr>
              </a:gs>
              <a:gs pos="27000">
                <a:schemeClr val="accent3">
                  <a:lumMod val="49756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C0C3C2D-3C2C-B95F-90D1-EAE59E59E52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26141" y="2830137"/>
            <a:ext cx="4670174" cy="252324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7CA3DD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kumimoji="0" lang="en-US" sz="4000" b="1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</a:rPr>
              <a:t>Qué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4000" b="1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</a:rPr>
              <a:t>esperar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</a:rPr>
              <a:t> y </a:t>
            </a:r>
            <a:r>
              <a:rPr kumimoji="0" lang="en-US" sz="4000" b="1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</a:rPr>
              <a:t>fechas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</a:rPr>
              <a:t> clave</a:t>
            </a:r>
            <a:br>
              <a:rPr lang="en-US" sz="4000">
                <a:latin typeface="Arial"/>
                <a:cs typeface="Arial"/>
              </a:rPr>
            </a:br>
            <a:br>
              <a:rPr lang="en-US" sz="4000">
                <a:latin typeface="Arial"/>
                <a:cs typeface="Arial"/>
              </a:rPr>
            </a:br>
            <a:r>
              <a:rPr lang="en-US" sz="2800" b="0" err="1">
                <a:solidFill>
                  <a:schemeClr val="bg1"/>
                </a:solidFill>
                <a:latin typeface="Arial"/>
                <a:cs typeface="Arial"/>
              </a:rPr>
              <a:t>Lanzamiento</a:t>
            </a:r>
            <a:r>
              <a:rPr lang="en-US" sz="2800" b="0">
                <a:solidFill>
                  <a:schemeClr val="bg1"/>
                </a:solidFill>
                <a:latin typeface="Arial"/>
                <a:cs typeface="Arial"/>
              </a:rPr>
              <a:t> 1 de </a:t>
            </a:r>
            <a:r>
              <a:rPr lang="en-US" sz="2800" b="0" err="1">
                <a:solidFill>
                  <a:schemeClr val="bg1"/>
                </a:solidFill>
                <a:latin typeface="Arial"/>
                <a:cs typeface="Arial"/>
              </a:rPr>
              <a:t>julio</a:t>
            </a:r>
            <a:endParaRPr lang="en-US" sz="2800" b="1" i="0" u="none" strike="noStrike" kern="1200" cap="none" spc="0" normalizeH="0" baseline="0" noProof="0" err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20C2C89-FC11-BC94-8E80-C8C491E09D75}"/>
              </a:ext>
            </a:extLst>
          </p:cNvPr>
          <p:cNvGrpSpPr/>
          <p:nvPr/>
        </p:nvGrpSpPr>
        <p:grpSpPr>
          <a:xfrm>
            <a:off x="724142" y="1187903"/>
            <a:ext cx="3397827" cy="975621"/>
            <a:chOff x="724142" y="1187903"/>
            <a:chExt cx="3397827" cy="975621"/>
          </a:xfrm>
        </p:grpSpPr>
        <p:pic>
          <p:nvPicPr>
            <p:cNvPr id="4" name="Picture 3" descr="Text&#10;&#10;Description automatically generated">
              <a:extLst>
                <a:ext uri="{FF2B5EF4-FFF2-40B4-BE49-F238E27FC236}">
                  <a16:creationId xmlns:a16="http://schemas.microsoft.com/office/drawing/2014/main" id="{AD0BAD11-B46C-B2EF-10A5-6F00A30A42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63294" b="559"/>
            <a:stretch/>
          </p:blipFill>
          <p:spPr>
            <a:xfrm>
              <a:off x="724142" y="1189947"/>
              <a:ext cx="1006931" cy="966123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9E05E01-36DF-5856-1812-5863F789CD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1683" t="25088" b="25442"/>
            <a:stretch/>
          </p:blipFill>
          <p:spPr>
            <a:xfrm>
              <a:off x="1730828" y="1187903"/>
              <a:ext cx="2391141" cy="9756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965522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15708"/>
            <a:ext cx="5939818" cy="6858000"/>
          </a:xfrm>
          <a:custGeom>
            <a:avLst/>
            <a:gdLst/>
            <a:ahLst/>
            <a:cxnLst/>
            <a:rect l="l" t="t" r="r" b="b"/>
            <a:pathLst>
              <a:path w="2346595" h="2709333">
                <a:moveTo>
                  <a:pt x="0" y="0"/>
                </a:moveTo>
                <a:lnTo>
                  <a:pt x="2346595" y="0"/>
                </a:lnTo>
                <a:lnTo>
                  <a:pt x="2346595" y="2709333"/>
                </a:lnTo>
                <a:lnTo>
                  <a:pt x="0" y="2709333"/>
                </a:lnTo>
                <a:close/>
              </a:path>
            </a:pathLst>
          </a:custGeom>
          <a:solidFill>
            <a:srgbClr val="003764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25" name="TextBox 25"/>
          <p:cNvSpPr txBox="1">
            <a:spLocks noGrp="1"/>
          </p:cNvSpPr>
          <p:nvPr>
            <p:ph type="title" idx="4294967295"/>
          </p:nvPr>
        </p:nvSpPr>
        <p:spPr>
          <a:xfrm>
            <a:off x="608146" y="418209"/>
            <a:ext cx="4861445" cy="166199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¿</a:t>
            </a:r>
            <a:r>
              <a:rPr kumimoji="0" lang="en-US" sz="3600" b="1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Qué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es </a:t>
            </a:r>
            <a:r>
              <a:rPr lang="en-US" sz="36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un</a:t>
            </a:r>
            <a:br>
              <a:rPr lang="en-US" sz="3600">
                <a:solidFill>
                  <a:schemeClr val="bg1"/>
                </a:solidFill>
                <a:latin typeface="+mn-lt"/>
                <a:ea typeface="+mn-ea"/>
                <a:cs typeface="+mn-cs"/>
              </a:rPr>
            </a:br>
            <a:r>
              <a:rPr lang="en-US" sz="36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Tailored Plan</a:t>
            </a:r>
            <a:br>
              <a:rPr lang="en-US" sz="3600">
                <a:solidFill>
                  <a:schemeClr val="bg1"/>
                </a:solidFill>
                <a:latin typeface="+mn-lt"/>
                <a:ea typeface="+mn-ea"/>
                <a:cs typeface="+mn-cs"/>
              </a:rPr>
            </a:br>
            <a:r>
              <a:rPr lang="en-US" sz="36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(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Plan </a:t>
            </a:r>
            <a:r>
              <a:rPr lang="en-US" sz="360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personalizado</a:t>
            </a:r>
            <a:r>
              <a:rPr lang="en-US" sz="36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)?</a:t>
            </a:r>
            <a:endParaRPr lang="en-US" sz="3600">
              <a:solidFill>
                <a:schemeClr val="bg1"/>
              </a:solidFill>
              <a:ea typeface="+mn-ea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608145" y="2375551"/>
            <a:ext cx="4829175" cy="35240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000">
                <a:solidFill>
                  <a:srgbClr val="FFFFFF"/>
                </a:solidFill>
              </a:rPr>
              <a:t>Tailored Plans (Planes </a:t>
            </a:r>
            <a:r>
              <a:rPr lang="en-US" sz="2000" err="1">
                <a:solidFill>
                  <a:srgbClr val="FFFFFF"/>
                </a:solidFill>
              </a:rPr>
              <a:t>personalizados</a:t>
            </a:r>
            <a:r>
              <a:rPr lang="en-US" sz="2000">
                <a:solidFill>
                  <a:srgbClr val="FFFFFF"/>
                </a:solidFill>
              </a:rPr>
              <a:t>) son un nuevo </a:t>
            </a:r>
            <a:r>
              <a:rPr lang="en-US" sz="2000" err="1">
                <a:solidFill>
                  <a:srgbClr val="FFFFFF"/>
                </a:solidFill>
              </a:rPr>
              <a:t>modelo</a:t>
            </a:r>
            <a:r>
              <a:rPr lang="en-US" sz="2000">
                <a:solidFill>
                  <a:srgbClr val="FFFFFF"/>
                </a:solidFill>
              </a:rPr>
              <a:t> de </a:t>
            </a:r>
            <a:r>
              <a:rPr lang="en-US" sz="2000" err="1">
                <a:solidFill>
                  <a:srgbClr val="FFFFFF"/>
                </a:solidFill>
              </a:rPr>
              <a:t>cobertura</a:t>
            </a:r>
            <a:r>
              <a:rPr lang="en-US" sz="2000">
                <a:solidFill>
                  <a:srgbClr val="FFFFFF"/>
                </a:solidFill>
              </a:rPr>
              <a:t> de </a:t>
            </a:r>
            <a:r>
              <a:rPr lang="en-US" sz="2000" err="1">
                <a:solidFill>
                  <a:srgbClr val="FFFFFF"/>
                </a:solidFill>
              </a:rPr>
              <a:t>salud</a:t>
            </a:r>
            <a:r>
              <a:rPr lang="en-US" sz="2000">
                <a:solidFill>
                  <a:srgbClr val="FFFFFF"/>
                </a:solidFill>
              </a:rPr>
              <a:t> de NC Medicaid. </a:t>
            </a:r>
            <a:r>
              <a:rPr lang="en-US" sz="2000" err="1">
                <a:solidFill>
                  <a:srgbClr val="FFFFFF"/>
                </a:solidFill>
              </a:rPr>
              <a:t>Cubren</a:t>
            </a:r>
            <a:r>
              <a:rPr lang="en-US" sz="2000">
                <a:solidFill>
                  <a:srgbClr val="FFFFFF"/>
                </a:solidFill>
              </a:rPr>
              <a:t> </a:t>
            </a:r>
            <a:r>
              <a:rPr lang="en-US" sz="2000" err="1">
                <a:solidFill>
                  <a:srgbClr val="FFFFFF"/>
                </a:solidFill>
              </a:rPr>
              <a:t>tu</a:t>
            </a:r>
            <a:r>
              <a:rPr lang="en-US" sz="2000">
                <a:solidFill>
                  <a:srgbClr val="FFFFFF"/>
                </a:solidFill>
              </a:rPr>
              <a:t> </a:t>
            </a:r>
            <a:r>
              <a:rPr lang="en-US" sz="2000" err="1">
                <a:solidFill>
                  <a:srgbClr val="FFFFFF"/>
                </a:solidFill>
              </a:rPr>
              <a:t>salud</a:t>
            </a:r>
            <a:r>
              <a:rPr lang="en-US" sz="2000">
                <a:solidFill>
                  <a:srgbClr val="FFFFFF"/>
                </a:solidFill>
              </a:rPr>
              <a:t> mental, </a:t>
            </a:r>
            <a:r>
              <a:rPr lang="en-US" sz="2000" err="1">
                <a:solidFill>
                  <a:srgbClr val="FFFFFF"/>
                </a:solidFill>
              </a:rPr>
              <a:t>consumo</a:t>
            </a:r>
            <a:r>
              <a:rPr lang="en-US" sz="2000">
                <a:solidFill>
                  <a:srgbClr val="FFFFFF"/>
                </a:solidFill>
              </a:rPr>
              <a:t> de </a:t>
            </a:r>
            <a:r>
              <a:rPr lang="en-US" sz="2000" err="1">
                <a:solidFill>
                  <a:srgbClr val="FFFFFF"/>
                </a:solidFill>
              </a:rPr>
              <a:t>sustancias</a:t>
            </a:r>
            <a:r>
              <a:rPr lang="en-US" sz="2000">
                <a:solidFill>
                  <a:srgbClr val="FFFFFF"/>
                </a:solidFill>
              </a:rPr>
              <a:t> grave, I/DD, TBI y </a:t>
            </a:r>
            <a:r>
              <a:rPr lang="en-US" sz="2000" err="1">
                <a:solidFill>
                  <a:srgbClr val="FFFFFF"/>
                </a:solidFill>
              </a:rPr>
              <a:t>medicamentos</a:t>
            </a:r>
            <a:r>
              <a:rPr lang="en-US" sz="2000">
                <a:solidFill>
                  <a:srgbClr val="FFFFFF"/>
                </a:solidFill>
              </a:rPr>
              <a:t> con </a:t>
            </a:r>
            <a:r>
              <a:rPr lang="en-US" sz="2000" err="1">
                <a:solidFill>
                  <a:srgbClr val="FFFFFF"/>
                </a:solidFill>
              </a:rPr>
              <a:t>receta</a:t>
            </a:r>
            <a:r>
              <a:rPr lang="en-US" sz="2000">
                <a:solidFill>
                  <a:srgbClr val="FFFFFF"/>
                </a:solidFill>
              </a:rPr>
              <a:t> </a:t>
            </a:r>
            <a:r>
              <a:rPr lang="en-US" sz="2000" err="1">
                <a:solidFill>
                  <a:srgbClr val="FFFFFF"/>
                </a:solidFill>
              </a:rPr>
              <a:t>en</a:t>
            </a:r>
            <a:r>
              <a:rPr lang="en-US" sz="2000">
                <a:solidFill>
                  <a:srgbClr val="FFFFFF"/>
                </a:solidFill>
              </a:rPr>
              <a:t> un solo plan.</a:t>
            </a:r>
            <a:endParaRPr lang="en-US">
              <a:cs typeface="Arial"/>
            </a:endParaRPr>
          </a:p>
          <a:p>
            <a:endParaRPr lang="en-US" sz="900">
              <a:solidFill>
                <a:srgbClr val="FFFFFF"/>
              </a:solidFill>
              <a:cs typeface="Arial"/>
            </a:endParaRPr>
          </a:p>
          <a:p>
            <a:r>
              <a:rPr lang="en-US" sz="2000">
                <a:solidFill>
                  <a:srgbClr val="FFFFFF"/>
                </a:solidFill>
              </a:rPr>
              <a:t>Si </a:t>
            </a:r>
            <a:r>
              <a:rPr lang="en-US" sz="2000" err="1">
                <a:solidFill>
                  <a:srgbClr val="FFFFFF"/>
                </a:solidFill>
              </a:rPr>
              <a:t>recibes</a:t>
            </a:r>
            <a:r>
              <a:rPr lang="en-US" sz="2000">
                <a:solidFill>
                  <a:srgbClr val="FFFFFF"/>
                </a:solidFill>
              </a:rPr>
              <a:t> </a:t>
            </a:r>
            <a:r>
              <a:rPr lang="en-US" sz="2000" err="1">
                <a:solidFill>
                  <a:srgbClr val="FFFFFF"/>
                </a:solidFill>
              </a:rPr>
              <a:t>servicios</a:t>
            </a:r>
            <a:r>
              <a:rPr lang="en-US" sz="2000">
                <a:solidFill>
                  <a:srgbClr val="FFFFFF"/>
                </a:solidFill>
              </a:rPr>
              <a:t> de NC Medicaid Direct para </a:t>
            </a:r>
            <a:r>
              <a:rPr lang="en-US" sz="2000" err="1">
                <a:solidFill>
                  <a:srgbClr val="FFFFFF"/>
                </a:solidFill>
              </a:rPr>
              <a:t>estas</a:t>
            </a:r>
            <a:r>
              <a:rPr lang="en-US" sz="2000">
                <a:solidFill>
                  <a:srgbClr val="FFFFFF"/>
                </a:solidFill>
              </a:rPr>
              <a:t> </a:t>
            </a:r>
            <a:r>
              <a:rPr lang="en-US" sz="2000" err="1">
                <a:solidFill>
                  <a:srgbClr val="FFFFFF"/>
                </a:solidFill>
              </a:rPr>
              <a:t>necesidades</a:t>
            </a:r>
            <a:r>
              <a:rPr lang="en-US" sz="2000">
                <a:solidFill>
                  <a:srgbClr val="FFFFFF"/>
                </a:solidFill>
              </a:rPr>
              <a:t>, </a:t>
            </a:r>
            <a:r>
              <a:rPr lang="en-US" sz="2000" err="1">
                <a:solidFill>
                  <a:srgbClr val="FFFFFF"/>
                </a:solidFill>
              </a:rPr>
              <a:t>tu</a:t>
            </a:r>
            <a:r>
              <a:rPr lang="en-US" sz="2000">
                <a:solidFill>
                  <a:srgbClr val="FFFFFF"/>
                </a:solidFill>
              </a:rPr>
              <a:t> plan de NC Medicaid </a:t>
            </a:r>
            <a:r>
              <a:rPr lang="en-US" sz="2000" err="1">
                <a:solidFill>
                  <a:srgbClr val="FFFFFF"/>
                </a:solidFill>
              </a:rPr>
              <a:t>puede</a:t>
            </a:r>
            <a:r>
              <a:rPr lang="en-US" sz="2000">
                <a:solidFill>
                  <a:srgbClr val="FFFFFF"/>
                </a:solidFill>
              </a:rPr>
              <a:t> pasar a ser un Tailored Plan (Plan </a:t>
            </a:r>
            <a:r>
              <a:rPr lang="en-US" sz="2000" err="1">
                <a:solidFill>
                  <a:srgbClr val="FFFFFF"/>
                </a:solidFill>
              </a:rPr>
              <a:t>personalizado</a:t>
            </a:r>
            <a:r>
              <a:rPr lang="en-US" sz="2000">
                <a:solidFill>
                  <a:srgbClr val="FFFFFF"/>
                </a:solidFill>
              </a:rPr>
              <a:t>). El </a:t>
            </a:r>
            <a:r>
              <a:rPr lang="en-US" sz="2000" err="1">
                <a:solidFill>
                  <a:srgbClr val="FFFFFF"/>
                </a:solidFill>
              </a:rPr>
              <a:t>nombre</a:t>
            </a:r>
            <a:r>
              <a:rPr lang="en-US" sz="2000">
                <a:solidFill>
                  <a:srgbClr val="FFFFFF"/>
                </a:solidFill>
              </a:rPr>
              <a:t> cambia, </a:t>
            </a:r>
            <a:r>
              <a:rPr lang="en-US" sz="2000" err="1">
                <a:solidFill>
                  <a:srgbClr val="FFFFFF"/>
                </a:solidFill>
              </a:rPr>
              <a:t>pero</a:t>
            </a:r>
            <a:r>
              <a:rPr lang="en-US" sz="2000">
                <a:solidFill>
                  <a:srgbClr val="FFFFFF"/>
                </a:solidFill>
              </a:rPr>
              <a:t> </a:t>
            </a:r>
            <a:r>
              <a:rPr lang="en-US" sz="2000" err="1">
                <a:solidFill>
                  <a:srgbClr val="FFFFFF"/>
                </a:solidFill>
              </a:rPr>
              <a:t>los</a:t>
            </a:r>
            <a:r>
              <a:rPr lang="en-US" sz="2000">
                <a:solidFill>
                  <a:srgbClr val="FFFFFF"/>
                </a:solidFill>
              </a:rPr>
              <a:t> </a:t>
            </a:r>
            <a:r>
              <a:rPr lang="en-US" sz="2000" err="1">
                <a:solidFill>
                  <a:srgbClr val="FFFFFF"/>
                </a:solidFill>
              </a:rPr>
              <a:t>servicios</a:t>
            </a:r>
            <a:r>
              <a:rPr lang="en-US" sz="2000">
                <a:solidFill>
                  <a:srgbClr val="FFFFFF"/>
                </a:solidFill>
              </a:rPr>
              <a:t> no.</a:t>
            </a:r>
            <a:endParaRPr lang="en-US" sz="2000">
              <a:solidFill>
                <a:srgbClr val="FFFFFF"/>
              </a:solidFill>
              <a:cs typeface="Arial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2BC8870-002B-6DB2-CE72-CB7F1361D382}"/>
              </a:ext>
            </a:extLst>
          </p:cNvPr>
          <p:cNvGrpSpPr/>
          <p:nvPr/>
        </p:nvGrpSpPr>
        <p:grpSpPr>
          <a:xfrm>
            <a:off x="6818570" y="1501915"/>
            <a:ext cx="2310316" cy="2310316"/>
            <a:chOff x="6818570" y="1501915"/>
            <a:chExt cx="2310316" cy="2310316"/>
          </a:xfrm>
        </p:grpSpPr>
        <p:sp>
          <p:nvSpPr>
            <p:cNvPr id="6" name="Freeform 6"/>
            <p:cNvSpPr/>
            <p:nvPr/>
          </p:nvSpPr>
          <p:spPr>
            <a:xfrm>
              <a:off x="6818570" y="1501915"/>
              <a:ext cx="2310316" cy="2310316"/>
            </a:xfrm>
            <a:custGeom>
              <a:avLst/>
              <a:gdLst/>
              <a:ahLst/>
              <a:cxnLst/>
              <a:rect l="l" t="t" r="r" b="b"/>
              <a:pathLst>
                <a:path w="912717" h="912717">
                  <a:moveTo>
                    <a:pt x="0" y="0"/>
                  </a:moveTo>
                  <a:lnTo>
                    <a:pt x="912717" y="0"/>
                  </a:lnTo>
                  <a:lnTo>
                    <a:pt x="912717" y="912717"/>
                  </a:lnTo>
                  <a:lnTo>
                    <a:pt x="0" y="912717"/>
                  </a:lnTo>
                  <a:close/>
                </a:path>
              </a:pathLst>
            </a:custGeom>
            <a:solidFill>
              <a:srgbClr val="003764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8" name="Freeform 8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6818570" y="1516890"/>
              <a:ext cx="1616633" cy="1155158"/>
            </a:xfrm>
            <a:custGeom>
              <a:avLst/>
              <a:gdLst/>
              <a:ahLst/>
              <a:cxnLst/>
              <a:rect l="l" t="t" r="r" b="b"/>
              <a:pathLst>
                <a:path w="2424950" h="1732737">
                  <a:moveTo>
                    <a:pt x="0" y="0"/>
                  </a:moveTo>
                  <a:lnTo>
                    <a:pt x="2424950" y="0"/>
                  </a:lnTo>
                  <a:lnTo>
                    <a:pt x="2424950" y="1732737"/>
                  </a:lnTo>
                  <a:lnTo>
                    <a:pt x="0" y="1732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9" name="Freeform 9" descr="Icon of a head and a heart"/>
            <p:cNvSpPr/>
            <p:nvPr/>
          </p:nvSpPr>
          <p:spPr>
            <a:xfrm>
              <a:off x="7555834" y="1786460"/>
              <a:ext cx="835789" cy="870614"/>
            </a:xfrm>
            <a:custGeom>
              <a:avLst/>
              <a:gdLst/>
              <a:ahLst/>
              <a:cxnLst/>
              <a:rect l="l" t="t" r="r" b="b"/>
              <a:pathLst>
                <a:path w="1253684" h="1305921">
                  <a:moveTo>
                    <a:pt x="0" y="0"/>
                  </a:moveTo>
                  <a:lnTo>
                    <a:pt x="1253684" y="0"/>
                  </a:lnTo>
                  <a:lnTo>
                    <a:pt x="1253684" y="1305921"/>
                  </a:lnTo>
                  <a:lnTo>
                    <a:pt x="0" y="13059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6981452" y="2694779"/>
              <a:ext cx="1984553" cy="9151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US" sz="1850" err="1">
                  <a:solidFill>
                    <a:srgbClr val="FFFFFF"/>
                  </a:solidFill>
                </a:rPr>
                <a:t>Enfermedades</a:t>
              </a:r>
              <a:endParaRPr lang="en-US" err="1">
                <a:solidFill>
                  <a:srgbClr val="000000"/>
                </a:solidFill>
              </a:endParaRPr>
            </a:p>
            <a:p>
              <a:pPr algn="ctr">
                <a:lnSpc>
                  <a:spcPct val="110000"/>
                </a:lnSpc>
              </a:pPr>
              <a:r>
                <a:rPr lang="en-US" sz="1850" err="1">
                  <a:solidFill>
                    <a:srgbClr val="FFFFFF"/>
                  </a:solidFill>
                </a:rPr>
                <a:t>mentales</a:t>
              </a:r>
              <a:r>
                <a:rPr lang="en-US" sz="1850">
                  <a:solidFill>
                    <a:srgbClr val="FFFFFF"/>
                  </a:solidFill>
                </a:rPr>
                <a:t> graves (SMI)</a:t>
              </a:r>
              <a:endParaRPr lang="en-US">
                <a:cs typeface="Arial"/>
              </a:endParaRPr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6824924" y="463550"/>
            <a:ext cx="4971549" cy="7848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1700" b="1">
                <a:solidFill>
                  <a:srgbClr val="003764"/>
                </a:solidFill>
              </a:rPr>
              <a:t>Planes </a:t>
            </a:r>
            <a:r>
              <a:rPr lang="en-US" sz="1700" b="1" err="1">
                <a:solidFill>
                  <a:srgbClr val="003764"/>
                </a:solidFill>
              </a:rPr>
              <a:t>personalizados</a:t>
            </a:r>
            <a:r>
              <a:rPr lang="en-US" sz="1700" b="1">
                <a:solidFill>
                  <a:srgbClr val="003764"/>
                </a:solidFill>
              </a:rPr>
              <a:t> o Tailored Plans</a:t>
            </a:r>
            <a:endParaRPr lang="en-US">
              <a:solidFill>
                <a:srgbClr val="000000"/>
              </a:solidFill>
            </a:endParaRPr>
          </a:p>
          <a:p>
            <a:r>
              <a:rPr lang="en-US" sz="1700" b="1" err="1">
                <a:solidFill>
                  <a:srgbClr val="003764"/>
                </a:solidFill>
              </a:rPr>
              <a:t>incluyen</a:t>
            </a:r>
            <a:r>
              <a:rPr lang="en-US" sz="1700" b="1">
                <a:solidFill>
                  <a:srgbClr val="003764"/>
                </a:solidFill>
              </a:rPr>
              <a:t> </a:t>
            </a:r>
            <a:r>
              <a:rPr lang="en-US" sz="1700" b="1" err="1">
                <a:solidFill>
                  <a:srgbClr val="003764"/>
                </a:solidFill>
              </a:rPr>
              <a:t>servicios</a:t>
            </a:r>
            <a:r>
              <a:rPr lang="en-US" sz="1700" b="1">
                <a:solidFill>
                  <a:srgbClr val="003764"/>
                </a:solidFill>
              </a:rPr>
              <a:t> para personas con </a:t>
            </a:r>
            <a:r>
              <a:rPr lang="en-US" sz="1700" b="1" err="1">
                <a:solidFill>
                  <a:srgbClr val="003764"/>
                </a:solidFill>
              </a:rPr>
              <a:t>necesidades</a:t>
            </a:r>
            <a:r>
              <a:rPr lang="en-US" sz="1700" b="1">
                <a:solidFill>
                  <a:srgbClr val="003764"/>
                </a:solidFill>
              </a:rPr>
              <a:t> </a:t>
            </a:r>
            <a:r>
              <a:rPr lang="en-US" sz="1700" b="1" err="1">
                <a:solidFill>
                  <a:srgbClr val="003764"/>
                </a:solidFill>
              </a:rPr>
              <a:t>más</a:t>
            </a:r>
            <a:r>
              <a:rPr lang="en-US" sz="1700" b="1">
                <a:solidFill>
                  <a:srgbClr val="003764"/>
                </a:solidFill>
              </a:rPr>
              <a:t> </a:t>
            </a:r>
            <a:r>
              <a:rPr lang="en-US" sz="1700" b="1" err="1">
                <a:solidFill>
                  <a:srgbClr val="003764"/>
                </a:solidFill>
              </a:rPr>
              <a:t>intensas</a:t>
            </a:r>
            <a:r>
              <a:rPr lang="en-US" sz="1700" b="1">
                <a:solidFill>
                  <a:srgbClr val="003764"/>
                </a:solidFill>
              </a:rPr>
              <a:t>, que </a:t>
            </a:r>
            <a:r>
              <a:rPr lang="en-US" sz="1700" b="1" err="1">
                <a:solidFill>
                  <a:srgbClr val="003764"/>
                </a:solidFill>
              </a:rPr>
              <a:t>incluyen</a:t>
            </a:r>
            <a:r>
              <a:rPr lang="en-US" sz="1700" b="1">
                <a:solidFill>
                  <a:srgbClr val="003764"/>
                </a:solidFill>
              </a:rPr>
              <a:t>:</a:t>
            </a:r>
            <a:endParaRPr lang="en-US">
              <a:cs typeface="Arial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45BD40E-AD66-6F0C-D5B0-B50743AD5D81}"/>
              </a:ext>
            </a:extLst>
          </p:cNvPr>
          <p:cNvGrpSpPr/>
          <p:nvPr/>
        </p:nvGrpSpPr>
        <p:grpSpPr>
          <a:xfrm>
            <a:off x="9327997" y="1501915"/>
            <a:ext cx="2310316" cy="2310316"/>
            <a:chOff x="9327997" y="1501915"/>
            <a:chExt cx="2310316" cy="2310316"/>
          </a:xfrm>
        </p:grpSpPr>
        <p:sp>
          <p:nvSpPr>
            <p:cNvPr id="11" name="Freeform 11"/>
            <p:cNvSpPr/>
            <p:nvPr/>
          </p:nvSpPr>
          <p:spPr>
            <a:xfrm>
              <a:off x="9327997" y="1501915"/>
              <a:ext cx="2310316" cy="2310316"/>
            </a:xfrm>
            <a:custGeom>
              <a:avLst/>
              <a:gdLst/>
              <a:ahLst/>
              <a:cxnLst/>
              <a:rect l="l" t="t" r="r" b="b"/>
              <a:pathLst>
                <a:path w="912717" h="912717">
                  <a:moveTo>
                    <a:pt x="0" y="0"/>
                  </a:moveTo>
                  <a:lnTo>
                    <a:pt x="912717" y="0"/>
                  </a:lnTo>
                  <a:lnTo>
                    <a:pt x="912717" y="912717"/>
                  </a:lnTo>
                  <a:lnTo>
                    <a:pt x="0" y="912717"/>
                  </a:lnTo>
                  <a:close/>
                </a:path>
              </a:pathLst>
            </a:custGeom>
            <a:solidFill>
              <a:srgbClr val="003764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3" name="Freeform 13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9327997" y="1516890"/>
              <a:ext cx="1616633" cy="1155158"/>
            </a:xfrm>
            <a:custGeom>
              <a:avLst/>
              <a:gdLst/>
              <a:ahLst/>
              <a:cxnLst/>
              <a:rect l="l" t="t" r="r" b="b"/>
              <a:pathLst>
                <a:path w="2424950" h="1732737">
                  <a:moveTo>
                    <a:pt x="0" y="0"/>
                  </a:moveTo>
                  <a:lnTo>
                    <a:pt x="2424950" y="0"/>
                  </a:lnTo>
                  <a:lnTo>
                    <a:pt x="2424950" y="1732737"/>
                  </a:lnTo>
                  <a:lnTo>
                    <a:pt x="0" y="1732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4" name="Freeform 14" descr="Icon of a human body"/>
            <p:cNvSpPr/>
            <p:nvPr/>
          </p:nvSpPr>
          <p:spPr>
            <a:xfrm>
              <a:off x="10100629" y="1786460"/>
              <a:ext cx="765052" cy="870614"/>
            </a:xfrm>
            <a:custGeom>
              <a:avLst/>
              <a:gdLst/>
              <a:ahLst/>
              <a:cxnLst/>
              <a:rect l="l" t="t" r="r" b="b"/>
              <a:pathLst>
                <a:path w="1147578" h="1305921">
                  <a:moveTo>
                    <a:pt x="0" y="0"/>
                  </a:moveTo>
                  <a:lnTo>
                    <a:pt x="1147578" y="0"/>
                  </a:lnTo>
                  <a:lnTo>
                    <a:pt x="1147578" y="1305921"/>
                  </a:lnTo>
                  <a:lnTo>
                    <a:pt x="0" y="13059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9490878" y="2766640"/>
              <a:ext cx="1984553" cy="9151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US" sz="1850" err="1">
                  <a:solidFill>
                    <a:srgbClr val="FFFFFF"/>
                  </a:solidFill>
                </a:rPr>
                <a:t>Trastornos</a:t>
              </a:r>
              <a:r>
                <a:rPr lang="en-US" sz="1850">
                  <a:solidFill>
                    <a:srgbClr val="FFFFFF"/>
                  </a:solidFill>
                </a:rPr>
                <a:t> graves </a:t>
              </a:r>
              <a:r>
                <a:rPr lang="en-US" sz="1850" err="1">
                  <a:solidFill>
                    <a:srgbClr val="FFFFFF"/>
                  </a:solidFill>
                </a:rPr>
                <a:t>por</a:t>
              </a:r>
              <a:r>
                <a:rPr lang="en-US" sz="1850">
                  <a:solidFill>
                    <a:srgbClr val="FFFFFF"/>
                  </a:solidFill>
                </a:rPr>
                <a:t> </a:t>
              </a:r>
              <a:r>
                <a:rPr lang="en-US" sz="1850" err="1">
                  <a:solidFill>
                    <a:srgbClr val="FFFFFF"/>
                  </a:solidFill>
                </a:rPr>
                <a:t>uso</a:t>
              </a:r>
              <a:r>
                <a:rPr lang="en-US" sz="1850">
                  <a:solidFill>
                    <a:srgbClr val="FFFFFF"/>
                  </a:solidFill>
                </a:rPr>
                <a:t> de </a:t>
              </a:r>
              <a:r>
                <a:rPr lang="en-US" sz="1850" err="1">
                  <a:solidFill>
                    <a:srgbClr val="FFFFFF"/>
                  </a:solidFill>
                </a:rPr>
                <a:t>sustancias</a:t>
              </a:r>
              <a:r>
                <a:rPr lang="en-US" sz="1850">
                  <a:solidFill>
                    <a:srgbClr val="FFFFFF"/>
                  </a:solidFill>
                </a:rPr>
                <a:t> (SUD)</a:t>
              </a:r>
              <a:endParaRPr lang="en-US" sz="1866">
                <a:solidFill>
                  <a:srgbClr val="FFFFFF"/>
                </a:solidFill>
                <a:cs typeface="Arial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DCD35CC-D066-BC2C-B0EF-31FD66D099DF}"/>
              </a:ext>
            </a:extLst>
          </p:cNvPr>
          <p:cNvGrpSpPr/>
          <p:nvPr/>
        </p:nvGrpSpPr>
        <p:grpSpPr>
          <a:xfrm>
            <a:off x="6822235" y="4014284"/>
            <a:ext cx="2310316" cy="2310316"/>
            <a:chOff x="6822235" y="4014284"/>
            <a:chExt cx="2310316" cy="2310316"/>
          </a:xfrm>
        </p:grpSpPr>
        <p:sp>
          <p:nvSpPr>
            <p:cNvPr id="16" name="Freeform 16"/>
            <p:cNvSpPr/>
            <p:nvPr/>
          </p:nvSpPr>
          <p:spPr>
            <a:xfrm>
              <a:off x="6822235" y="4014284"/>
              <a:ext cx="2310316" cy="2310316"/>
            </a:xfrm>
            <a:custGeom>
              <a:avLst/>
              <a:gdLst/>
              <a:ahLst/>
              <a:cxnLst/>
              <a:rect l="l" t="t" r="r" b="b"/>
              <a:pathLst>
                <a:path w="912717" h="912717">
                  <a:moveTo>
                    <a:pt x="0" y="0"/>
                  </a:moveTo>
                  <a:lnTo>
                    <a:pt x="912717" y="0"/>
                  </a:lnTo>
                  <a:lnTo>
                    <a:pt x="912717" y="912717"/>
                  </a:lnTo>
                  <a:lnTo>
                    <a:pt x="0" y="912717"/>
                  </a:lnTo>
                  <a:close/>
                </a:path>
              </a:pathLst>
            </a:custGeom>
            <a:solidFill>
              <a:srgbClr val="003764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8" name="Freeform 18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6822235" y="4029258"/>
              <a:ext cx="1616633" cy="1155158"/>
            </a:xfrm>
            <a:custGeom>
              <a:avLst/>
              <a:gdLst/>
              <a:ahLst/>
              <a:cxnLst/>
              <a:rect l="l" t="t" r="r" b="b"/>
              <a:pathLst>
                <a:path w="2424950" h="1732737">
                  <a:moveTo>
                    <a:pt x="0" y="0"/>
                  </a:moveTo>
                  <a:lnTo>
                    <a:pt x="2424950" y="0"/>
                  </a:lnTo>
                  <a:lnTo>
                    <a:pt x="2424950" y="1732737"/>
                  </a:lnTo>
                  <a:lnTo>
                    <a:pt x="0" y="1732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9" name="Freeform 19" descr="Icon of three figures"/>
            <p:cNvSpPr/>
            <p:nvPr/>
          </p:nvSpPr>
          <p:spPr>
            <a:xfrm>
              <a:off x="7555833" y="4131999"/>
              <a:ext cx="843119" cy="1034501"/>
            </a:xfrm>
            <a:custGeom>
              <a:avLst/>
              <a:gdLst/>
              <a:ahLst/>
              <a:cxnLst/>
              <a:rect l="l" t="t" r="r" b="b"/>
              <a:pathLst>
                <a:path w="1264678" h="1551752">
                  <a:moveTo>
                    <a:pt x="0" y="0"/>
                  </a:moveTo>
                  <a:lnTo>
                    <a:pt x="1264678" y="0"/>
                  </a:lnTo>
                  <a:lnTo>
                    <a:pt x="1264678" y="1551752"/>
                  </a:lnTo>
                  <a:lnTo>
                    <a:pt x="0" y="15517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6981452" y="5245802"/>
              <a:ext cx="1984553" cy="9151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US" sz="1850" err="1">
                  <a:solidFill>
                    <a:srgbClr val="FFFFFF"/>
                  </a:solidFill>
                </a:rPr>
                <a:t>Discapacidad</a:t>
              </a:r>
              <a:r>
                <a:rPr lang="en-US" sz="1850">
                  <a:solidFill>
                    <a:srgbClr val="FFFFFF"/>
                  </a:solidFill>
                </a:rPr>
                <a:t> </a:t>
              </a:r>
              <a:r>
                <a:rPr lang="en-US" sz="1850" err="1">
                  <a:solidFill>
                    <a:srgbClr val="FFFFFF"/>
                  </a:solidFill>
                </a:rPr>
                <a:t>intelectual</a:t>
              </a:r>
              <a:r>
                <a:rPr lang="en-US" sz="1850">
                  <a:solidFill>
                    <a:srgbClr val="FFFFFF"/>
                  </a:solidFill>
                </a:rPr>
                <a:t> y del </a:t>
              </a:r>
              <a:r>
                <a:rPr lang="en-US" sz="1850" err="1">
                  <a:solidFill>
                    <a:srgbClr val="FFFFFF"/>
                  </a:solidFill>
                </a:rPr>
                <a:t>desarrollo</a:t>
              </a:r>
              <a:r>
                <a:rPr lang="en-US" sz="1850">
                  <a:solidFill>
                    <a:srgbClr val="FFFFFF"/>
                  </a:solidFill>
                </a:rPr>
                <a:t> (I/DD)</a:t>
              </a:r>
              <a:endParaRPr lang="en-US" sz="1866">
                <a:solidFill>
                  <a:srgbClr val="FFFFFF"/>
                </a:solidFill>
                <a:cs typeface="Arial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A7B3D45-BCEB-752C-581D-AD8858EC7080}"/>
              </a:ext>
            </a:extLst>
          </p:cNvPr>
          <p:cNvGrpSpPr/>
          <p:nvPr/>
        </p:nvGrpSpPr>
        <p:grpSpPr>
          <a:xfrm>
            <a:off x="9327997" y="4029258"/>
            <a:ext cx="2310316" cy="2310316"/>
            <a:chOff x="9327997" y="4029258"/>
            <a:chExt cx="2310316" cy="2310316"/>
          </a:xfrm>
        </p:grpSpPr>
        <p:sp>
          <p:nvSpPr>
            <p:cNvPr id="21" name="Freeform 21"/>
            <p:cNvSpPr/>
            <p:nvPr/>
          </p:nvSpPr>
          <p:spPr>
            <a:xfrm>
              <a:off x="9327997" y="4029258"/>
              <a:ext cx="2310316" cy="2310316"/>
            </a:xfrm>
            <a:custGeom>
              <a:avLst/>
              <a:gdLst/>
              <a:ahLst/>
              <a:cxnLst/>
              <a:rect l="l" t="t" r="r" b="b"/>
              <a:pathLst>
                <a:path w="912717" h="912717">
                  <a:moveTo>
                    <a:pt x="0" y="0"/>
                  </a:moveTo>
                  <a:lnTo>
                    <a:pt x="912717" y="0"/>
                  </a:lnTo>
                  <a:lnTo>
                    <a:pt x="912717" y="912717"/>
                  </a:lnTo>
                  <a:lnTo>
                    <a:pt x="0" y="912717"/>
                  </a:lnTo>
                  <a:close/>
                </a:path>
              </a:pathLst>
            </a:custGeom>
            <a:solidFill>
              <a:srgbClr val="003764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3" name="Freeform 23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9327997" y="4044233"/>
              <a:ext cx="1616633" cy="1155158"/>
            </a:xfrm>
            <a:custGeom>
              <a:avLst/>
              <a:gdLst/>
              <a:ahLst/>
              <a:cxnLst/>
              <a:rect l="l" t="t" r="r" b="b"/>
              <a:pathLst>
                <a:path w="2424950" h="1732737">
                  <a:moveTo>
                    <a:pt x="0" y="0"/>
                  </a:moveTo>
                  <a:lnTo>
                    <a:pt x="2424950" y="0"/>
                  </a:lnTo>
                  <a:lnTo>
                    <a:pt x="2424950" y="1732737"/>
                  </a:lnTo>
                  <a:lnTo>
                    <a:pt x="0" y="1732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4" name="Freeform 24" descr="Icon of a head and a bandage"/>
            <p:cNvSpPr/>
            <p:nvPr/>
          </p:nvSpPr>
          <p:spPr>
            <a:xfrm>
              <a:off x="10120415" y="4326581"/>
              <a:ext cx="725480" cy="839919"/>
            </a:xfrm>
            <a:custGeom>
              <a:avLst/>
              <a:gdLst/>
              <a:ahLst/>
              <a:cxnLst/>
              <a:rect l="l" t="t" r="r" b="b"/>
              <a:pathLst>
                <a:path w="1088220" h="1259878">
                  <a:moveTo>
                    <a:pt x="0" y="0"/>
                  </a:moveTo>
                  <a:lnTo>
                    <a:pt x="1088219" y="0"/>
                  </a:lnTo>
                  <a:lnTo>
                    <a:pt x="1088219" y="1259878"/>
                  </a:lnTo>
                  <a:lnTo>
                    <a:pt x="0" y="12598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9490878" y="5261145"/>
              <a:ext cx="1984553" cy="9151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US" sz="1850" err="1">
                  <a:solidFill>
                    <a:srgbClr val="FFFFFF"/>
                  </a:solidFill>
                </a:rPr>
                <a:t>Lesiones</a:t>
              </a:r>
              <a:r>
                <a:rPr lang="en-US" sz="1850">
                  <a:solidFill>
                    <a:srgbClr val="FFFFFF"/>
                  </a:solidFill>
                </a:rPr>
                <a:t> </a:t>
              </a:r>
              <a:r>
                <a:rPr lang="en-US" sz="1850" err="1">
                  <a:solidFill>
                    <a:srgbClr val="FFFFFF"/>
                  </a:solidFill>
                </a:rPr>
                <a:t>cerebrales</a:t>
              </a:r>
              <a:r>
                <a:rPr lang="en-US" sz="1850">
                  <a:solidFill>
                    <a:srgbClr val="FFFFFF"/>
                  </a:solidFill>
                </a:rPr>
                <a:t> </a:t>
              </a:r>
              <a:r>
                <a:rPr lang="en-US" sz="1850" err="1">
                  <a:solidFill>
                    <a:srgbClr val="FFFFFF"/>
                  </a:solidFill>
                </a:rPr>
                <a:t>traumáticas</a:t>
              </a:r>
              <a:r>
                <a:rPr lang="en-US" sz="1850">
                  <a:solidFill>
                    <a:srgbClr val="FFFFFF"/>
                  </a:solidFill>
                </a:rPr>
                <a:t> (TBI)</a:t>
              </a:r>
              <a:endParaRPr lang="en-US" sz="1866">
                <a:solidFill>
                  <a:srgbClr val="FFFFFF"/>
                </a:solidFill>
                <a:cs typeface="Arial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C02157E-E470-CD70-D32D-F2C36198BA58}"/>
              </a:ext>
            </a:extLst>
          </p:cNvPr>
          <p:cNvGrpSpPr/>
          <p:nvPr/>
        </p:nvGrpSpPr>
        <p:grpSpPr>
          <a:xfrm>
            <a:off x="141756" y="6315075"/>
            <a:ext cx="1307770" cy="376907"/>
            <a:chOff x="223399" y="6195332"/>
            <a:chExt cx="3397827" cy="975621"/>
          </a:xfrm>
        </p:grpSpPr>
        <p:pic>
          <p:nvPicPr>
            <p:cNvPr id="12" name="Picture 11" descr="Text&#10;&#10;Description automatically generated">
              <a:extLst>
                <a:ext uri="{FF2B5EF4-FFF2-40B4-BE49-F238E27FC236}">
                  <a16:creationId xmlns:a16="http://schemas.microsoft.com/office/drawing/2014/main" id="{B7A3093A-F2E5-156F-712B-D2441DDE57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r="63294" b="559"/>
            <a:stretch/>
          </p:blipFill>
          <p:spPr>
            <a:xfrm>
              <a:off x="223399" y="6197377"/>
              <a:ext cx="1006931" cy="96612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09928DB-9B10-6260-B64C-E91D6CF3C0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l="31683" t="25088" b="25442"/>
            <a:stretch/>
          </p:blipFill>
          <p:spPr>
            <a:xfrm>
              <a:off x="1230086" y="6195332"/>
              <a:ext cx="2391140" cy="97562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6"/>
          <p:cNvSpPr txBox="1">
            <a:spLocks noGrp="1"/>
          </p:cNvSpPr>
          <p:nvPr>
            <p:ph type="title" idx="4294967295"/>
          </p:nvPr>
        </p:nvSpPr>
        <p:spPr>
          <a:xfrm>
            <a:off x="-72" y="227810"/>
            <a:ext cx="12191760" cy="61382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914400">
              <a:lnSpc>
                <a:spcPct val="151984"/>
              </a:lnSpc>
              <a:spcBef>
                <a:spcPts val="0"/>
              </a:spcBef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147DA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¿</a:t>
            </a:r>
            <a:r>
              <a:rPr kumimoji="0" lang="en-US" sz="3000" b="1" i="0" u="none" strike="noStrike" kern="1200" cap="none" spc="0" normalizeH="0" baseline="0" noProof="0" err="1">
                <a:ln>
                  <a:noFill/>
                </a:ln>
                <a:solidFill>
                  <a:srgbClr val="147DA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Quién</a:t>
            </a: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147DA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err="1">
                <a:ln>
                  <a:noFill/>
                </a:ln>
                <a:solidFill>
                  <a:srgbClr val="147DA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gestiona</a:t>
            </a:r>
            <a:r>
              <a:rPr lang="en-US" sz="3000">
                <a:solidFill>
                  <a:srgbClr val="147DAF"/>
                </a:solidFill>
                <a:latin typeface="+mn-lt"/>
                <a:ea typeface="+mn-ea"/>
                <a:cs typeface="+mn-cs"/>
              </a:rPr>
              <a:t> Tailored Plans (Planes</a:t>
            </a: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147DA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en-US" sz="3000" err="1">
                <a:solidFill>
                  <a:srgbClr val="147DAF"/>
                </a:solidFill>
                <a:latin typeface="+mn-lt"/>
                <a:ea typeface="+mn-ea"/>
                <a:cs typeface="+mn-cs"/>
              </a:rPr>
              <a:t>personalizados</a:t>
            </a:r>
            <a:r>
              <a:rPr lang="en-US" sz="3000">
                <a:solidFill>
                  <a:srgbClr val="147DAF"/>
                </a:solidFill>
                <a:latin typeface="+mn-lt"/>
                <a:ea typeface="+mn-ea"/>
                <a:cs typeface="+mn-cs"/>
              </a:rPr>
              <a:t>)?</a:t>
            </a:r>
            <a:endParaRPr lang="en-US" sz="3000">
              <a:ea typeface="+mn-ea"/>
              <a:cs typeface="Arial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-2856" y="969242"/>
            <a:ext cx="12187225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000">
                <a:solidFill>
                  <a:srgbClr val="000000"/>
                </a:solidFill>
              </a:rPr>
              <a:t>Los Planes </a:t>
            </a:r>
            <a:r>
              <a:rPr lang="en-US" sz="2000" err="1">
                <a:solidFill>
                  <a:srgbClr val="000000"/>
                </a:solidFill>
              </a:rPr>
              <a:t>personalizados</a:t>
            </a:r>
            <a:r>
              <a:rPr lang="en-US" sz="2000">
                <a:solidFill>
                  <a:srgbClr val="000000"/>
                </a:solidFill>
              </a:rPr>
              <a:t> o Tailored Plans de NC Medicaid son </a:t>
            </a:r>
            <a:r>
              <a:rPr lang="en-US" sz="2000" err="1">
                <a:solidFill>
                  <a:srgbClr val="000000"/>
                </a:solidFill>
              </a:rPr>
              <a:t>gestionados</a:t>
            </a:r>
            <a:endParaRPr lang="en-US" sz="2000" err="1">
              <a:solidFill>
                <a:srgbClr val="000000"/>
              </a:solidFill>
              <a:cs typeface="Arial"/>
            </a:endParaRPr>
          </a:p>
          <a:p>
            <a:pPr algn="ctr"/>
            <a:r>
              <a:rPr lang="en-US" sz="2000" err="1">
                <a:solidFill>
                  <a:srgbClr val="000000"/>
                </a:solidFill>
              </a:rPr>
              <a:t>por</a:t>
            </a:r>
            <a:r>
              <a:rPr lang="en-US" sz="2000">
                <a:solidFill>
                  <a:srgbClr val="000000"/>
                </a:solidFill>
              </a:rPr>
              <a:t> cuatro </a:t>
            </a:r>
            <a:r>
              <a:rPr lang="en-US" sz="2000" err="1">
                <a:solidFill>
                  <a:srgbClr val="000000"/>
                </a:solidFill>
              </a:rPr>
              <a:t>empresas</a:t>
            </a:r>
            <a:r>
              <a:rPr lang="en-US" sz="2000">
                <a:solidFill>
                  <a:srgbClr val="000000"/>
                </a:solidFill>
              </a:rPr>
              <a:t> </a:t>
            </a:r>
            <a:r>
              <a:rPr lang="en-US" sz="2000" err="1">
                <a:solidFill>
                  <a:srgbClr val="000000"/>
                </a:solidFill>
              </a:rPr>
              <a:t>denominadas</a:t>
            </a:r>
            <a:r>
              <a:rPr lang="en-US" sz="2000">
                <a:solidFill>
                  <a:srgbClr val="000000"/>
                </a:solidFill>
              </a:rPr>
              <a:t> </a:t>
            </a:r>
            <a:r>
              <a:rPr lang="en-US" sz="2000" b="1" err="1">
                <a:solidFill>
                  <a:srgbClr val="000000"/>
                </a:solidFill>
              </a:rPr>
              <a:t>Entidades</a:t>
            </a:r>
            <a:r>
              <a:rPr lang="en-US" sz="2000" b="1">
                <a:solidFill>
                  <a:srgbClr val="000000"/>
                </a:solidFill>
              </a:rPr>
              <a:t> de </a:t>
            </a:r>
            <a:r>
              <a:rPr lang="en-US" sz="2000" b="1" err="1">
                <a:solidFill>
                  <a:srgbClr val="000000"/>
                </a:solidFill>
              </a:rPr>
              <a:t>Gestión</a:t>
            </a:r>
            <a:r>
              <a:rPr lang="en-US" sz="2000" b="1">
                <a:solidFill>
                  <a:srgbClr val="000000"/>
                </a:solidFill>
              </a:rPr>
              <a:t> Local (LME). </a:t>
            </a:r>
            <a:r>
              <a:rPr lang="en-US" sz="2000">
                <a:solidFill>
                  <a:srgbClr val="000000"/>
                </a:solidFill>
              </a:rPr>
              <a:t>Si </a:t>
            </a:r>
            <a:r>
              <a:rPr lang="en-US" sz="2000" err="1">
                <a:solidFill>
                  <a:srgbClr val="000000"/>
                </a:solidFill>
              </a:rPr>
              <a:t>tu</a:t>
            </a:r>
            <a:r>
              <a:rPr lang="en-US" sz="2000">
                <a:solidFill>
                  <a:srgbClr val="000000"/>
                </a:solidFill>
              </a:rPr>
              <a:t> NC Medicaid</a:t>
            </a:r>
            <a:endParaRPr lang="en-US" sz="2000">
              <a:solidFill>
                <a:srgbClr val="000000"/>
              </a:solidFill>
              <a:cs typeface="Arial"/>
            </a:endParaRPr>
          </a:p>
          <a:p>
            <a:pPr algn="ctr"/>
            <a:r>
              <a:rPr lang="en-US" sz="2000">
                <a:solidFill>
                  <a:srgbClr val="000000"/>
                </a:solidFill>
              </a:rPr>
              <a:t>se </a:t>
            </a:r>
            <a:r>
              <a:rPr lang="en-US" sz="2000" err="1">
                <a:solidFill>
                  <a:srgbClr val="000000"/>
                </a:solidFill>
              </a:rPr>
              <a:t>pasa</a:t>
            </a:r>
            <a:r>
              <a:rPr lang="en-US" sz="2000">
                <a:solidFill>
                  <a:srgbClr val="000000"/>
                </a:solidFill>
              </a:rPr>
              <a:t> a un Tailored Plan (Plan </a:t>
            </a:r>
            <a:r>
              <a:rPr lang="en-US" sz="2000" err="1">
                <a:solidFill>
                  <a:srgbClr val="000000"/>
                </a:solidFill>
              </a:rPr>
              <a:t>personalizado</a:t>
            </a:r>
            <a:r>
              <a:rPr lang="en-US" sz="2000">
                <a:solidFill>
                  <a:srgbClr val="000000"/>
                </a:solidFill>
              </a:rPr>
              <a:t>), lo </a:t>
            </a:r>
            <a:r>
              <a:rPr lang="en-US" sz="2000" err="1">
                <a:solidFill>
                  <a:srgbClr val="000000"/>
                </a:solidFill>
              </a:rPr>
              <a:t>gestionará</a:t>
            </a:r>
            <a:r>
              <a:rPr lang="en-US" sz="2000">
                <a:solidFill>
                  <a:srgbClr val="000000"/>
                </a:solidFill>
              </a:rPr>
              <a:t> </a:t>
            </a:r>
            <a:r>
              <a:rPr lang="en-US" sz="2000" err="1">
                <a:solidFill>
                  <a:srgbClr val="000000"/>
                </a:solidFill>
              </a:rPr>
              <a:t>una</a:t>
            </a:r>
            <a:r>
              <a:rPr lang="en-US" sz="2000">
                <a:solidFill>
                  <a:srgbClr val="000000"/>
                </a:solidFill>
              </a:rPr>
              <a:t> de </a:t>
            </a:r>
            <a:r>
              <a:rPr lang="en-US" sz="2000" err="1">
                <a:solidFill>
                  <a:srgbClr val="000000"/>
                </a:solidFill>
              </a:rPr>
              <a:t>estas</a:t>
            </a:r>
            <a:r>
              <a:rPr lang="en-US" sz="2000">
                <a:solidFill>
                  <a:srgbClr val="000000"/>
                </a:solidFill>
              </a:rPr>
              <a:t> cuatro </a:t>
            </a:r>
            <a:r>
              <a:rPr lang="en-US" sz="2000" err="1">
                <a:solidFill>
                  <a:srgbClr val="000000"/>
                </a:solidFill>
              </a:rPr>
              <a:t>empresas</a:t>
            </a:r>
            <a:r>
              <a:rPr lang="en-US" sz="2000">
                <a:solidFill>
                  <a:srgbClr val="000000"/>
                </a:solidFill>
              </a:rPr>
              <a:t>: </a:t>
            </a:r>
            <a:endParaRPr lang="en-US" sz="2000">
              <a:solidFill>
                <a:srgbClr val="000000"/>
              </a:solidFill>
              <a:cs typeface="Arial"/>
            </a:endParaRPr>
          </a:p>
        </p:txBody>
      </p:sp>
      <p:sp>
        <p:nvSpPr>
          <p:cNvPr id="2" name="AutoShap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3653162"/>
            <a:ext cx="12192000" cy="3204838"/>
          </a:xfrm>
          <a:prstGeom prst="rect">
            <a:avLst/>
          </a:prstGeom>
          <a:solidFill>
            <a:srgbClr val="003764"/>
          </a:solidFill>
        </p:spPr>
        <p:txBody>
          <a:bodyPr/>
          <a:lstStyle/>
          <a:p>
            <a:endParaRPr lang="en-US" sz="1200"/>
          </a:p>
        </p:txBody>
      </p:sp>
      <p:grpSp>
        <p:nvGrpSpPr>
          <p:cNvPr id="3" name="Group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48372" y="2308368"/>
            <a:ext cx="2533014" cy="2250281"/>
            <a:chOff x="0" y="-76200"/>
            <a:chExt cx="1000697" cy="889000"/>
          </a:xfrm>
          <a:solidFill>
            <a:schemeClr val="bg1"/>
          </a:soli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1000697" cy="812800"/>
            </a:xfrm>
            <a:custGeom>
              <a:avLst/>
              <a:gdLst/>
              <a:ahLst/>
              <a:cxnLst/>
              <a:rect l="l" t="t" r="r" b="b"/>
              <a:pathLst>
                <a:path w="1000697" h="812800">
                  <a:moveTo>
                    <a:pt x="0" y="0"/>
                  </a:moveTo>
                  <a:lnTo>
                    <a:pt x="1000697" y="0"/>
                  </a:lnTo>
                  <a:lnTo>
                    <a:pt x="1000697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  <a:ln w="25400">
              <a:solidFill>
                <a:srgbClr val="003764"/>
              </a:solidFill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1000697" cy="889000"/>
            </a:xfrm>
            <a:prstGeom prst="rect">
              <a:avLst/>
            </a:prstGeom>
            <a:grpFill/>
            <a:ln w="25400">
              <a:solidFill>
                <a:srgbClr val="003764"/>
              </a:solidFill>
            </a:ln>
          </p:spPr>
          <p:txBody>
            <a:bodyPr lIns="33867" tIns="33867" rIns="33867" bIns="33867" rtlCol="0" anchor="ctr"/>
            <a:lstStyle/>
            <a:p>
              <a:pPr algn="ctr">
                <a:lnSpc>
                  <a:spcPct val="162824"/>
                </a:lnSpc>
              </a:pPr>
              <a:endParaRPr lang="en-US" sz="1200">
                <a:cs typeface="Arial"/>
              </a:endParaRPr>
            </a:p>
          </p:txBody>
        </p:sp>
      </p:grpSp>
      <p:sp>
        <p:nvSpPr>
          <p:cNvPr id="6" name="Freeform 6" descr="Logo for Alliance Health"/>
          <p:cNvSpPr/>
          <p:nvPr/>
        </p:nvSpPr>
        <p:spPr>
          <a:xfrm>
            <a:off x="563442" y="2880408"/>
            <a:ext cx="1992295" cy="1408314"/>
          </a:xfrm>
          <a:custGeom>
            <a:avLst/>
            <a:gdLst/>
            <a:ahLst/>
            <a:cxnLst/>
            <a:rect l="l" t="t" r="r" b="b"/>
            <a:pathLst>
              <a:path w="2988442" h="2112471">
                <a:moveTo>
                  <a:pt x="0" y="0"/>
                </a:moveTo>
                <a:lnTo>
                  <a:pt x="2988442" y="0"/>
                </a:lnTo>
                <a:lnTo>
                  <a:pt x="2988442" y="2112471"/>
                </a:lnTo>
                <a:lnTo>
                  <a:pt x="0" y="21124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9138" b="-22328"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7" name="Group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55900" y="2308368"/>
            <a:ext cx="2533014" cy="2250281"/>
            <a:chOff x="0" y="-76200"/>
            <a:chExt cx="1000697" cy="889000"/>
          </a:xfrm>
          <a:solidFill>
            <a:schemeClr val="bg1"/>
          </a:solidFill>
        </p:grpSpPr>
        <p:sp>
          <p:nvSpPr>
            <p:cNvPr id="8" name="Freeform 8"/>
            <p:cNvSpPr/>
            <p:nvPr/>
          </p:nvSpPr>
          <p:spPr>
            <a:xfrm>
              <a:off x="0" y="0"/>
              <a:ext cx="1000697" cy="812800"/>
            </a:xfrm>
            <a:custGeom>
              <a:avLst/>
              <a:gdLst/>
              <a:ahLst/>
              <a:cxnLst/>
              <a:rect l="l" t="t" r="r" b="b"/>
              <a:pathLst>
                <a:path w="1000697" h="812800">
                  <a:moveTo>
                    <a:pt x="0" y="0"/>
                  </a:moveTo>
                  <a:lnTo>
                    <a:pt x="1000697" y="0"/>
                  </a:lnTo>
                  <a:lnTo>
                    <a:pt x="1000697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  <a:ln w="25400">
              <a:solidFill>
                <a:srgbClr val="003764"/>
              </a:solidFill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76200"/>
              <a:ext cx="1000697" cy="889000"/>
            </a:xfrm>
            <a:prstGeom prst="rect">
              <a:avLst/>
            </a:prstGeom>
            <a:grpFill/>
            <a:ln w="25400">
              <a:solidFill>
                <a:srgbClr val="003764"/>
              </a:solidFill>
            </a:ln>
          </p:spPr>
          <p:txBody>
            <a:bodyPr lIns="33867" tIns="33867" rIns="33867" bIns="33867" rtlCol="0" anchor="ctr"/>
            <a:lstStyle/>
            <a:p>
              <a:pPr algn="ctr">
                <a:lnSpc>
                  <a:spcPct val="162824"/>
                </a:lnSpc>
              </a:pPr>
              <a:endParaRPr lang="en-US" sz="1200">
                <a:cs typeface="Arial"/>
              </a:endParaRPr>
            </a:p>
          </p:txBody>
        </p:sp>
      </p:grpSp>
      <p:sp>
        <p:nvSpPr>
          <p:cNvPr id="10" name="Freeform 10" descr="Logo for Partners"/>
          <p:cNvSpPr/>
          <p:nvPr/>
        </p:nvSpPr>
        <p:spPr>
          <a:xfrm>
            <a:off x="3465225" y="2513907"/>
            <a:ext cx="2314363" cy="1874424"/>
          </a:xfrm>
          <a:custGeom>
            <a:avLst/>
            <a:gdLst/>
            <a:ahLst/>
            <a:cxnLst/>
            <a:rect l="l" t="t" r="r" b="b"/>
            <a:pathLst>
              <a:path w="3471545" h="2811636">
                <a:moveTo>
                  <a:pt x="0" y="0"/>
                </a:moveTo>
                <a:lnTo>
                  <a:pt x="3471545" y="0"/>
                </a:lnTo>
                <a:lnTo>
                  <a:pt x="3471545" y="2811636"/>
                </a:lnTo>
                <a:lnTo>
                  <a:pt x="0" y="28116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11" name="Group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365164" y="2308368"/>
            <a:ext cx="2533014" cy="2250281"/>
            <a:chOff x="0" y="-76200"/>
            <a:chExt cx="1000697" cy="889000"/>
          </a:xfrm>
          <a:solidFill>
            <a:schemeClr val="bg1"/>
          </a:solidFill>
        </p:grpSpPr>
        <p:sp>
          <p:nvSpPr>
            <p:cNvPr id="12" name="Freeform 12"/>
            <p:cNvSpPr/>
            <p:nvPr/>
          </p:nvSpPr>
          <p:spPr>
            <a:xfrm>
              <a:off x="0" y="0"/>
              <a:ext cx="1000697" cy="812800"/>
            </a:xfrm>
            <a:custGeom>
              <a:avLst/>
              <a:gdLst/>
              <a:ahLst/>
              <a:cxnLst/>
              <a:rect l="l" t="t" r="r" b="b"/>
              <a:pathLst>
                <a:path w="1000697" h="812800">
                  <a:moveTo>
                    <a:pt x="0" y="0"/>
                  </a:moveTo>
                  <a:lnTo>
                    <a:pt x="1000697" y="0"/>
                  </a:lnTo>
                  <a:lnTo>
                    <a:pt x="1000697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  <a:ln w="25400">
              <a:solidFill>
                <a:srgbClr val="003764"/>
              </a:solidFill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76200"/>
              <a:ext cx="1000697" cy="889000"/>
            </a:xfrm>
            <a:prstGeom prst="rect">
              <a:avLst/>
            </a:prstGeom>
            <a:grpFill/>
            <a:ln w="25400">
              <a:solidFill>
                <a:srgbClr val="003764"/>
              </a:solidFill>
            </a:ln>
          </p:spPr>
          <p:txBody>
            <a:bodyPr lIns="33867" tIns="33867" rIns="33867" bIns="33867" rtlCol="0" anchor="ctr"/>
            <a:lstStyle/>
            <a:p>
              <a:pPr algn="ctr">
                <a:lnSpc>
                  <a:spcPct val="162824"/>
                </a:lnSpc>
              </a:pPr>
              <a:endParaRPr lang="en-US" sz="1200">
                <a:cs typeface="Arial"/>
              </a:endParaRPr>
            </a:p>
          </p:txBody>
        </p:sp>
      </p:grpSp>
      <p:sp>
        <p:nvSpPr>
          <p:cNvPr id="14" name="Freeform 14" descr="Logo for Trillium Health Resources"/>
          <p:cNvSpPr/>
          <p:nvPr/>
        </p:nvSpPr>
        <p:spPr>
          <a:xfrm>
            <a:off x="6957898" y="3677348"/>
            <a:ext cx="1347546" cy="707263"/>
          </a:xfrm>
          <a:custGeom>
            <a:avLst/>
            <a:gdLst/>
            <a:ahLst/>
            <a:cxnLst/>
            <a:rect l="l" t="t" r="r" b="b"/>
            <a:pathLst>
              <a:path w="2021319" h="1060895">
                <a:moveTo>
                  <a:pt x="0" y="0"/>
                </a:moveTo>
                <a:lnTo>
                  <a:pt x="2021320" y="0"/>
                </a:lnTo>
                <a:lnTo>
                  <a:pt x="2021320" y="1060895"/>
                </a:lnTo>
                <a:lnTo>
                  <a:pt x="0" y="10608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58676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5" name="Freeform 15" descr="Icon for Trillium"/>
          <p:cNvSpPr/>
          <p:nvPr/>
        </p:nvSpPr>
        <p:spPr>
          <a:xfrm>
            <a:off x="7138203" y="2632247"/>
            <a:ext cx="970468" cy="873488"/>
          </a:xfrm>
          <a:custGeom>
            <a:avLst/>
            <a:gdLst/>
            <a:ahLst/>
            <a:cxnLst/>
            <a:rect l="l" t="t" r="r" b="b"/>
            <a:pathLst>
              <a:path w="1455702" h="1310232">
                <a:moveTo>
                  <a:pt x="0" y="0"/>
                </a:moveTo>
                <a:lnTo>
                  <a:pt x="1455702" y="0"/>
                </a:lnTo>
                <a:lnTo>
                  <a:pt x="1455702" y="1310232"/>
                </a:lnTo>
                <a:lnTo>
                  <a:pt x="0" y="13102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027" r="-177705" b="-1027"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16" name="Group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366886" y="2308368"/>
            <a:ext cx="2533014" cy="2250281"/>
            <a:chOff x="0" y="-76200"/>
            <a:chExt cx="1000697" cy="889000"/>
          </a:xfrm>
          <a:solidFill>
            <a:schemeClr val="bg1"/>
          </a:solidFill>
        </p:grpSpPr>
        <p:sp>
          <p:nvSpPr>
            <p:cNvPr id="17" name="Freeform 17"/>
            <p:cNvSpPr/>
            <p:nvPr/>
          </p:nvSpPr>
          <p:spPr>
            <a:xfrm>
              <a:off x="0" y="0"/>
              <a:ext cx="1000697" cy="812800"/>
            </a:xfrm>
            <a:custGeom>
              <a:avLst/>
              <a:gdLst/>
              <a:ahLst/>
              <a:cxnLst/>
              <a:rect l="l" t="t" r="r" b="b"/>
              <a:pathLst>
                <a:path w="1000697" h="812800">
                  <a:moveTo>
                    <a:pt x="0" y="0"/>
                  </a:moveTo>
                  <a:lnTo>
                    <a:pt x="1000697" y="0"/>
                  </a:lnTo>
                  <a:lnTo>
                    <a:pt x="1000697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  <a:ln w="25400">
              <a:solidFill>
                <a:srgbClr val="003764"/>
              </a:solidFill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76200"/>
              <a:ext cx="1000697" cy="889000"/>
            </a:xfrm>
            <a:prstGeom prst="rect">
              <a:avLst/>
            </a:prstGeom>
            <a:grpFill/>
            <a:ln w="25400">
              <a:solidFill>
                <a:srgbClr val="003764"/>
              </a:solidFill>
            </a:ln>
          </p:spPr>
          <p:txBody>
            <a:bodyPr lIns="33867" tIns="33867" rIns="33867" bIns="33867" rtlCol="0" anchor="ctr"/>
            <a:lstStyle/>
            <a:p>
              <a:pPr algn="ctr">
                <a:lnSpc>
                  <a:spcPct val="162824"/>
                </a:lnSpc>
              </a:pPr>
              <a:endParaRPr lang="en-US" sz="1200">
                <a:cs typeface="Arial"/>
              </a:endParaRPr>
            </a:p>
          </p:txBody>
        </p:sp>
      </p:grpSp>
      <p:sp>
        <p:nvSpPr>
          <p:cNvPr id="19" name="Freeform 19" descr="Logo for Vaya Health"/>
          <p:cNvSpPr/>
          <p:nvPr/>
        </p:nvSpPr>
        <p:spPr>
          <a:xfrm>
            <a:off x="9386532" y="2842425"/>
            <a:ext cx="2404823" cy="1306557"/>
          </a:xfrm>
          <a:custGeom>
            <a:avLst/>
            <a:gdLst/>
            <a:ahLst/>
            <a:cxnLst/>
            <a:rect l="l" t="t" r="r" b="b"/>
            <a:pathLst>
              <a:path w="3607234" h="1959836">
                <a:moveTo>
                  <a:pt x="0" y="0"/>
                </a:moveTo>
                <a:lnTo>
                  <a:pt x="3607233" y="0"/>
                </a:lnTo>
                <a:lnTo>
                  <a:pt x="3607233" y="1959836"/>
                </a:lnTo>
                <a:lnTo>
                  <a:pt x="0" y="195983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41259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0" name="TextBox 20"/>
          <p:cNvSpPr txBox="1"/>
          <p:nvPr/>
        </p:nvSpPr>
        <p:spPr>
          <a:xfrm>
            <a:off x="563442" y="4797412"/>
            <a:ext cx="2102875" cy="2830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28187"/>
              </a:lnSpc>
            </a:pPr>
            <a:r>
              <a:rPr lang="en-US" sz="1600" b="1">
                <a:solidFill>
                  <a:srgbClr val="FFFFFF"/>
                </a:solidFill>
              </a:rPr>
              <a:t>Alliance Health</a:t>
            </a:r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3355900" y="4797412"/>
            <a:ext cx="2622046" cy="598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28187"/>
              </a:lnSpc>
            </a:pPr>
            <a:r>
              <a:rPr lang="en-US" sz="1600" b="1">
                <a:solidFill>
                  <a:srgbClr val="FFFFFF"/>
                </a:solidFill>
              </a:rPr>
              <a:t>Partners Health Management</a:t>
            </a:r>
            <a:endParaRPr lang="en-US"/>
          </a:p>
        </p:txBody>
      </p:sp>
      <p:sp>
        <p:nvSpPr>
          <p:cNvPr id="22" name="TextBox 22"/>
          <p:cNvSpPr txBox="1"/>
          <p:nvPr/>
        </p:nvSpPr>
        <p:spPr>
          <a:xfrm>
            <a:off x="6401588" y="4776530"/>
            <a:ext cx="2443697" cy="598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28187"/>
              </a:lnSpc>
            </a:pPr>
            <a:r>
              <a:rPr lang="en-US" sz="1600" b="1">
                <a:solidFill>
                  <a:srgbClr val="FFFFFF"/>
                </a:solidFill>
              </a:rPr>
              <a:t>Trillium Health Resources</a:t>
            </a:r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9366886" y="4797412"/>
            <a:ext cx="2533014" cy="2830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28187"/>
              </a:lnSpc>
            </a:pPr>
            <a:r>
              <a:rPr lang="en-US" sz="1600" b="1">
                <a:solidFill>
                  <a:srgbClr val="FFFFFF"/>
                </a:solidFill>
              </a:rPr>
              <a:t>Vaya Health</a:t>
            </a:r>
            <a:endParaRPr lang="en-US"/>
          </a:p>
        </p:txBody>
      </p:sp>
      <p:sp>
        <p:nvSpPr>
          <p:cNvPr id="24" name="TextBox 24"/>
          <p:cNvSpPr txBox="1"/>
          <p:nvPr/>
        </p:nvSpPr>
        <p:spPr>
          <a:xfrm>
            <a:off x="685131" y="5542983"/>
            <a:ext cx="10820400" cy="4716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79134"/>
              </a:lnSpc>
            </a:pPr>
            <a:r>
              <a:rPr lang="en-US" sz="2000">
                <a:solidFill>
                  <a:schemeClr val="bg1"/>
                </a:solidFill>
              </a:rPr>
              <a:t>Tu LME </a:t>
            </a:r>
            <a:r>
              <a:rPr lang="en-US" sz="2000" err="1">
                <a:solidFill>
                  <a:schemeClr val="bg1"/>
                </a:solidFill>
              </a:rPr>
              <a:t>cubrirá</a:t>
            </a:r>
            <a:r>
              <a:rPr lang="en-US" sz="2000">
                <a:solidFill>
                  <a:schemeClr val="bg1"/>
                </a:solidFill>
              </a:rPr>
              <a:t> </a:t>
            </a:r>
            <a:r>
              <a:rPr lang="en-US" sz="2000" err="1">
                <a:solidFill>
                  <a:schemeClr val="bg1"/>
                </a:solidFill>
              </a:rPr>
              <a:t>tu</a:t>
            </a:r>
            <a:r>
              <a:rPr lang="en-US" sz="2000">
                <a:solidFill>
                  <a:schemeClr val="bg1"/>
                </a:solidFill>
              </a:rPr>
              <a:t> </a:t>
            </a:r>
            <a:r>
              <a:rPr lang="en-US" sz="2000" err="1">
                <a:solidFill>
                  <a:schemeClr val="bg1"/>
                </a:solidFill>
              </a:rPr>
              <a:t>salud</a:t>
            </a:r>
            <a:r>
              <a:rPr lang="en-US" sz="2000">
                <a:solidFill>
                  <a:schemeClr val="bg1"/>
                </a:solidFill>
              </a:rPr>
              <a:t> </a:t>
            </a:r>
            <a:r>
              <a:rPr lang="en-US" sz="2000" err="1">
                <a:solidFill>
                  <a:schemeClr val="bg1"/>
                </a:solidFill>
              </a:rPr>
              <a:t>conductual</a:t>
            </a:r>
            <a:r>
              <a:rPr lang="en-US" sz="2000">
                <a:solidFill>
                  <a:schemeClr val="bg1"/>
                </a:solidFill>
              </a:rPr>
              <a:t>, </a:t>
            </a:r>
            <a:r>
              <a:rPr lang="en-US" sz="2000" err="1">
                <a:solidFill>
                  <a:schemeClr val="bg1"/>
                </a:solidFill>
              </a:rPr>
              <a:t>salud</a:t>
            </a:r>
            <a:r>
              <a:rPr lang="en-US" sz="2000">
                <a:solidFill>
                  <a:schemeClr val="bg1"/>
                </a:solidFill>
              </a:rPr>
              <a:t> </a:t>
            </a:r>
            <a:r>
              <a:rPr lang="en-US" sz="2000" err="1">
                <a:solidFill>
                  <a:schemeClr val="bg1"/>
                </a:solidFill>
              </a:rPr>
              <a:t>física</a:t>
            </a:r>
            <a:r>
              <a:rPr lang="en-US" sz="2000">
                <a:solidFill>
                  <a:schemeClr val="bg1"/>
                </a:solidFill>
              </a:rPr>
              <a:t> y </a:t>
            </a:r>
            <a:r>
              <a:rPr lang="en-US" sz="2000" err="1">
                <a:solidFill>
                  <a:schemeClr val="bg1"/>
                </a:solidFill>
              </a:rPr>
              <a:t>medicamentos</a:t>
            </a:r>
            <a:r>
              <a:rPr lang="en-US" sz="2000">
                <a:solidFill>
                  <a:schemeClr val="bg1"/>
                </a:solidFill>
              </a:rPr>
              <a:t> con </a:t>
            </a:r>
            <a:r>
              <a:rPr lang="en-US" sz="2000" err="1">
                <a:solidFill>
                  <a:schemeClr val="bg1"/>
                </a:solidFill>
              </a:rPr>
              <a:t>recetas</a:t>
            </a:r>
            <a:r>
              <a:rPr lang="en-US" sz="2000">
                <a:solidFill>
                  <a:schemeClr val="bg1"/>
                </a:solidFill>
              </a:rPr>
              <a:t>. </a:t>
            </a:r>
            <a:endParaRPr lang="en-US" sz="2000">
              <a:solidFill>
                <a:schemeClr val="bg1"/>
              </a:solidFill>
              <a:cs typeface="Arial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D18EFE6-FE42-3A81-FE57-50F152A9BBFF}"/>
              </a:ext>
            </a:extLst>
          </p:cNvPr>
          <p:cNvGrpSpPr/>
          <p:nvPr/>
        </p:nvGrpSpPr>
        <p:grpSpPr>
          <a:xfrm>
            <a:off x="141756" y="6315075"/>
            <a:ext cx="1307770" cy="376907"/>
            <a:chOff x="223399" y="6195332"/>
            <a:chExt cx="3397827" cy="975621"/>
          </a:xfrm>
        </p:grpSpPr>
        <p:pic>
          <p:nvPicPr>
            <p:cNvPr id="32" name="Picture 31" descr="Text&#10;&#10;Description automatically generated">
              <a:extLst>
                <a:ext uri="{FF2B5EF4-FFF2-40B4-BE49-F238E27FC236}">
                  <a16:creationId xmlns:a16="http://schemas.microsoft.com/office/drawing/2014/main" id="{6FA9A0B9-247A-A4DC-9FC5-E370340D06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63294" b="559"/>
            <a:stretch/>
          </p:blipFill>
          <p:spPr>
            <a:xfrm>
              <a:off x="223399" y="6197377"/>
              <a:ext cx="1006931" cy="966123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C0F65D0C-F7AB-091C-DABD-09D4653A4C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31683" t="25088" b="25442"/>
            <a:stretch/>
          </p:blipFill>
          <p:spPr>
            <a:xfrm>
              <a:off x="1230086" y="6195332"/>
              <a:ext cx="2391140" cy="975621"/>
            </a:xfrm>
            <a:prstGeom prst="rect">
              <a:avLst/>
            </a:prstGeom>
          </p:spPr>
        </p:pic>
      </p:grpSp>
    </p:spTree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3080871"/>
            <a:ext cx="12192000" cy="3851000"/>
            <a:chOff x="0" y="0"/>
            <a:chExt cx="4816593" cy="15213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521383"/>
            </a:xfrm>
            <a:custGeom>
              <a:avLst/>
              <a:gdLst/>
              <a:ahLst/>
              <a:cxnLst/>
              <a:rect l="l" t="t" r="r" b="b"/>
              <a:pathLst>
                <a:path w="4816592" h="1521383">
                  <a:moveTo>
                    <a:pt x="0" y="0"/>
                  </a:moveTo>
                  <a:lnTo>
                    <a:pt x="4816592" y="0"/>
                  </a:lnTo>
                  <a:lnTo>
                    <a:pt x="4816592" y="1521383"/>
                  </a:lnTo>
                  <a:lnTo>
                    <a:pt x="0" y="1521383"/>
                  </a:lnTo>
                  <a:close/>
                </a:path>
              </a:pathLst>
            </a:custGeom>
            <a:solidFill>
              <a:srgbClr val="003764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816593" cy="156900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ct val="156717"/>
                </a:lnSpc>
              </a:pPr>
              <a:endParaRPr lang="en-US" sz="1200">
                <a:cs typeface="Arial"/>
              </a:endParaRPr>
            </a:p>
          </p:txBody>
        </p:sp>
      </p:grp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3090545"/>
            <a:ext cx="12192000" cy="3767455"/>
          </a:xfrm>
          <a:custGeom>
            <a:avLst/>
            <a:gdLst/>
            <a:ahLst/>
            <a:cxnLst/>
            <a:rect l="l" t="t" r="r" b="b"/>
            <a:pathLst>
              <a:path w="18288000" h="5651183">
                <a:moveTo>
                  <a:pt x="0" y="0"/>
                </a:moveTo>
                <a:lnTo>
                  <a:pt x="18288000" y="0"/>
                </a:lnTo>
                <a:lnTo>
                  <a:pt x="18288000" y="5651183"/>
                </a:lnTo>
                <a:lnTo>
                  <a:pt x="0" y="56511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8000"/>
            </a:blip>
            <a:stretch>
              <a:fillRect l="-7977" t="-58126" r="-9299" b="-94731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Freeform 6" descr="Map of counties in North Carolina highlighting which covers Alliance, Partners, Trillium or Vaya"/>
          <p:cNvSpPr/>
          <p:nvPr/>
        </p:nvSpPr>
        <p:spPr>
          <a:xfrm>
            <a:off x="533970" y="3107919"/>
            <a:ext cx="11124060" cy="3732707"/>
          </a:xfrm>
          <a:custGeom>
            <a:avLst/>
            <a:gdLst/>
            <a:ahLst/>
            <a:cxnLst/>
            <a:rect l="l" t="t" r="r" b="b"/>
            <a:pathLst>
              <a:path w="16686090" h="5599061">
                <a:moveTo>
                  <a:pt x="0" y="0"/>
                </a:moveTo>
                <a:lnTo>
                  <a:pt x="16686090" y="0"/>
                </a:lnTo>
                <a:lnTo>
                  <a:pt x="16686090" y="5599061"/>
                </a:lnTo>
                <a:lnTo>
                  <a:pt x="0" y="55990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Freeform 8" descr="Symbol for a map marker"/>
          <p:cNvSpPr/>
          <p:nvPr/>
        </p:nvSpPr>
        <p:spPr>
          <a:xfrm>
            <a:off x="224903" y="539778"/>
            <a:ext cx="921795" cy="1237309"/>
          </a:xfrm>
          <a:custGeom>
            <a:avLst/>
            <a:gdLst/>
            <a:ahLst/>
            <a:cxnLst/>
            <a:rect l="l" t="t" r="r" b="b"/>
            <a:pathLst>
              <a:path w="1382693" h="1855964">
                <a:moveTo>
                  <a:pt x="0" y="0"/>
                </a:moveTo>
                <a:lnTo>
                  <a:pt x="1382694" y="0"/>
                </a:lnTo>
                <a:lnTo>
                  <a:pt x="1382694" y="1855964"/>
                </a:lnTo>
                <a:lnTo>
                  <a:pt x="0" y="1855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TextBox 9"/>
          <p:cNvSpPr txBox="1">
            <a:spLocks noGrp="1"/>
          </p:cNvSpPr>
          <p:nvPr>
            <p:ph type="title" idx="4294967295"/>
          </p:nvPr>
        </p:nvSpPr>
        <p:spPr>
          <a:xfrm>
            <a:off x="1523665" y="395908"/>
            <a:ext cx="4469383" cy="72782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14400">
              <a:lnSpc>
                <a:spcPct val="111755"/>
              </a:lnSpc>
              <a:spcBef>
                <a:spcPts val="0"/>
              </a:spcBef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00376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¿</a:t>
            </a:r>
            <a:r>
              <a:rPr kumimoji="0" lang="en-US" sz="2200" b="1" i="0" u="none" strike="noStrike" kern="1200" cap="none" spc="0" normalizeH="0" baseline="0" noProof="0" err="1">
                <a:ln>
                  <a:noFill/>
                </a:ln>
                <a:solidFill>
                  <a:srgbClr val="00376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Cómo</a:t>
            </a: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00376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err="1">
                <a:ln>
                  <a:noFill/>
                </a:ln>
                <a:solidFill>
                  <a:srgbClr val="00376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sabré</a:t>
            </a: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00376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err="1">
                <a:ln>
                  <a:noFill/>
                </a:ln>
                <a:solidFill>
                  <a:srgbClr val="00376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en</a:t>
            </a: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00376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err="1">
                <a:ln>
                  <a:noFill/>
                </a:ln>
                <a:solidFill>
                  <a:srgbClr val="00376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qué</a:t>
            </a:r>
            <a:r>
              <a:rPr lang="en-US" sz="2200">
                <a:solidFill>
                  <a:srgbClr val="003764"/>
                </a:solidFill>
                <a:latin typeface="+mn-lt"/>
                <a:ea typeface="+mn-ea"/>
                <a:cs typeface="+mn-cs"/>
              </a:rPr>
              <a:t> Tailored Plan (Plan</a:t>
            </a: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00376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en-US" sz="2200" err="1">
                <a:solidFill>
                  <a:srgbClr val="003764"/>
                </a:solidFill>
                <a:latin typeface="+mn-lt"/>
                <a:ea typeface="+mn-ea"/>
                <a:cs typeface="+mn-cs"/>
              </a:rPr>
              <a:t>personalizado</a:t>
            </a:r>
            <a:r>
              <a:rPr lang="en-US" sz="2200">
                <a:solidFill>
                  <a:srgbClr val="003764"/>
                </a:solidFill>
                <a:latin typeface="+mn-lt"/>
                <a:ea typeface="+mn-ea"/>
                <a:cs typeface="+mn-cs"/>
              </a:rPr>
              <a:t>)</a:t>
            </a: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00376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err="1">
                <a:ln>
                  <a:noFill/>
                </a:ln>
                <a:solidFill>
                  <a:srgbClr val="00376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estoy</a:t>
            </a: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00376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?</a:t>
            </a:r>
            <a:endParaRPr lang="en-US" sz="2200">
              <a:ea typeface="+mn-ea"/>
              <a:cs typeface="Arial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523665" y="1202784"/>
            <a:ext cx="4326316" cy="16160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29521"/>
              </a:lnSpc>
            </a:pPr>
            <a:r>
              <a:rPr lang="en-US" sz="1650">
                <a:solidFill>
                  <a:srgbClr val="003764"/>
                </a:solidFill>
              </a:rPr>
              <a:t>A </a:t>
            </a:r>
            <a:r>
              <a:rPr lang="en-US" sz="1650" err="1">
                <a:solidFill>
                  <a:srgbClr val="003764"/>
                </a:solidFill>
              </a:rPr>
              <a:t>mediados</a:t>
            </a:r>
            <a:r>
              <a:rPr lang="en-US" sz="1650">
                <a:solidFill>
                  <a:srgbClr val="003764"/>
                </a:solidFill>
              </a:rPr>
              <a:t> de </a:t>
            </a:r>
            <a:r>
              <a:rPr lang="en-US" sz="1650" err="1">
                <a:solidFill>
                  <a:srgbClr val="003764"/>
                </a:solidFill>
              </a:rPr>
              <a:t>abril</a:t>
            </a:r>
            <a:r>
              <a:rPr lang="en-US" sz="1650">
                <a:solidFill>
                  <a:srgbClr val="003764"/>
                </a:solidFill>
              </a:rPr>
              <a:t> </a:t>
            </a:r>
            <a:r>
              <a:rPr lang="en-US" sz="1650" err="1">
                <a:solidFill>
                  <a:srgbClr val="003764"/>
                </a:solidFill>
              </a:rPr>
              <a:t>te</a:t>
            </a:r>
            <a:r>
              <a:rPr lang="en-US" sz="1650">
                <a:solidFill>
                  <a:srgbClr val="003764"/>
                </a:solidFill>
              </a:rPr>
              <a:t> </a:t>
            </a:r>
            <a:r>
              <a:rPr lang="en-US" sz="1650" err="1">
                <a:solidFill>
                  <a:srgbClr val="003764"/>
                </a:solidFill>
              </a:rPr>
              <a:t>enviaremos</a:t>
            </a:r>
            <a:r>
              <a:rPr lang="en-US" sz="1650">
                <a:solidFill>
                  <a:srgbClr val="003764"/>
                </a:solidFill>
              </a:rPr>
              <a:t> </a:t>
            </a:r>
            <a:r>
              <a:rPr lang="en-US" sz="1650" err="1">
                <a:solidFill>
                  <a:srgbClr val="003764"/>
                </a:solidFill>
              </a:rPr>
              <a:t>una</a:t>
            </a:r>
            <a:r>
              <a:rPr lang="en-US" sz="1650">
                <a:solidFill>
                  <a:srgbClr val="003764"/>
                </a:solidFill>
              </a:rPr>
              <a:t> carta </a:t>
            </a:r>
            <a:r>
              <a:rPr lang="en-US" sz="1650" err="1">
                <a:solidFill>
                  <a:srgbClr val="003764"/>
                </a:solidFill>
              </a:rPr>
              <a:t>en</a:t>
            </a:r>
            <a:r>
              <a:rPr lang="en-US" sz="1650">
                <a:solidFill>
                  <a:srgbClr val="003764"/>
                </a:solidFill>
              </a:rPr>
              <a:t> la que se </a:t>
            </a:r>
            <a:r>
              <a:rPr lang="en-US" sz="1650" err="1">
                <a:solidFill>
                  <a:srgbClr val="003764"/>
                </a:solidFill>
              </a:rPr>
              <a:t>te</a:t>
            </a:r>
            <a:r>
              <a:rPr lang="en-US" sz="1650">
                <a:solidFill>
                  <a:srgbClr val="003764"/>
                </a:solidFill>
              </a:rPr>
              <a:t> </a:t>
            </a:r>
            <a:r>
              <a:rPr lang="en-US" sz="1650" err="1">
                <a:solidFill>
                  <a:srgbClr val="003764"/>
                </a:solidFill>
              </a:rPr>
              <a:t>indicará</a:t>
            </a:r>
            <a:r>
              <a:rPr lang="en-US" sz="1650">
                <a:solidFill>
                  <a:srgbClr val="003764"/>
                </a:solidFill>
              </a:rPr>
              <a:t> </a:t>
            </a:r>
            <a:r>
              <a:rPr lang="en-US" sz="1650" err="1">
                <a:solidFill>
                  <a:srgbClr val="003764"/>
                </a:solidFill>
              </a:rPr>
              <a:t>en</a:t>
            </a:r>
            <a:r>
              <a:rPr lang="en-US" sz="1650">
                <a:solidFill>
                  <a:srgbClr val="003764"/>
                </a:solidFill>
              </a:rPr>
              <a:t> </a:t>
            </a:r>
            <a:r>
              <a:rPr lang="en-US" sz="1650" err="1">
                <a:solidFill>
                  <a:srgbClr val="003764"/>
                </a:solidFill>
              </a:rPr>
              <a:t>qué</a:t>
            </a:r>
            <a:r>
              <a:rPr lang="en-US" sz="1650">
                <a:solidFill>
                  <a:srgbClr val="003764"/>
                </a:solidFill>
              </a:rPr>
              <a:t> Tailored Plan (Plan </a:t>
            </a:r>
            <a:r>
              <a:rPr lang="en-US" sz="1650" err="1">
                <a:solidFill>
                  <a:srgbClr val="003764"/>
                </a:solidFill>
              </a:rPr>
              <a:t>personalizado</a:t>
            </a:r>
            <a:r>
              <a:rPr lang="en-US" sz="1650">
                <a:solidFill>
                  <a:srgbClr val="003764"/>
                </a:solidFill>
              </a:rPr>
              <a:t>) </a:t>
            </a:r>
            <a:r>
              <a:rPr lang="en-US" sz="1650" err="1">
                <a:solidFill>
                  <a:srgbClr val="003764"/>
                </a:solidFill>
              </a:rPr>
              <a:t>estás</a:t>
            </a:r>
            <a:r>
              <a:rPr lang="en-US" sz="1650">
                <a:solidFill>
                  <a:srgbClr val="003764"/>
                </a:solidFill>
              </a:rPr>
              <a:t> </a:t>
            </a:r>
            <a:r>
              <a:rPr lang="en-US" sz="1650" err="1">
                <a:solidFill>
                  <a:srgbClr val="003764"/>
                </a:solidFill>
              </a:rPr>
              <a:t>inscrito</a:t>
            </a:r>
            <a:r>
              <a:rPr lang="en-US" sz="1650">
                <a:solidFill>
                  <a:srgbClr val="003764"/>
                </a:solidFill>
              </a:rPr>
              <a:t>. Tu plan se </a:t>
            </a:r>
            <a:r>
              <a:rPr lang="en-US" sz="1650" err="1">
                <a:solidFill>
                  <a:srgbClr val="003764"/>
                </a:solidFill>
              </a:rPr>
              <a:t>asigna</a:t>
            </a:r>
            <a:r>
              <a:rPr lang="en-US" sz="1650">
                <a:solidFill>
                  <a:srgbClr val="003764"/>
                </a:solidFill>
              </a:rPr>
              <a:t> </a:t>
            </a:r>
            <a:r>
              <a:rPr lang="en-US" sz="1650" err="1">
                <a:solidFill>
                  <a:srgbClr val="003764"/>
                </a:solidFill>
              </a:rPr>
              <a:t>en</a:t>
            </a:r>
            <a:r>
              <a:rPr lang="en-US" sz="1650">
                <a:solidFill>
                  <a:srgbClr val="003764"/>
                </a:solidFill>
              </a:rPr>
              <a:t> </a:t>
            </a:r>
            <a:r>
              <a:rPr lang="en-US" sz="1650" err="1">
                <a:solidFill>
                  <a:srgbClr val="003764"/>
                </a:solidFill>
              </a:rPr>
              <a:t>función</a:t>
            </a:r>
            <a:r>
              <a:rPr lang="en-US" sz="1650">
                <a:solidFill>
                  <a:srgbClr val="003764"/>
                </a:solidFill>
              </a:rPr>
              <a:t> al </a:t>
            </a:r>
            <a:r>
              <a:rPr lang="en-US" sz="1650" err="1">
                <a:solidFill>
                  <a:srgbClr val="003764"/>
                </a:solidFill>
              </a:rPr>
              <a:t>condado</a:t>
            </a:r>
            <a:r>
              <a:rPr lang="en-US" sz="1650">
                <a:solidFill>
                  <a:srgbClr val="003764"/>
                </a:solidFill>
              </a:rPr>
              <a:t> </a:t>
            </a:r>
            <a:r>
              <a:rPr lang="en-US" sz="1650" err="1">
                <a:solidFill>
                  <a:srgbClr val="003764"/>
                </a:solidFill>
              </a:rPr>
              <a:t>donde</a:t>
            </a:r>
            <a:r>
              <a:rPr lang="en-US" sz="1650">
                <a:solidFill>
                  <a:srgbClr val="003764"/>
                </a:solidFill>
              </a:rPr>
              <a:t> </a:t>
            </a:r>
            <a:r>
              <a:rPr lang="en-US" sz="1650" err="1">
                <a:solidFill>
                  <a:srgbClr val="003764"/>
                </a:solidFill>
              </a:rPr>
              <a:t>recibes</a:t>
            </a:r>
            <a:r>
              <a:rPr lang="en-US" sz="1650">
                <a:solidFill>
                  <a:srgbClr val="003764"/>
                </a:solidFill>
              </a:rPr>
              <a:t> </a:t>
            </a:r>
            <a:r>
              <a:rPr lang="en-US" sz="1650" err="1">
                <a:solidFill>
                  <a:srgbClr val="003764"/>
                </a:solidFill>
              </a:rPr>
              <a:t>los</a:t>
            </a:r>
            <a:r>
              <a:rPr lang="en-US" sz="1650">
                <a:solidFill>
                  <a:srgbClr val="003764"/>
                </a:solidFill>
              </a:rPr>
              <a:t> </a:t>
            </a:r>
            <a:r>
              <a:rPr lang="en-US" sz="1650" err="1">
                <a:solidFill>
                  <a:srgbClr val="003764"/>
                </a:solidFill>
              </a:rPr>
              <a:t>beneficios</a:t>
            </a:r>
            <a:r>
              <a:rPr lang="en-US" sz="1650">
                <a:solidFill>
                  <a:srgbClr val="003764"/>
                </a:solidFill>
              </a:rPr>
              <a:t> de Medicaid. </a:t>
            </a:r>
            <a:endParaRPr lang="en-US" sz="1667">
              <a:solidFill>
                <a:srgbClr val="003764"/>
              </a:solidFill>
              <a:cs typeface="Arial"/>
            </a:endParaRPr>
          </a:p>
        </p:txBody>
      </p:sp>
      <p:sp>
        <p:nvSpPr>
          <p:cNvPr id="11" name="AutoShape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094678" y="697721"/>
            <a:ext cx="0" cy="1957931"/>
          </a:xfrm>
          <a:prstGeom prst="line">
            <a:avLst/>
          </a:prstGeom>
          <a:ln w="38100" cap="flat">
            <a:solidFill>
              <a:srgbClr val="238DC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sp>
        <p:nvSpPr>
          <p:cNvPr id="12" name="TextBox 12"/>
          <p:cNvSpPr txBox="1"/>
          <p:nvPr/>
        </p:nvSpPr>
        <p:spPr>
          <a:xfrm>
            <a:off x="6549630" y="395909"/>
            <a:ext cx="4222611" cy="7278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1755"/>
              </a:lnSpc>
            </a:pPr>
            <a:r>
              <a:rPr lang="en-US" sz="2200" b="1">
                <a:solidFill>
                  <a:srgbClr val="003764"/>
                </a:solidFill>
              </a:rPr>
              <a:t>Solo hay un Tailored Plan (Plan </a:t>
            </a:r>
            <a:r>
              <a:rPr lang="en-US" sz="2200" b="1" err="1">
                <a:solidFill>
                  <a:srgbClr val="003764"/>
                </a:solidFill>
              </a:rPr>
              <a:t>personalizado</a:t>
            </a:r>
            <a:r>
              <a:rPr lang="en-US" sz="2200" b="1">
                <a:solidFill>
                  <a:srgbClr val="003764"/>
                </a:solidFill>
              </a:rPr>
              <a:t>) </a:t>
            </a:r>
            <a:r>
              <a:rPr lang="en-US" sz="2200" b="1" err="1">
                <a:solidFill>
                  <a:srgbClr val="003764"/>
                </a:solidFill>
              </a:rPr>
              <a:t>por</a:t>
            </a:r>
            <a:r>
              <a:rPr lang="en-US" sz="2200" b="1">
                <a:solidFill>
                  <a:srgbClr val="003764"/>
                </a:solidFill>
              </a:rPr>
              <a:t> </a:t>
            </a:r>
            <a:r>
              <a:rPr lang="en-US" sz="2200" b="1" err="1">
                <a:solidFill>
                  <a:srgbClr val="003764"/>
                </a:solidFill>
              </a:rPr>
              <a:t>condado</a:t>
            </a:r>
            <a:endParaRPr lang="en-US" sz="2200">
              <a:cs typeface="Arial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6587729" y="1300755"/>
            <a:ext cx="4500197" cy="1285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29521"/>
              </a:lnSpc>
            </a:pPr>
            <a:r>
              <a:rPr lang="en-US" sz="1650">
                <a:solidFill>
                  <a:srgbClr val="003764"/>
                </a:solidFill>
              </a:rPr>
              <a:t>Tu Tailored Plan (Plan </a:t>
            </a:r>
            <a:r>
              <a:rPr lang="en-US" sz="1650" err="1">
                <a:solidFill>
                  <a:srgbClr val="003764"/>
                </a:solidFill>
              </a:rPr>
              <a:t>personalizado</a:t>
            </a:r>
            <a:r>
              <a:rPr lang="en-US" sz="1650">
                <a:solidFill>
                  <a:srgbClr val="003764"/>
                </a:solidFill>
              </a:rPr>
              <a:t>) que </a:t>
            </a:r>
            <a:r>
              <a:rPr lang="en-US" sz="1650" err="1">
                <a:solidFill>
                  <a:srgbClr val="003764"/>
                </a:solidFill>
              </a:rPr>
              <a:t>te</a:t>
            </a:r>
            <a:r>
              <a:rPr lang="en-US" sz="1650">
                <a:solidFill>
                  <a:srgbClr val="003764"/>
                </a:solidFill>
              </a:rPr>
              <a:t> </a:t>
            </a:r>
            <a:r>
              <a:rPr lang="en-US" sz="1650" err="1">
                <a:solidFill>
                  <a:srgbClr val="003764"/>
                </a:solidFill>
              </a:rPr>
              <a:t>han</a:t>
            </a:r>
            <a:r>
              <a:rPr lang="en-US" sz="1650">
                <a:solidFill>
                  <a:srgbClr val="003764"/>
                </a:solidFill>
              </a:rPr>
              <a:t> </a:t>
            </a:r>
            <a:r>
              <a:rPr lang="en-US" sz="1650" err="1">
                <a:solidFill>
                  <a:srgbClr val="003764"/>
                </a:solidFill>
              </a:rPr>
              <a:t>asignado</a:t>
            </a:r>
            <a:r>
              <a:rPr lang="en-US" sz="1650">
                <a:solidFill>
                  <a:srgbClr val="003764"/>
                </a:solidFill>
              </a:rPr>
              <a:t> se </a:t>
            </a:r>
            <a:r>
              <a:rPr lang="en-US" sz="1650" err="1">
                <a:solidFill>
                  <a:srgbClr val="003764"/>
                </a:solidFill>
              </a:rPr>
              <a:t>basa</a:t>
            </a:r>
            <a:r>
              <a:rPr lang="en-US" sz="1650">
                <a:solidFill>
                  <a:srgbClr val="003764"/>
                </a:solidFill>
              </a:rPr>
              <a:t> </a:t>
            </a:r>
            <a:r>
              <a:rPr lang="en-US" sz="1650" err="1">
                <a:solidFill>
                  <a:srgbClr val="003764"/>
                </a:solidFill>
              </a:rPr>
              <a:t>en</a:t>
            </a:r>
            <a:r>
              <a:rPr lang="en-US" sz="1650">
                <a:solidFill>
                  <a:srgbClr val="003764"/>
                </a:solidFill>
              </a:rPr>
              <a:t> </a:t>
            </a:r>
            <a:r>
              <a:rPr lang="en-US" sz="1650" err="1">
                <a:solidFill>
                  <a:srgbClr val="003764"/>
                </a:solidFill>
              </a:rPr>
              <a:t>el</a:t>
            </a:r>
            <a:r>
              <a:rPr lang="en-US" sz="1650">
                <a:solidFill>
                  <a:srgbClr val="003764"/>
                </a:solidFill>
              </a:rPr>
              <a:t> </a:t>
            </a:r>
            <a:r>
              <a:rPr lang="en-US" sz="1650" err="1">
                <a:solidFill>
                  <a:srgbClr val="003764"/>
                </a:solidFill>
              </a:rPr>
              <a:t>condado</a:t>
            </a:r>
            <a:r>
              <a:rPr lang="en-US" sz="1650">
                <a:solidFill>
                  <a:srgbClr val="003764"/>
                </a:solidFill>
              </a:rPr>
              <a:t> que </a:t>
            </a:r>
            <a:r>
              <a:rPr lang="en-US" sz="1650" err="1">
                <a:solidFill>
                  <a:srgbClr val="003764"/>
                </a:solidFill>
              </a:rPr>
              <a:t>gestiona</a:t>
            </a:r>
            <a:r>
              <a:rPr lang="en-US" sz="1650">
                <a:solidFill>
                  <a:srgbClr val="003764"/>
                </a:solidFill>
              </a:rPr>
              <a:t> </a:t>
            </a:r>
            <a:r>
              <a:rPr lang="en-US" sz="1650" err="1">
                <a:solidFill>
                  <a:srgbClr val="003764"/>
                </a:solidFill>
              </a:rPr>
              <a:t>tus</a:t>
            </a:r>
            <a:r>
              <a:rPr lang="en-US" sz="1650">
                <a:solidFill>
                  <a:srgbClr val="003764"/>
                </a:solidFill>
              </a:rPr>
              <a:t> </a:t>
            </a:r>
            <a:r>
              <a:rPr lang="en-US" sz="1650" err="1">
                <a:solidFill>
                  <a:srgbClr val="003764"/>
                </a:solidFill>
              </a:rPr>
              <a:t>beneficios</a:t>
            </a:r>
            <a:r>
              <a:rPr lang="en-US" sz="1650">
                <a:solidFill>
                  <a:srgbClr val="003764"/>
                </a:solidFill>
              </a:rPr>
              <a:t> de Medicaid. No </a:t>
            </a:r>
            <a:r>
              <a:rPr lang="en-US" sz="1650" err="1">
                <a:solidFill>
                  <a:srgbClr val="003764"/>
                </a:solidFill>
              </a:rPr>
              <a:t>puedes</a:t>
            </a:r>
            <a:r>
              <a:rPr lang="en-US" sz="1650">
                <a:solidFill>
                  <a:srgbClr val="003764"/>
                </a:solidFill>
              </a:rPr>
              <a:t> </a:t>
            </a:r>
            <a:r>
              <a:rPr lang="en-US" sz="1650" err="1">
                <a:solidFill>
                  <a:srgbClr val="003764"/>
                </a:solidFill>
              </a:rPr>
              <a:t>elegir</a:t>
            </a:r>
            <a:r>
              <a:rPr lang="en-US" sz="1650">
                <a:solidFill>
                  <a:srgbClr val="003764"/>
                </a:solidFill>
              </a:rPr>
              <a:t> </a:t>
            </a:r>
            <a:r>
              <a:rPr lang="en-US" sz="1650" err="1">
                <a:solidFill>
                  <a:srgbClr val="003764"/>
                </a:solidFill>
              </a:rPr>
              <a:t>otro</a:t>
            </a:r>
            <a:r>
              <a:rPr lang="en-US" sz="1650">
                <a:solidFill>
                  <a:srgbClr val="003764"/>
                </a:solidFill>
              </a:rPr>
              <a:t> Tailored Plan (Plan </a:t>
            </a:r>
            <a:r>
              <a:rPr lang="en-US" sz="1650" err="1">
                <a:solidFill>
                  <a:srgbClr val="003764"/>
                </a:solidFill>
              </a:rPr>
              <a:t>personalizado</a:t>
            </a:r>
            <a:r>
              <a:rPr lang="en-US" sz="1650">
                <a:solidFill>
                  <a:srgbClr val="003764"/>
                </a:solidFill>
              </a:rPr>
              <a:t>).</a:t>
            </a:r>
            <a:endParaRPr lang="en-US" sz="1650"/>
          </a:p>
        </p:txBody>
      </p:sp>
      <p:sp>
        <p:nvSpPr>
          <p:cNvPr id="15" name="Freeform 15" descr="Symbol for a map marker"/>
          <p:cNvSpPr/>
          <p:nvPr/>
        </p:nvSpPr>
        <p:spPr>
          <a:xfrm>
            <a:off x="11084963" y="542419"/>
            <a:ext cx="921795" cy="1237309"/>
          </a:xfrm>
          <a:custGeom>
            <a:avLst/>
            <a:gdLst/>
            <a:ahLst/>
            <a:cxnLst/>
            <a:rect l="l" t="t" r="r" b="b"/>
            <a:pathLst>
              <a:path w="1382693" h="1855964">
                <a:moveTo>
                  <a:pt x="0" y="0"/>
                </a:moveTo>
                <a:lnTo>
                  <a:pt x="1382693" y="0"/>
                </a:lnTo>
                <a:lnTo>
                  <a:pt x="1382693" y="1855964"/>
                </a:lnTo>
                <a:lnTo>
                  <a:pt x="0" y="1855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4ABC4E4-2D39-ED79-9E1C-1AFBD10AE776}"/>
              </a:ext>
            </a:extLst>
          </p:cNvPr>
          <p:cNvGrpSpPr/>
          <p:nvPr/>
        </p:nvGrpSpPr>
        <p:grpSpPr>
          <a:xfrm>
            <a:off x="141756" y="6315075"/>
            <a:ext cx="1307770" cy="376907"/>
            <a:chOff x="223399" y="6195332"/>
            <a:chExt cx="3397827" cy="975621"/>
          </a:xfrm>
        </p:grpSpPr>
        <p:pic>
          <p:nvPicPr>
            <p:cNvPr id="22" name="Picture 21" descr="Text&#10;&#10;Description automatically generated">
              <a:extLst>
                <a:ext uri="{FF2B5EF4-FFF2-40B4-BE49-F238E27FC236}">
                  <a16:creationId xmlns:a16="http://schemas.microsoft.com/office/drawing/2014/main" id="{09D20350-1BA2-B9C8-FFDB-297AAC2500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63294" b="559"/>
            <a:stretch/>
          </p:blipFill>
          <p:spPr>
            <a:xfrm>
              <a:off x="223399" y="6197377"/>
              <a:ext cx="1006931" cy="96612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272B87A-F2C3-1E63-7E1C-8728782EC0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1683" t="25088" b="25442"/>
            <a:stretch/>
          </p:blipFill>
          <p:spPr>
            <a:xfrm>
              <a:off x="1230086" y="6195332"/>
              <a:ext cx="2391140" cy="97562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886309" y="1110587"/>
            <a:ext cx="0" cy="4751604"/>
          </a:xfrm>
          <a:prstGeom prst="line">
            <a:avLst/>
          </a:prstGeom>
          <a:ln w="38100" cap="flat">
            <a:solidFill>
              <a:srgbClr val="238DC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sp>
        <p:nvSpPr>
          <p:cNvPr id="4" name="Freeform 4" descr="Symbol for a plus sign"/>
          <p:cNvSpPr/>
          <p:nvPr/>
        </p:nvSpPr>
        <p:spPr>
          <a:xfrm>
            <a:off x="685800" y="1143748"/>
            <a:ext cx="407033" cy="407033"/>
          </a:xfrm>
          <a:custGeom>
            <a:avLst/>
            <a:gdLst/>
            <a:ahLst/>
            <a:cxnLst/>
            <a:rect l="l" t="t" r="r" b="b"/>
            <a:pathLst>
              <a:path w="610550" h="610550">
                <a:moveTo>
                  <a:pt x="0" y="0"/>
                </a:moveTo>
                <a:lnTo>
                  <a:pt x="610550" y="0"/>
                </a:lnTo>
                <a:lnTo>
                  <a:pt x="610550" y="610550"/>
                </a:lnTo>
                <a:lnTo>
                  <a:pt x="0" y="6105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" name="Freeform 5" descr="Symbol for a plus sign"/>
          <p:cNvSpPr/>
          <p:nvPr/>
        </p:nvSpPr>
        <p:spPr>
          <a:xfrm>
            <a:off x="685800" y="2745764"/>
            <a:ext cx="407033" cy="407033"/>
          </a:xfrm>
          <a:custGeom>
            <a:avLst/>
            <a:gdLst/>
            <a:ahLst/>
            <a:cxnLst/>
            <a:rect l="l" t="t" r="r" b="b"/>
            <a:pathLst>
              <a:path w="610550" h="610550">
                <a:moveTo>
                  <a:pt x="0" y="0"/>
                </a:moveTo>
                <a:lnTo>
                  <a:pt x="610550" y="0"/>
                </a:lnTo>
                <a:lnTo>
                  <a:pt x="610550" y="610550"/>
                </a:lnTo>
                <a:lnTo>
                  <a:pt x="0" y="6105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Freeform 6" descr="Symbol for a plus sign"/>
          <p:cNvSpPr/>
          <p:nvPr/>
        </p:nvSpPr>
        <p:spPr>
          <a:xfrm>
            <a:off x="680536" y="4521717"/>
            <a:ext cx="407033" cy="407033"/>
          </a:xfrm>
          <a:custGeom>
            <a:avLst/>
            <a:gdLst/>
            <a:ahLst/>
            <a:cxnLst/>
            <a:rect l="l" t="t" r="r" b="b"/>
            <a:pathLst>
              <a:path w="610550" h="610550">
                <a:moveTo>
                  <a:pt x="0" y="0"/>
                </a:moveTo>
                <a:lnTo>
                  <a:pt x="610550" y="0"/>
                </a:lnTo>
                <a:lnTo>
                  <a:pt x="610550" y="610551"/>
                </a:lnTo>
                <a:lnTo>
                  <a:pt x="0" y="6105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Freeform 7" descr="Symbol for an equals sign"/>
          <p:cNvSpPr/>
          <p:nvPr/>
        </p:nvSpPr>
        <p:spPr>
          <a:xfrm>
            <a:off x="6379236" y="1089320"/>
            <a:ext cx="407033" cy="407033"/>
          </a:xfrm>
          <a:custGeom>
            <a:avLst/>
            <a:gdLst/>
            <a:ahLst/>
            <a:cxnLst/>
            <a:rect l="l" t="t" r="r" b="b"/>
            <a:pathLst>
              <a:path w="610550" h="610550">
                <a:moveTo>
                  <a:pt x="0" y="0"/>
                </a:moveTo>
                <a:lnTo>
                  <a:pt x="610550" y="0"/>
                </a:lnTo>
                <a:lnTo>
                  <a:pt x="610550" y="610550"/>
                </a:lnTo>
                <a:lnTo>
                  <a:pt x="0" y="6105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TextBox 8"/>
          <p:cNvSpPr txBox="1">
            <a:spLocks noGrp="1"/>
          </p:cNvSpPr>
          <p:nvPr>
            <p:ph type="title" idx="4294967295"/>
          </p:nvPr>
        </p:nvSpPr>
        <p:spPr>
          <a:xfrm>
            <a:off x="680537" y="329001"/>
            <a:ext cx="5205766" cy="47929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284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147DAF"/>
                </a:solidFill>
                <a:effectLst/>
                <a:uLnTx/>
                <a:uFillTx/>
                <a:latin typeface="Arial Bold"/>
                <a:ea typeface="+mn-ea"/>
                <a:cs typeface="+mn-cs"/>
              </a:rPr>
              <a:t>¿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147DAF"/>
                </a:solidFill>
                <a:effectLst/>
                <a:uLnTx/>
                <a:uFillTx/>
                <a:latin typeface="Arial Bold"/>
                <a:ea typeface="+mn-ea"/>
                <a:cs typeface="+mn-cs"/>
              </a:rPr>
              <a:t>Qué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147DAF"/>
                </a:solidFill>
                <a:effectLst/>
                <a:uLnTx/>
                <a:uFillTx/>
                <a:latin typeface="Arial Bold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147DAF"/>
                </a:solidFill>
                <a:effectLst/>
                <a:uLnTx/>
                <a:uFillTx/>
                <a:latin typeface="Arial Bold"/>
                <a:ea typeface="+mn-ea"/>
                <a:cs typeface="+mn-cs"/>
              </a:rPr>
              <a:t>novedades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147DAF"/>
                </a:solidFill>
                <a:effectLst/>
                <a:uLnTx/>
                <a:uFillTx/>
                <a:latin typeface="Arial Bold"/>
                <a:ea typeface="+mn-ea"/>
                <a:cs typeface="+mn-cs"/>
              </a:rPr>
              <a:t> hay para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147DAF"/>
                </a:solidFill>
                <a:effectLst/>
                <a:uLnTx/>
                <a:uFillTx/>
                <a:latin typeface="Arial Bold"/>
                <a:ea typeface="+mn-ea"/>
                <a:cs typeface="+mn-cs"/>
              </a:rPr>
              <a:t>ti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147DAF"/>
                </a:solidFill>
                <a:effectLst/>
                <a:uLnTx/>
                <a:uFillTx/>
                <a:latin typeface="Arial Bold"/>
                <a:ea typeface="+mn-ea"/>
                <a:cs typeface="+mn-cs"/>
              </a:rPr>
              <a:t>?</a:t>
            </a:r>
            <a:endParaRPr lang="en-US">
              <a:ea typeface="+mn-ea"/>
              <a:cs typeface="+mn-c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342179" y="1720573"/>
            <a:ext cx="3833801" cy="8291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22137"/>
              </a:lnSpc>
            </a:pPr>
            <a:r>
              <a:rPr lang="en-US" sz="1500">
                <a:solidFill>
                  <a:srgbClr val="000000"/>
                </a:solidFill>
                <a:latin typeface="Arial"/>
              </a:rPr>
              <a:t>Tus </a:t>
            </a:r>
            <a:r>
              <a:rPr lang="en-US" sz="1500" err="1">
                <a:solidFill>
                  <a:srgbClr val="000000"/>
                </a:solidFill>
                <a:latin typeface="Arial"/>
              </a:rPr>
              <a:t>proveedores</a:t>
            </a:r>
            <a:r>
              <a:rPr lang="en-US" sz="1500">
                <a:solidFill>
                  <a:srgbClr val="000000"/>
                </a:solidFill>
                <a:latin typeface="Arial"/>
              </a:rPr>
              <a:t> (</a:t>
            </a:r>
            <a:r>
              <a:rPr lang="en-US" sz="1500" err="1">
                <a:solidFill>
                  <a:srgbClr val="000000"/>
                </a:solidFill>
                <a:latin typeface="Arial"/>
              </a:rPr>
              <a:t>atención</a:t>
            </a:r>
            <a:r>
              <a:rPr lang="en-US" sz="1500">
                <a:solidFill>
                  <a:srgbClr val="000000"/>
                </a:solidFill>
                <a:latin typeface="Arial"/>
              </a:rPr>
              <a:t> </a:t>
            </a:r>
            <a:r>
              <a:rPr lang="en-US" sz="1500" err="1">
                <a:solidFill>
                  <a:srgbClr val="000000"/>
                </a:solidFill>
                <a:latin typeface="Arial"/>
              </a:rPr>
              <a:t>primaria</a:t>
            </a:r>
            <a:r>
              <a:rPr lang="en-US" sz="1500">
                <a:solidFill>
                  <a:srgbClr val="000000"/>
                </a:solidFill>
                <a:latin typeface="Arial"/>
              </a:rPr>
              <a:t> y </a:t>
            </a:r>
            <a:r>
              <a:rPr lang="en-US" sz="1500" err="1">
                <a:solidFill>
                  <a:srgbClr val="000000"/>
                </a:solidFill>
                <a:latin typeface="Arial"/>
              </a:rPr>
              <a:t>especialistas</a:t>
            </a:r>
            <a:r>
              <a:rPr lang="en-US" sz="1500">
                <a:solidFill>
                  <a:srgbClr val="000000"/>
                </a:solidFill>
                <a:latin typeface="Arial"/>
              </a:rPr>
              <a:t>) </a:t>
            </a:r>
            <a:r>
              <a:rPr lang="en-US" sz="1500" err="1">
                <a:solidFill>
                  <a:srgbClr val="000000"/>
                </a:solidFill>
                <a:latin typeface="Arial"/>
              </a:rPr>
              <a:t>deben</a:t>
            </a:r>
            <a:r>
              <a:rPr lang="en-US" sz="1500">
                <a:solidFill>
                  <a:srgbClr val="000000"/>
                </a:solidFill>
                <a:latin typeface="Arial"/>
              </a:rPr>
              <a:t> </a:t>
            </a:r>
            <a:r>
              <a:rPr lang="en-US" sz="1500" err="1">
                <a:solidFill>
                  <a:srgbClr val="000000"/>
                </a:solidFill>
                <a:latin typeface="Arial"/>
              </a:rPr>
              <a:t>pertenecer</a:t>
            </a:r>
            <a:r>
              <a:rPr lang="en-US" sz="1500">
                <a:solidFill>
                  <a:srgbClr val="000000"/>
                </a:solidFill>
                <a:latin typeface="Arial"/>
              </a:rPr>
              <a:t> a la red de </a:t>
            </a:r>
            <a:r>
              <a:rPr lang="en-US" sz="1500" err="1">
                <a:solidFill>
                  <a:srgbClr val="000000"/>
                </a:solidFill>
                <a:latin typeface="Arial"/>
              </a:rPr>
              <a:t>tu</a:t>
            </a:r>
            <a:r>
              <a:rPr lang="en-US" sz="1500">
                <a:solidFill>
                  <a:srgbClr val="000000"/>
                </a:solidFill>
                <a:latin typeface="Arial"/>
              </a:rPr>
              <a:t> Tailored Plan (Plan </a:t>
            </a:r>
            <a:r>
              <a:rPr lang="en-US" sz="1500" err="1">
                <a:solidFill>
                  <a:srgbClr val="000000"/>
                </a:solidFill>
                <a:latin typeface="Arial"/>
              </a:rPr>
              <a:t>personalizado</a:t>
            </a:r>
            <a:r>
              <a:rPr lang="en-US" sz="1500">
                <a:solidFill>
                  <a:srgbClr val="000000"/>
                </a:solidFill>
                <a:latin typeface="Arial"/>
              </a:rPr>
              <a:t>).</a:t>
            </a:r>
            <a:endParaRPr lang="en-US" sz="1500">
              <a:cs typeface="Arial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326021" y="1088475"/>
            <a:ext cx="3239174" cy="5495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7768"/>
              </a:lnSpc>
            </a:pPr>
            <a:r>
              <a:rPr lang="en-US" sz="1700" b="1">
                <a:solidFill>
                  <a:srgbClr val="003764"/>
                </a:solidFill>
                <a:latin typeface="Arial Bold"/>
              </a:rPr>
              <a:t>Los </a:t>
            </a:r>
            <a:r>
              <a:rPr lang="en-US" sz="1700" b="1" err="1">
                <a:solidFill>
                  <a:srgbClr val="003764"/>
                </a:solidFill>
                <a:latin typeface="Arial Bold"/>
              </a:rPr>
              <a:t>proveedores</a:t>
            </a:r>
            <a:r>
              <a:rPr lang="en-US" sz="1700" b="1">
                <a:solidFill>
                  <a:srgbClr val="003764"/>
                </a:solidFill>
                <a:latin typeface="Arial Bold"/>
              </a:rPr>
              <a:t> </a:t>
            </a:r>
            <a:r>
              <a:rPr lang="en-US" sz="1700" b="1" err="1">
                <a:solidFill>
                  <a:srgbClr val="003764"/>
                </a:solidFill>
                <a:latin typeface="Arial Bold"/>
              </a:rPr>
              <a:t>deben</a:t>
            </a:r>
            <a:r>
              <a:rPr lang="en-US" sz="1700" b="1">
                <a:solidFill>
                  <a:srgbClr val="003764"/>
                </a:solidFill>
                <a:latin typeface="Arial Bold"/>
              </a:rPr>
              <a:t> </a:t>
            </a:r>
            <a:r>
              <a:rPr lang="en-US" sz="1700" b="1" err="1">
                <a:solidFill>
                  <a:srgbClr val="003764"/>
                </a:solidFill>
                <a:latin typeface="Arial Bold"/>
              </a:rPr>
              <a:t>pertenecer</a:t>
            </a:r>
            <a:r>
              <a:rPr lang="en-US" sz="1700" b="1">
                <a:solidFill>
                  <a:srgbClr val="003764"/>
                </a:solidFill>
                <a:latin typeface="Arial Bold"/>
              </a:rPr>
              <a:t> a la red</a:t>
            </a:r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347621" y="3320363"/>
            <a:ext cx="4034537" cy="10998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22137"/>
              </a:lnSpc>
            </a:pPr>
            <a:r>
              <a:rPr lang="en-US" sz="1500">
                <a:latin typeface="Arial"/>
              </a:rPr>
              <a:t>Si no </a:t>
            </a:r>
            <a:r>
              <a:rPr lang="en-US" sz="1500" err="1">
                <a:latin typeface="Arial"/>
              </a:rPr>
              <a:t>eliges</a:t>
            </a:r>
            <a:r>
              <a:rPr lang="en-US" sz="1500">
                <a:latin typeface="Arial"/>
              </a:rPr>
              <a:t> un </a:t>
            </a:r>
            <a:r>
              <a:rPr lang="en-US" sz="1500" err="1">
                <a:latin typeface="Arial"/>
              </a:rPr>
              <a:t>proveedor</a:t>
            </a:r>
            <a:r>
              <a:rPr lang="en-US" sz="1500">
                <a:latin typeface="Arial"/>
              </a:rPr>
              <a:t> </a:t>
            </a:r>
            <a:r>
              <a:rPr lang="en-US" sz="1500" err="1">
                <a:latin typeface="Arial"/>
              </a:rPr>
              <a:t>cubierto</a:t>
            </a:r>
            <a:r>
              <a:rPr lang="en-US" sz="1500">
                <a:latin typeface="Arial"/>
              </a:rPr>
              <a:t> </a:t>
            </a:r>
            <a:r>
              <a:rPr lang="en-US" sz="1500" err="1">
                <a:latin typeface="Arial"/>
              </a:rPr>
              <a:t>por</a:t>
            </a:r>
            <a:r>
              <a:rPr lang="en-US" sz="1500">
                <a:latin typeface="Arial"/>
              </a:rPr>
              <a:t> </a:t>
            </a:r>
            <a:r>
              <a:rPr lang="en-US" sz="1500" err="1">
                <a:latin typeface="Arial"/>
              </a:rPr>
              <a:t>tu</a:t>
            </a:r>
            <a:r>
              <a:rPr lang="en-US" sz="1500">
                <a:latin typeface="Arial"/>
              </a:rPr>
              <a:t> plan (o "</a:t>
            </a:r>
            <a:r>
              <a:rPr lang="en-US" sz="1500" err="1">
                <a:latin typeface="Arial"/>
              </a:rPr>
              <a:t>proveedor</a:t>
            </a:r>
            <a:r>
              <a:rPr lang="en-US" sz="1500">
                <a:latin typeface="Arial"/>
              </a:rPr>
              <a:t> de </a:t>
            </a:r>
            <a:r>
              <a:rPr lang="en-US" sz="1500" err="1">
                <a:latin typeface="Arial"/>
              </a:rPr>
              <a:t>atención</a:t>
            </a:r>
            <a:r>
              <a:rPr lang="en-US" sz="1500">
                <a:latin typeface="Arial"/>
              </a:rPr>
              <a:t> </a:t>
            </a:r>
            <a:r>
              <a:rPr lang="en-US" sz="1500" err="1">
                <a:latin typeface="Arial"/>
              </a:rPr>
              <a:t>primaria</a:t>
            </a:r>
            <a:r>
              <a:rPr lang="en-US" sz="1500">
                <a:latin typeface="Arial"/>
              </a:rPr>
              <a:t> de la red") se </a:t>
            </a:r>
            <a:r>
              <a:rPr lang="en-US" sz="1500" err="1">
                <a:latin typeface="Arial"/>
              </a:rPr>
              <a:t>te</a:t>
            </a:r>
            <a:r>
              <a:rPr lang="en-US" sz="1500">
                <a:latin typeface="Arial"/>
              </a:rPr>
              <a:t> </a:t>
            </a:r>
            <a:r>
              <a:rPr lang="en-US" sz="1500" err="1">
                <a:latin typeface="Arial"/>
              </a:rPr>
              <a:t>asignará</a:t>
            </a:r>
            <a:r>
              <a:rPr lang="en-US" sz="1500">
                <a:latin typeface="Arial"/>
              </a:rPr>
              <a:t> uno. </a:t>
            </a:r>
            <a:r>
              <a:rPr lang="en-US" sz="1500" err="1">
                <a:latin typeface="Arial"/>
              </a:rPr>
              <a:t>Puedes</a:t>
            </a:r>
            <a:r>
              <a:rPr lang="en-US" sz="1500">
                <a:latin typeface="Arial"/>
              </a:rPr>
              <a:t> </a:t>
            </a:r>
            <a:r>
              <a:rPr lang="en-US" sz="1500" err="1">
                <a:latin typeface="Arial"/>
              </a:rPr>
              <a:t>cambiarlo</a:t>
            </a:r>
            <a:r>
              <a:rPr lang="en-US" sz="1500">
                <a:latin typeface="Arial"/>
              </a:rPr>
              <a:t> hasta </a:t>
            </a:r>
            <a:r>
              <a:rPr lang="en-US" sz="1500" err="1">
                <a:latin typeface="Arial"/>
              </a:rPr>
              <a:t>el</a:t>
            </a:r>
            <a:r>
              <a:rPr lang="en-US" sz="1500">
                <a:latin typeface="Arial"/>
              </a:rPr>
              <a:t> 31 de </a:t>
            </a:r>
            <a:r>
              <a:rPr lang="en-US" sz="1500" err="1">
                <a:latin typeface="Arial"/>
              </a:rPr>
              <a:t>enero</a:t>
            </a:r>
            <a:r>
              <a:rPr lang="en-US" sz="1500">
                <a:latin typeface="Arial"/>
              </a:rPr>
              <a:t> de 2025. </a:t>
            </a:r>
            <a:endParaRPr lang="en-US" sz="1500">
              <a:latin typeface="Arial"/>
              <a:cs typeface="Arial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326020" y="2688614"/>
            <a:ext cx="4160373" cy="5440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7768"/>
              </a:lnSpc>
            </a:pPr>
            <a:r>
              <a:rPr lang="en-US" sz="1700" b="1" err="1">
                <a:solidFill>
                  <a:srgbClr val="003764"/>
                </a:solidFill>
                <a:latin typeface="Arial Bold"/>
              </a:rPr>
              <a:t>Debes</a:t>
            </a:r>
            <a:r>
              <a:rPr lang="en-US" sz="1700" b="1">
                <a:solidFill>
                  <a:srgbClr val="003764"/>
                </a:solidFill>
                <a:latin typeface="Arial Bold"/>
              </a:rPr>
              <a:t> </a:t>
            </a:r>
            <a:r>
              <a:rPr lang="en-US" sz="1700" b="1" err="1">
                <a:solidFill>
                  <a:srgbClr val="003764"/>
                </a:solidFill>
                <a:latin typeface="Arial Bold"/>
              </a:rPr>
              <a:t>elegir</a:t>
            </a:r>
            <a:r>
              <a:rPr lang="en-US" sz="1700" b="1">
                <a:solidFill>
                  <a:srgbClr val="003764"/>
                </a:solidFill>
                <a:latin typeface="Arial Bold"/>
              </a:rPr>
              <a:t> un nuevo </a:t>
            </a:r>
            <a:r>
              <a:rPr lang="en-US" sz="1700" b="1" err="1">
                <a:solidFill>
                  <a:srgbClr val="003764"/>
                </a:solidFill>
                <a:latin typeface="Arial Bold"/>
              </a:rPr>
              <a:t>médico</a:t>
            </a:r>
            <a:r>
              <a:rPr lang="en-US" sz="1700" b="1">
                <a:solidFill>
                  <a:srgbClr val="003764"/>
                </a:solidFill>
                <a:latin typeface="Arial Bold"/>
              </a:rPr>
              <a:t> </a:t>
            </a:r>
            <a:r>
              <a:rPr lang="en-US" sz="1700" b="1" err="1">
                <a:solidFill>
                  <a:srgbClr val="003764"/>
                </a:solidFill>
                <a:latin typeface="Arial Bold"/>
              </a:rPr>
              <a:t>primario</a:t>
            </a:r>
            <a:r>
              <a:rPr lang="en-US" sz="1700" b="1">
                <a:solidFill>
                  <a:srgbClr val="003764"/>
                </a:solidFill>
                <a:latin typeface="Arial Bold"/>
              </a:rPr>
              <a:t> </a:t>
            </a:r>
            <a:r>
              <a:rPr lang="en-US" sz="1700" b="1" err="1">
                <a:solidFill>
                  <a:srgbClr val="003764"/>
                </a:solidFill>
                <a:latin typeface="Arial Bold"/>
              </a:rPr>
              <a:t>si</a:t>
            </a:r>
            <a:r>
              <a:rPr lang="en-US" sz="1700" b="1">
                <a:solidFill>
                  <a:srgbClr val="003764"/>
                </a:solidFill>
                <a:latin typeface="Arial Bold"/>
              </a:rPr>
              <a:t> </a:t>
            </a:r>
            <a:r>
              <a:rPr lang="en-US" sz="1700" b="1" err="1">
                <a:solidFill>
                  <a:srgbClr val="003764"/>
                </a:solidFill>
                <a:latin typeface="Arial Bold"/>
              </a:rPr>
              <a:t>el</a:t>
            </a:r>
            <a:r>
              <a:rPr lang="en-US" sz="1700" b="1">
                <a:solidFill>
                  <a:srgbClr val="003764"/>
                </a:solidFill>
                <a:latin typeface="Arial Bold"/>
              </a:rPr>
              <a:t> </a:t>
            </a:r>
            <a:r>
              <a:rPr lang="en-US" sz="1700" b="1" err="1">
                <a:solidFill>
                  <a:srgbClr val="003764"/>
                </a:solidFill>
                <a:latin typeface="Arial Bold"/>
              </a:rPr>
              <a:t>tuyo</a:t>
            </a:r>
            <a:r>
              <a:rPr lang="en-US" sz="1700" b="1">
                <a:solidFill>
                  <a:srgbClr val="003764"/>
                </a:solidFill>
                <a:latin typeface="Arial Bold"/>
              </a:rPr>
              <a:t> no </a:t>
            </a:r>
            <a:r>
              <a:rPr lang="en-US" sz="1700" b="1" err="1">
                <a:solidFill>
                  <a:srgbClr val="003764"/>
                </a:solidFill>
                <a:latin typeface="Arial Bold"/>
              </a:rPr>
              <a:t>está</a:t>
            </a:r>
            <a:r>
              <a:rPr lang="en-US" sz="1700" b="1">
                <a:solidFill>
                  <a:srgbClr val="003764"/>
                </a:solidFill>
                <a:latin typeface="Arial Bold"/>
              </a:rPr>
              <a:t> </a:t>
            </a:r>
            <a:r>
              <a:rPr lang="en-US" sz="1700" b="1" err="1">
                <a:solidFill>
                  <a:srgbClr val="003764"/>
                </a:solidFill>
                <a:latin typeface="Arial Bold"/>
              </a:rPr>
              <a:t>dentro</a:t>
            </a:r>
            <a:r>
              <a:rPr lang="en-US" sz="1700" b="1">
                <a:solidFill>
                  <a:srgbClr val="003764"/>
                </a:solidFill>
                <a:latin typeface="Arial Bold"/>
              </a:rPr>
              <a:t> de la red </a:t>
            </a:r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1328517" y="4901636"/>
            <a:ext cx="4048160" cy="10998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22137"/>
              </a:lnSpc>
            </a:pPr>
            <a:r>
              <a:rPr lang="en-US" sz="1500">
                <a:solidFill>
                  <a:srgbClr val="000000"/>
                </a:solidFill>
                <a:latin typeface="Arial"/>
              </a:rPr>
              <a:t>Si decides </a:t>
            </a:r>
            <a:r>
              <a:rPr lang="en-US" sz="1500" err="1">
                <a:solidFill>
                  <a:srgbClr val="000000"/>
                </a:solidFill>
                <a:latin typeface="Arial"/>
              </a:rPr>
              <a:t>cambiar</a:t>
            </a:r>
            <a:r>
              <a:rPr lang="en-US" sz="1500">
                <a:solidFill>
                  <a:srgbClr val="000000"/>
                </a:solidFill>
                <a:latin typeface="Arial"/>
              </a:rPr>
              <a:t> de Plan </a:t>
            </a:r>
            <a:r>
              <a:rPr lang="en-US" sz="1500" err="1">
                <a:solidFill>
                  <a:srgbClr val="000000"/>
                </a:solidFill>
                <a:latin typeface="Arial"/>
              </a:rPr>
              <a:t>Estándar</a:t>
            </a:r>
            <a:r>
              <a:rPr lang="en-US" sz="1500">
                <a:solidFill>
                  <a:srgbClr val="000000"/>
                </a:solidFill>
                <a:latin typeface="Arial"/>
              </a:rPr>
              <a:t> (Healthy Blue, AmeriHealth Caritas, Carolina Complete, UnitedHealthcare o WellCare), </a:t>
            </a:r>
            <a:r>
              <a:rPr lang="en-US" sz="1500" err="1">
                <a:solidFill>
                  <a:srgbClr val="000000"/>
                </a:solidFill>
                <a:latin typeface="Arial"/>
              </a:rPr>
              <a:t>tendrás</a:t>
            </a:r>
            <a:r>
              <a:rPr lang="en-US" sz="1500">
                <a:solidFill>
                  <a:srgbClr val="000000"/>
                </a:solidFill>
                <a:latin typeface="Arial"/>
              </a:rPr>
              <a:t> </a:t>
            </a:r>
            <a:r>
              <a:rPr lang="en-US" sz="1500" err="1">
                <a:solidFill>
                  <a:srgbClr val="000000"/>
                </a:solidFill>
                <a:latin typeface="Arial"/>
              </a:rPr>
              <a:t>más</a:t>
            </a:r>
            <a:r>
              <a:rPr lang="en-US" sz="1500">
                <a:solidFill>
                  <a:srgbClr val="000000"/>
                </a:solidFill>
                <a:latin typeface="Arial"/>
              </a:rPr>
              <a:t> </a:t>
            </a:r>
            <a:r>
              <a:rPr lang="en-US" sz="1500" err="1">
                <a:solidFill>
                  <a:srgbClr val="000000"/>
                </a:solidFill>
                <a:latin typeface="Arial"/>
              </a:rPr>
              <a:t>servicios</a:t>
            </a:r>
            <a:r>
              <a:rPr lang="en-US" sz="1500">
                <a:solidFill>
                  <a:srgbClr val="000000"/>
                </a:solidFill>
                <a:latin typeface="Arial"/>
              </a:rPr>
              <a:t> </a:t>
            </a:r>
            <a:r>
              <a:rPr lang="en-US" sz="1500" err="1">
                <a:solidFill>
                  <a:srgbClr val="000000"/>
                </a:solidFill>
                <a:latin typeface="Arial"/>
              </a:rPr>
              <a:t>cubiertos</a:t>
            </a:r>
            <a:r>
              <a:rPr lang="en-US" sz="1500">
                <a:solidFill>
                  <a:srgbClr val="000000"/>
                </a:solidFill>
                <a:latin typeface="Arial"/>
              </a:rPr>
              <a:t> que </a:t>
            </a:r>
            <a:r>
              <a:rPr lang="en-US" sz="1500" err="1">
                <a:solidFill>
                  <a:srgbClr val="000000"/>
                </a:solidFill>
                <a:latin typeface="Arial"/>
              </a:rPr>
              <a:t>ahora</a:t>
            </a:r>
            <a:r>
              <a:rPr lang="en-US" sz="1500">
                <a:solidFill>
                  <a:srgbClr val="000000"/>
                </a:solidFill>
                <a:latin typeface="Arial"/>
              </a:rPr>
              <a:t>.</a:t>
            </a:r>
            <a:endParaRPr lang="en-US" sz="150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338827" y="4526491"/>
            <a:ext cx="3364578" cy="2615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7768"/>
              </a:lnSpc>
            </a:pPr>
            <a:r>
              <a:rPr lang="en-US" sz="1700" b="1">
                <a:solidFill>
                  <a:srgbClr val="003764"/>
                </a:solidFill>
                <a:latin typeface="Arial Bold"/>
              </a:rPr>
              <a:t>Más </a:t>
            </a:r>
            <a:r>
              <a:rPr lang="en-US" sz="1700" b="1" err="1">
                <a:solidFill>
                  <a:srgbClr val="003764"/>
                </a:solidFill>
                <a:latin typeface="Arial Bold"/>
              </a:rPr>
              <a:t>servicios</a:t>
            </a:r>
            <a:r>
              <a:rPr lang="en-US" sz="1700" b="1">
                <a:solidFill>
                  <a:srgbClr val="003764"/>
                </a:solidFill>
                <a:latin typeface="Arial Bold"/>
              </a:rPr>
              <a:t> </a:t>
            </a:r>
            <a:r>
              <a:rPr lang="en-US" sz="1700" b="1" err="1">
                <a:solidFill>
                  <a:srgbClr val="003764"/>
                </a:solidFill>
                <a:latin typeface="Arial Bold"/>
              </a:rPr>
              <a:t>cubiertos</a:t>
            </a:r>
            <a:endParaRPr lang="en-US" sz="1700" b="1">
              <a:solidFill>
                <a:srgbClr val="003764"/>
              </a:solidFill>
              <a:latin typeface="Arial Bold"/>
              <a:cs typeface="Arial 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6506967" y="329002"/>
            <a:ext cx="4755207" cy="4792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ct val="122846"/>
              </a:lnSpc>
            </a:pPr>
            <a:r>
              <a:rPr lang="en-US" sz="2800" b="1">
                <a:solidFill>
                  <a:srgbClr val="147DAF"/>
                </a:solidFill>
                <a:latin typeface="Arial Bold"/>
              </a:rPr>
              <a:t>¿</a:t>
            </a:r>
            <a:r>
              <a:rPr lang="en-US" sz="2800" b="1" err="1">
                <a:solidFill>
                  <a:srgbClr val="147DAF"/>
                </a:solidFill>
                <a:latin typeface="Arial Bold"/>
              </a:rPr>
              <a:t>Qué</a:t>
            </a:r>
            <a:r>
              <a:rPr lang="en-US" sz="2800" b="1">
                <a:solidFill>
                  <a:srgbClr val="147DAF"/>
                </a:solidFill>
                <a:latin typeface="Arial Bold"/>
              </a:rPr>
              <a:t> </a:t>
            </a:r>
            <a:r>
              <a:rPr lang="en-US" sz="2800" b="1" err="1">
                <a:solidFill>
                  <a:srgbClr val="147DAF"/>
                </a:solidFill>
                <a:latin typeface="Arial Bold"/>
              </a:rPr>
              <a:t>seguirá</a:t>
            </a:r>
            <a:r>
              <a:rPr lang="en-US" sz="2800" b="1">
                <a:solidFill>
                  <a:srgbClr val="147DAF"/>
                </a:solidFill>
                <a:latin typeface="Arial Bold"/>
              </a:rPr>
              <a:t> </a:t>
            </a:r>
            <a:r>
              <a:rPr lang="en-US" sz="2800" b="1" err="1">
                <a:solidFill>
                  <a:srgbClr val="147DAF"/>
                </a:solidFill>
                <a:latin typeface="Arial Bold"/>
              </a:rPr>
              <a:t>igual</a:t>
            </a:r>
            <a:r>
              <a:rPr lang="en-US" sz="2800" b="1">
                <a:solidFill>
                  <a:srgbClr val="147DAF"/>
                </a:solidFill>
                <a:latin typeface="Arial Bold"/>
              </a:rPr>
              <a:t>?</a:t>
            </a:r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7041056" y="1712162"/>
            <a:ext cx="4378787" cy="10998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22137"/>
              </a:lnSpc>
            </a:pPr>
            <a:r>
              <a:rPr lang="en-US" sz="1500" err="1">
                <a:solidFill>
                  <a:srgbClr val="000000"/>
                </a:solidFill>
                <a:latin typeface="Arial"/>
              </a:rPr>
              <a:t>Incluidos</a:t>
            </a:r>
            <a:r>
              <a:rPr lang="en-US" sz="1500">
                <a:solidFill>
                  <a:srgbClr val="000000"/>
                </a:solidFill>
                <a:latin typeface="Arial"/>
              </a:rPr>
              <a:t> </a:t>
            </a:r>
            <a:r>
              <a:rPr lang="en-US" sz="1500" err="1">
                <a:solidFill>
                  <a:srgbClr val="000000"/>
                </a:solidFill>
                <a:latin typeface="Arial"/>
              </a:rPr>
              <a:t>los</a:t>
            </a:r>
            <a:r>
              <a:rPr lang="en-US" sz="1500">
                <a:solidFill>
                  <a:srgbClr val="000000"/>
                </a:solidFill>
                <a:latin typeface="Arial"/>
              </a:rPr>
              <a:t> </a:t>
            </a:r>
            <a:r>
              <a:rPr lang="en-US" sz="1500" err="1">
                <a:solidFill>
                  <a:srgbClr val="000000"/>
                </a:solidFill>
                <a:latin typeface="Arial"/>
              </a:rPr>
              <a:t>servicios</a:t>
            </a:r>
            <a:r>
              <a:rPr lang="en-US" sz="1500">
                <a:solidFill>
                  <a:srgbClr val="000000"/>
                </a:solidFill>
                <a:latin typeface="Arial"/>
              </a:rPr>
              <a:t> de I/DD, TBI, </a:t>
            </a:r>
            <a:r>
              <a:rPr lang="en-US" sz="1500" err="1">
                <a:solidFill>
                  <a:srgbClr val="000000"/>
                </a:solidFill>
                <a:latin typeface="Arial"/>
              </a:rPr>
              <a:t>salud</a:t>
            </a:r>
            <a:r>
              <a:rPr lang="en-US" sz="1500">
                <a:solidFill>
                  <a:srgbClr val="000000"/>
                </a:solidFill>
                <a:latin typeface="Arial"/>
              </a:rPr>
              <a:t> mental, </a:t>
            </a:r>
            <a:r>
              <a:rPr lang="en-US" sz="1500" err="1">
                <a:solidFill>
                  <a:srgbClr val="000000"/>
                </a:solidFill>
                <a:latin typeface="Arial"/>
              </a:rPr>
              <a:t>consumo</a:t>
            </a:r>
            <a:r>
              <a:rPr lang="en-US" sz="1500">
                <a:solidFill>
                  <a:srgbClr val="000000"/>
                </a:solidFill>
                <a:latin typeface="Arial"/>
              </a:rPr>
              <a:t> de </a:t>
            </a:r>
            <a:r>
              <a:rPr lang="en-US" sz="1500" err="1">
                <a:solidFill>
                  <a:srgbClr val="000000"/>
                </a:solidFill>
                <a:latin typeface="Arial"/>
              </a:rPr>
              <a:t>sustancias</a:t>
            </a:r>
            <a:r>
              <a:rPr lang="en-US" sz="1500">
                <a:solidFill>
                  <a:srgbClr val="000000"/>
                </a:solidFill>
                <a:latin typeface="Arial"/>
              </a:rPr>
              <a:t> y Tailored Care Management (</a:t>
            </a:r>
            <a:r>
              <a:rPr lang="en-US" sz="1500" err="1">
                <a:solidFill>
                  <a:srgbClr val="000000"/>
                </a:solidFill>
                <a:latin typeface="Arial"/>
              </a:rPr>
              <a:t>gestión</a:t>
            </a:r>
            <a:r>
              <a:rPr lang="en-US" sz="1500">
                <a:solidFill>
                  <a:srgbClr val="000000"/>
                </a:solidFill>
                <a:latin typeface="Arial"/>
              </a:rPr>
              <a:t> de </a:t>
            </a:r>
            <a:r>
              <a:rPr lang="en-US" sz="1500" err="1">
                <a:solidFill>
                  <a:srgbClr val="000000"/>
                </a:solidFill>
                <a:latin typeface="Arial"/>
              </a:rPr>
              <a:t>cuidados</a:t>
            </a:r>
            <a:r>
              <a:rPr lang="en-US" sz="1500">
                <a:solidFill>
                  <a:srgbClr val="000000"/>
                </a:solidFill>
                <a:latin typeface="Arial"/>
              </a:rPr>
              <a:t> </a:t>
            </a:r>
            <a:r>
              <a:rPr lang="en-US" sz="1500" err="1">
                <a:solidFill>
                  <a:srgbClr val="000000"/>
                </a:solidFill>
                <a:latin typeface="Arial"/>
              </a:rPr>
              <a:t>personalizados</a:t>
            </a:r>
            <a:r>
              <a:rPr lang="en-US" sz="1500">
                <a:solidFill>
                  <a:srgbClr val="000000"/>
                </a:solidFill>
                <a:latin typeface="Arial"/>
              </a:rPr>
              <a:t>).</a:t>
            </a:r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7019456" y="1046808"/>
            <a:ext cx="3577169" cy="5440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7768"/>
              </a:lnSpc>
            </a:pPr>
            <a:r>
              <a:rPr lang="en-US" sz="1700" b="1">
                <a:solidFill>
                  <a:srgbClr val="003764"/>
                </a:solidFill>
                <a:latin typeface="Arial Bold"/>
              </a:rPr>
              <a:t>Tu plan </a:t>
            </a:r>
            <a:r>
              <a:rPr lang="en-US" sz="1700" b="1" err="1">
                <a:solidFill>
                  <a:srgbClr val="003764"/>
                </a:solidFill>
                <a:latin typeface="Arial Bold"/>
              </a:rPr>
              <a:t>cubre</a:t>
            </a:r>
            <a:r>
              <a:rPr lang="en-US" sz="1700" b="1">
                <a:solidFill>
                  <a:srgbClr val="003764"/>
                </a:solidFill>
                <a:latin typeface="Arial Bold"/>
              </a:rPr>
              <a:t> </a:t>
            </a:r>
            <a:r>
              <a:rPr lang="en-US" sz="1700" b="1" err="1">
                <a:solidFill>
                  <a:srgbClr val="003764"/>
                </a:solidFill>
                <a:latin typeface="Arial Bold"/>
              </a:rPr>
              <a:t>los</a:t>
            </a:r>
            <a:r>
              <a:rPr lang="en-US" sz="1700" b="1">
                <a:solidFill>
                  <a:srgbClr val="003764"/>
                </a:solidFill>
                <a:latin typeface="Arial Bold"/>
              </a:rPr>
              <a:t> </a:t>
            </a:r>
            <a:r>
              <a:rPr lang="en-US" sz="1700" b="1" err="1">
                <a:solidFill>
                  <a:srgbClr val="003764"/>
                </a:solidFill>
                <a:latin typeface="Arial Bold"/>
              </a:rPr>
              <a:t>mismos</a:t>
            </a:r>
            <a:r>
              <a:rPr lang="en-US" sz="1700" b="1">
                <a:solidFill>
                  <a:srgbClr val="003764"/>
                </a:solidFill>
                <a:latin typeface="Arial Bold"/>
              </a:rPr>
              <a:t> </a:t>
            </a:r>
            <a:r>
              <a:rPr lang="en-US" sz="1700" b="1" err="1">
                <a:solidFill>
                  <a:srgbClr val="003764"/>
                </a:solidFill>
                <a:latin typeface="Arial Bold"/>
              </a:rPr>
              <a:t>servicios</a:t>
            </a:r>
            <a:r>
              <a:rPr lang="en-US" sz="1700" b="1">
                <a:solidFill>
                  <a:srgbClr val="003764"/>
                </a:solidFill>
                <a:latin typeface="Arial Bold"/>
              </a:rPr>
              <a:t> que antes</a:t>
            </a:r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7041057" y="3328897"/>
            <a:ext cx="4221118" cy="8182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22137"/>
              </a:lnSpc>
            </a:pPr>
            <a:r>
              <a:rPr lang="en-US" sz="1500" err="1">
                <a:solidFill>
                  <a:srgbClr val="000000"/>
                </a:solidFill>
                <a:latin typeface="Arial"/>
              </a:rPr>
              <a:t>Conservan</a:t>
            </a:r>
            <a:r>
              <a:rPr lang="en-US" sz="1500">
                <a:solidFill>
                  <a:srgbClr val="000000"/>
                </a:solidFill>
                <a:latin typeface="Arial"/>
              </a:rPr>
              <a:t> sus </a:t>
            </a:r>
            <a:r>
              <a:rPr lang="en-US" sz="1500" err="1">
                <a:solidFill>
                  <a:srgbClr val="000000"/>
                </a:solidFill>
                <a:latin typeface="Arial"/>
              </a:rPr>
              <a:t>puestos</a:t>
            </a:r>
            <a:r>
              <a:rPr lang="en-US" sz="1500">
                <a:solidFill>
                  <a:srgbClr val="000000"/>
                </a:solidFill>
                <a:latin typeface="Arial"/>
              </a:rPr>
              <a:t> </a:t>
            </a:r>
            <a:r>
              <a:rPr lang="en-US" sz="1500" err="1">
                <a:solidFill>
                  <a:srgbClr val="000000"/>
                </a:solidFill>
                <a:latin typeface="Arial"/>
              </a:rPr>
              <a:t>los</a:t>
            </a:r>
            <a:r>
              <a:rPr lang="en-US" sz="1500">
                <a:solidFill>
                  <a:srgbClr val="000000"/>
                </a:solidFill>
                <a:latin typeface="Arial"/>
              </a:rPr>
              <a:t> </a:t>
            </a:r>
            <a:r>
              <a:rPr lang="en-US" sz="1500" err="1">
                <a:solidFill>
                  <a:srgbClr val="000000"/>
                </a:solidFill>
                <a:latin typeface="Arial"/>
              </a:rPr>
              <a:t>miembros</a:t>
            </a:r>
            <a:r>
              <a:rPr lang="en-US" sz="1500">
                <a:solidFill>
                  <a:srgbClr val="000000"/>
                </a:solidFill>
                <a:latin typeface="Arial"/>
              </a:rPr>
              <a:t> de Innovations y de la </a:t>
            </a:r>
            <a:r>
              <a:rPr lang="en-US" sz="1500" err="1">
                <a:solidFill>
                  <a:srgbClr val="000000"/>
                </a:solidFill>
                <a:latin typeface="Arial"/>
              </a:rPr>
              <a:t>Exención</a:t>
            </a:r>
            <a:r>
              <a:rPr lang="en-US" sz="1500">
                <a:solidFill>
                  <a:srgbClr val="000000"/>
                </a:solidFill>
                <a:latin typeface="Arial"/>
              </a:rPr>
              <a:t> TBI, y </a:t>
            </a:r>
            <a:r>
              <a:rPr lang="en-US" sz="1500" err="1">
                <a:solidFill>
                  <a:srgbClr val="000000"/>
                </a:solidFill>
                <a:latin typeface="Arial"/>
              </a:rPr>
              <a:t>quienes</a:t>
            </a:r>
            <a:r>
              <a:rPr lang="en-US" sz="1500">
                <a:solidFill>
                  <a:srgbClr val="000000"/>
                </a:solidFill>
                <a:latin typeface="Arial"/>
              </a:rPr>
              <a:t> </a:t>
            </a:r>
            <a:r>
              <a:rPr lang="en-US" sz="1500" err="1">
                <a:solidFill>
                  <a:srgbClr val="000000"/>
                </a:solidFill>
                <a:latin typeface="Arial"/>
              </a:rPr>
              <a:t>están</a:t>
            </a:r>
            <a:r>
              <a:rPr lang="en-US" sz="1500">
                <a:solidFill>
                  <a:srgbClr val="000000"/>
                </a:solidFill>
                <a:latin typeface="Arial"/>
              </a:rPr>
              <a:t> </a:t>
            </a:r>
            <a:r>
              <a:rPr lang="en-US" sz="1500" err="1">
                <a:solidFill>
                  <a:srgbClr val="000000"/>
                </a:solidFill>
                <a:latin typeface="Arial"/>
              </a:rPr>
              <a:t>en</a:t>
            </a:r>
            <a:r>
              <a:rPr lang="en-US" sz="1500">
                <a:solidFill>
                  <a:srgbClr val="000000"/>
                </a:solidFill>
                <a:latin typeface="Arial"/>
              </a:rPr>
              <a:t> </a:t>
            </a:r>
            <a:r>
              <a:rPr lang="en-US" sz="1500" err="1">
                <a:solidFill>
                  <a:srgbClr val="000000"/>
                </a:solidFill>
                <a:latin typeface="Arial"/>
              </a:rPr>
              <a:t>lista</a:t>
            </a:r>
            <a:r>
              <a:rPr lang="en-US" sz="1500">
                <a:solidFill>
                  <a:srgbClr val="000000"/>
                </a:solidFill>
                <a:latin typeface="Arial"/>
              </a:rPr>
              <a:t> de </a:t>
            </a:r>
            <a:r>
              <a:rPr lang="en-US" sz="1500" err="1">
                <a:solidFill>
                  <a:srgbClr val="000000"/>
                </a:solidFill>
                <a:latin typeface="Arial"/>
              </a:rPr>
              <a:t>espera</a:t>
            </a:r>
            <a:r>
              <a:rPr lang="en-US" sz="1500">
                <a:solidFill>
                  <a:srgbClr val="000000"/>
                </a:solidFill>
                <a:latin typeface="Arial"/>
              </a:rPr>
              <a:t> de Innovations.</a:t>
            </a:r>
            <a:endParaRPr lang="en-US" sz="1500">
              <a:cs typeface="Arial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7019456" y="2743441"/>
            <a:ext cx="4056140" cy="544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ct val="107768"/>
              </a:lnSpc>
            </a:pPr>
            <a:r>
              <a:rPr lang="en-US" sz="1700" b="1" err="1">
                <a:solidFill>
                  <a:srgbClr val="003764"/>
                </a:solidFill>
                <a:latin typeface="Arial Bold"/>
              </a:rPr>
              <a:t>Miembros</a:t>
            </a:r>
            <a:r>
              <a:rPr lang="en-US" sz="1700" b="1">
                <a:solidFill>
                  <a:srgbClr val="003764"/>
                </a:solidFill>
                <a:latin typeface="Arial Bold"/>
              </a:rPr>
              <a:t> </a:t>
            </a:r>
            <a:r>
              <a:rPr lang="en-US" sz="1700" b="1" err="1">
                <a:solidFill>
                  <a:srgbClr val="003764"/>
                </a:solidFill>
                <a:latin typeface="Arial Bold"/>
              </a:rPr>
              <a:t>en</a:t>
            </a:r>
            <a:r>
              <a:rPr lang="en-US" sz="1700" b="1">
                <a:solidFill>
                  <a:srgbClr val="003764"/>
                </a:solidFill>
                <a:latin typeface="Arial Bold"/>
              </a:rPr>
              <a:t> la </a:t>
            </a:r>
            <a:r>
              <a:rPr lang="en-US" sz="1700" b="1" err="1">
                <a:solidFill>
                  <a:srgbClr val="003764"/>
                </a:solidFill>
                <a:latin typeface="Arial Bold"/>
              </a:rPr>
              <a:t>lista</a:t>
            </a:r>
            <a:r>
              <a:rPr lang="en-US" sz="1700" b="1">
                <a:solidFill>
                  <a:srgbClr val="003764"/>
                </a:solidFill>
                <a:latin typeface="Arial Bold"/>
              </a:rPr>
              <a:t> de </a:t>
            </a:r>
            <a:r>
              <a:rPr lang="en-US" sz="1700" b="1" err="1">
                <a:solidFill>
                  <a:srgbClr val="003764"/>
                </a:solidFill>
                <a:latin typeface="Arial Bold"/>
              </a:rPr>
              <a:t>espera</a:t>
            </a:r>
            <a:r>
              <a:rPr lang="en-US" sz="1700" b="1">
                <a:solidFill>
                  <a:srgbClr val="003764"/>
                </a:solidFill>
                <a:latin typeface="Arial Bold"/>
              </a:rPr>
              <a:t> </a:t>
            </a:r>
            <a:r>
              <a:rPr lang="en-US" sz="1700" b="1" err="1">
                <a:solidFill>
                  <a:srgbClr val="003764"/>
                </a:solidFill>
                <a:latin typeface="Arial Bold"/>
              </a:rPr>
              <a:t>conservan</a:t>
            </a:r>
            <a:r>
              <a:rPr lang="en-US" sz="1700" b="1">
                <a:solidFill>
                  <a:srgbClr val="003764"/>
                </a:solidFill>
                <a:latin typeface="Arial Bold"/>
              </a:rPr>
              <a:t> sus </a:t>
            </a:r>
            <a:r>
              <a:rPr lang="en-US" sz="1700" b="1" err="1">
                <a:solidFill>
                  <a:srgbClr val="003764"/>
                </a:solidFill>
                <a:latin typeface="Arial Bold"/>
              </a:rPr>
              <a:t>puestos</a:t>
            </a:r>
            <a:r>
              <a:rPr lang="en-US" sz="1700" b="1">
                <a:solidFill>
                  <a:srgbClr val="003764"/>
                </a:solidFill>
                <a:latin typeface="Arial Bold"/>
              </a:rPr>
              <a:t> </a:t>
            </a:r>
            <a:endParaRPr lang="en-US"/>
          </a:p>
        </p:txBody>
      </p:sp>
      <p:sp>
        <p:nvSpPr>
          <p:cNvPr id="20" name="TextBox 20"/>
          <p:cNvSpPr txBox="1"/>
          <p:nvPr/>
        </p:nvSpPr>
        <p:spPr>
          <a:xfrm>
            <a:off x="7017789" y="4993418"/>
            <a:ext cx="4366553" cy="10998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22137"/>
              </a:lnSpc>
            </a:pPr>
            <a:r>
              <a:rPr lang="en-US" sz="1500" err="1">
                <a:solidFill>
                  <a:srgbClr val="000000"/>
                </a:solidFill>
                <a:latin typeface="Arial"/>
              </a:rPr>
              <a:t>Tienes</a:t>
            </a:r>
            <a:r>
              <a:rPr lang="en-US" sz="1500">
                <a:solidFill>
                  <a:srgbClr val="000000"/>
                </a:solidFill>
                <a:latin typeface="Arial"/>
              </a:rPr>
              <a:t> </a:t>
            </a:r>
            <a:r>
              <a:rPr lang="en-US" sz="1500" err="1">
                <a:solidFill>
                  <a:srgbClr val="000000"/>
                </a:solidFill>
                <a:latin typeface="Arial"/>
              </a:rPr>
              <a:t>acceso</a:t>
            </a:r>
            <a:r>
              <a:rPr lang="en-US" sz="1500">
                <a:solidFill>
                  <a:srgbClr val="000000"/>
                </a:solidFill>
                <a:latin typeface="Arial"/>
              </a:rPr>
              <a:t> a un Tailored Care Manager (Gestor de </a:t>
            </a:r>
            <a:r>
              <a:rPr lang="en-US" sz="1500" err="1">
                <a:solidFill>
                  <a:srgbClr val="000000"/>
                </a:solidFill>
                <a:latin typeface="Arial"/>
              </a:rPr>
              <a:t>cuidados</a:t>
            </a:r>
            <a:r>
              <a:rPr lang="en-US" sz="1500">
                <a:solidFill>
                  <a:srgbClr val="000000"/>
                </a:solidFill>
                <a:latin typeface="Arial"/>
              </a:rPr>
              <a:t> </a:t>
            </a:r>
            <a:r>
              <a:rPr lang="en-US" sz="1500" err="1">
                <a:solidFill>
                  <a:srgbClr val="000000"/>
                </a:solidFill>
                <a:latin typeface="Arial"/>
              </a:rPr>
              <a:t>personalizados</a:t>
            </a:r>
            <a:r>
              <a:rPr lang="en-US" sz="1500">
                <a:solidFill>
                  <a:srgbClr val="000000"/>
                </a:solidFill>
                <a:latin typeface="Arial"/>
              </a:rPr>
              <a:t>), que </a:t>
            </a:r>
            <a:r>
              <a:rPr lang="en-US" sz="1500" err="1">
                <a:solidFill>
                  <a:srgbClr val="000000"/>
                </a:solidFill>
                <a:latin typeface="Arial"/>
              </a:rPr>
              <a:t>puede</a:t>
            </a:r>
            <a:r>
              <a:rPr lang="en-US" sz="1500">
                <a:solidFill>
                  <a:srgbClr val="000000"/>
                </a:solidFill>
                <a:latin typeface="Arial"/>
              </a:rPr>
              <a:t> </a:t>
            </a:r>
            <a:r>
              <a:rPr lang="en-US" sz="1500" err="1">
                <a:solidFill>
                  <a:srgbClr val="000000"/>
                </a:solidFill>
                <a:latin typeface="Arial"/>
              </a:rPr>
              <a:t>ayudarte</a:t>
            </a:r>
            <a:r>
              <a:rPr lang="en-US" sz="1500">
                <a:solidFill>
                  <a:srgbClr val="000000"/>
                </a:solidFill>
                <a:latin typeface="Arial"/>
              </a:rPr>
              <a:t> a </a:t>
            </a:r>
            <a:r>
              <a:rPr lang="en-US" sz="1500" err="1">
                <a:solidFill>
                  <a:srgbClr val="000000"/>
                </a:solidFill>
                <a:latin typeface="Arial"/>
              </a:rPr>
              <a:t>obtener</a:t>
            </a:r>
            <a:r>
              <a:rPr lang="en-US" sz="1500">
                <a:solidFill>
                  <a:srgbClr val="000000"/>
                </a:solidFill>
                <a:latin typeface="Arial"/>
              </a:rPr>
              <a:t> </a:t>
            </a:r>
            <a:r>
              <a:rPr lang="en-US" sz="1500" err="1">
                <a:solidFill>
                  <a:srgbClr val="000000"/>
                </a:solidFill>
                <a:latin typeface="Arial"/>
              </a:rPr>
              <a:t>los</a:t>
            </a:r>
            <a:r>
              <a:rPr lang="en-US" sz="1500">
                <a:solidFill>
                  <a:srgbClr val="000000"/>
                </a:solidFill>
                <a:latin typeface="Arial"/>
              </a:rPr>
              <a:t> </a:t>
            </a:r>
            <a:r>
              <a:rPr lang="en-US" sz="1500" err="1">
                <a:solidFill>
                  <a:srgbClr val="000000"/>
                </a:solidFill>
                <a:latin typeface="Arial"/>
              </a:rPr>
              <a:t>servicios</a:t>
            </a:r>
            <a:r>
              <a:rPr lang="en-US" sz="1500">
                <a:solidFill>
                  <a:srgbClr val="000000"/>
                </a:solidFill>
                <a:latin typeface="Arial"/>
              </a:rPr>
              <a:t> de </a:t>
            </a:r>
            <a:r>
              <a:rPr lang="en-US" sz="1500" err="1">
                <a:solidFill>
                  <a:srgbClr val="000000"/>
                </a:solidFill>
                <a:latin typeface="Arial"/>
              </a:rPr>
              <a:t>salud</a:t>
            </a:r>
            <a:r>
              <a:rPr lang="en-US" sz="1500">
                <a:solidFill>
                  <a:srgbClr val="000000"/>
                </a:solidFill>
                <a:latin typeface="Arial"/>
              </a:rPr>
              <a:t> que </a:t>
            </a:r>
            <a:r>
              <a:rPr lang="en-US" sz="1500" err="1">
                <a:solidFill>
                  <a:srgbClr val="000000"/>
                </a:solidFill>
                <a:latin typeface="Arial"/>
              </a:rPr>
              <a:t>necesitas</a:t>
            </a:r>
            <a:r>
              <a:rPr lang="en-US" sz="1500">
                <a:solidFill>
                  <a:srgbClr val="000000"/>
                </a:solidFill>
                <a:latin typeface="Arial"/>
              </a:rPr>
              <a:t>. Este no </a:t>
            </a:r>
            <a:r>
              <a:rPr lang="en-US" sz="1500" err="1">
                <a:solidFill>
                  <a:srgbClr val="000000"/>
                </a:solidFill>
                <a:latin typeface="Arial"/>
              </a:rPr>
              <a:t>cambiará</a:t>
            </a:r>
            <a:r>
              <a:rPr lang="en-US" sz="1500">
                <a:solidFill>
                  <a:srgbClr val="000000"/>
                </a:solidFill>
                <a:latin typeface="Arial"/>
              </a:rPr>
              <a:t> Si </a:t>
            </a:r>
            <a:r>
              <a:rPr lang="en-US" sz="1500" err="1">
                <a:solidFill>
                  <a:srgbClr val="000000"/>
                </a:solidFill>
                <a:latin typeface="Arial"/>
              </a:rPr>
              <a:t>tienes</a:t>
            </a:r>
            <a:r>
              <a:rPr lang="en-US" sz="1500">
                <a:solidFill>
                  <a:srgbClr val="000000"/>
                </a:solidFill>
                <a:latin typeface="Arial"/>
              </a:rPr>
              <a:t> uno </a:t>
            </a:r>
            <a:r>
              <a:rPr lang="en-US" sz="1500" err="1">
                <a:solidFill>
                  <a:srgbClr val="000000"/>
                </a:solidFill>
                <a:latin typeface="Arial"/>
              </a:rPr>
              <a:t>ahora</a:t>
            </a:r>
            <a:r>
              <a:rPr lang="en-US" sz="1500">
                <a:solidFill>
                  <a:srgbClr val="000000"/>
                </a:solidFill>
                <a:latin typeface="Arial"/>
              </a:rPr>
              <a:t>.</a:t>
            </a:r>
            <a:endParaRPr lang="en-US">
              <a:cs typeface="Arial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7019457" y="4366938"/>
            <a:ext cx="4242717" cy="544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ct val="107768"/>
              </a:lnSpc>
            </a:pPr>
            <a:r>
              <a:rPr lang="en-US" sz="1700" b="1" err="1">
                <a:solidFill>
                  <a:srgbClr val="003764"/>
                </a:solidFill>
                <a:latin typeface="Arial Bold"/>
              </a:rPr>
              <a:t>Tendrás</a:t>
            </a:r>
            <a:r>
              <a:rPr lang="en-US" sz="1700" b="1">
                <a:solidFill>
                  <a:srgbClr val="003764"/>
                </a:solidFill>
                <a:latin typeface="Arial Bold"/>
              </a:rPr>
              <a:t> </a:t>
            </a:r>
            <a:r>
              <a:rPr lang="en-US" sz="1700" b="1" err="1">
                <a:solidFill>
                  <a:srgbClr val="003764"/>
                </a:solidFill>
                <a:latin typeface="Arial Bold"/>
              </a:rPr>
              <a:t>el</a:t>
            </a:r>
            <a:r>
              <a:rPr lang="en-US" sz="1700" b="1">
                <a:solidFill>
                  <a:srgbClr val="003764"/>
                </a:solidFill>
                <a:latin typeface="Arial Bold"/>
              </a:rPr>
              <a:t> </a:t>
            </a:r>
            <a:r>
              <a:rPr lang="en-US" sz="1700" b="1" err="1">
                <a:solidFill>
                  <a:srgbClr val="003764"/>
                </a:solidFill>
                <a:latin typeface="Arial Bold"/>
              </a:rPr>
              <a:t>mismo</a:t>
            </a:r>
            <a:r>
              <a:rPr lang="en-US" sz="1700" b="1">
                <a:solidFill>
                  <a:srgbClr val="003764"/>
                </a:solidFill>
                <a:latin typeface="Arial Bold"/>
              </a:rPr>
              <a:t> Tailored Care Manager (Gestor de </a:t>
            </a:r>
            <a:r>
              <a:rPr lang="en-US" sz="1700" b="1" err="1">
                <a:solidFill>
                  <a:srgbClr val="003764"/>
                </a:solidFill>
                <a:latin typeface="Arial Bold"/>
              </a:rPr>
              <a:t>cuidado</a:t>
            </a:r>
            <a:r>
              <a:rPr lang="en-US" sz="1700" b="1">
                <a:solidFill>
                  <a:srgbClr val="003764"/>
                </a:solidFill>
                <a:latin typeface="Arial Bold"/>
              </a:rPr>
              <a:t> </a:t>
            </a:r>
            <a:r>
              <a:rPr lang="en-US" sz="1700" b="1" err="1">
                <a:solidFill>
                  <a:srgbClr val="003764"/>
                </a:solidFill>
                <a:latin typeface="Arial Bold"/>
              </a:rPr>
              <a:t>personalizado</a:t>
            </a:r>
            <a:r>
              <a:rPr lang="en-US" sz="1700" b="1">
                <a:solidFill>
                  <a:srgbClr val="003764"/>
                </a:solidFill>
                <a:latin typeface="Arial Bold"/>
              </a:rPr>
              <a:t>) </a:t>
            </a:r>
            <a:endParaRPr lang="en-US" sz="1700" b="1">
              <a:solidFill>
                <a:srgbClr val="003764"/>
              </a:solidFill>
              <a:latin typeface="Arial Bold"/>
              <a:cs typeface="Arial Bold"/>
            </a:endParaRPr>
          </a:p>
        </p:txBody>
      </p:sp>
      <p:sp>
        <p:nvSpPr>
          <p:cNvPr id="22" name="Freeform 22" descr="Symbol for a equals sign"/>
          <p:cNvSpPr/>
          <p:nvPr/>
        </p:nvSpPr>
        <p:spPr>
          <a:xfrm>
            <a:off x="6379236" y="2769705"/>
            <a:ext cx="407033" cy="407033"/>
          </a:xfrm>
          <a:custGeom>
            <a:avLst/>
            <a:gdLst/>
            <a:ahLst/>
            <a:cxnLst/>
            <a:rect l="l" t="t" r="r" b="b"/>
            <a:pathLst>
              <a:path w="610550" h="610550">
                <a:moveTo>
                  <a:pt x="0" y="0"/>
                </a:moveTo>
                <a:lnTo>
                  <a:pt x="610550" y="0"/>
                </a:lnTo>
                <a:lnTo>
                  <a:pt x="610550" y="610550"/>
                </a:lnTo>
                <a:lnTo>
                  <a:pt x="0" y="6105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3" name="Freeform 23" descr="Symbol for a equals sign"/>
          <p:cNvSpPr/>
          <p:nvPr/>
        </p:nvSpPr>
        <p:spPr>
          <a:xfrm>
            <a:off x="6379236" y="4363964"/>
            <a:ext cx="407033" cy="407033"/>
          </a:xfrm>
          <a:custGeom>
            <a:avLst/>
            <a:gdLst/>
            <a:ahLst/>
            <a:cxnLst/>
            <a:rect l="l" t="t" r="r" b="b"/>
            <a:pathLst>
              <a:path w="610550" h="610550">
                <a:moveTo>
                  <a:pt x="0" y="0"/>
                </a:moveTo>
                <a:lnTo>
                  <a:pt x="610550" y="0"/>
                </a:lnTo>
                <a:lnTo>
                  <a:pt x="610550" y="610550"/>
                </a:lnTo>
                <a:lnTo>
                  <a:pt x="0" y="6105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F899E13-9303-F3F9-2F7A-C8AF651F5F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5733" y="6200464"/>
            <a:ext cx="1515857" cy="479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141931"/>
      </p:ext>
    </p:extLst>
  </p:cSld>
  <p:clrMapOvr>
    <a:masterClrMapping/>
  </p:clrMapOvr>
</p:sld>
</file>

<file path=ppt/theme/theme1.xml><?xml version="1.0" encoding="utf-8"?>
<a:theme xmlns:a="http://schemas.openxmlformats.org/drawingml/2006/main" name="6_Office Theme">
  <a:themeElements>
    <a:clrScheme name="NC Brand PPT 04.23.15">
      <a:dk1>
        <a:sysClr val="windowText" lastClr="000000"/>
      </a:dk1>
      <a:lt1>
        <a:srgbClr val="FFFFFF"/>
      </a:lt1>
      <a:dk2>
        <a:srgbClr val="1F497D"/>
      </a:dk2>
      <a:lt2>
        <a:srgbClr val="EEECE1"/>
      </a:lt2>
      <a:accent1>
        <a:srgbClr val="7F9E3F"/>
      </a:accent1>
      <a:accent2>
        <a:srgbClr val="52849C"/>
      </a:accent2>
      <a:accent3>
        <a:srgbClr val="1F497D"/>
      </a:accent3>
      <a:accent4>
        <a:srgbClr val="71C9C5"/>
      </a:accent4>
      <a:accent5>
        <a:srgbClr val="6D2E75"/>
      </a:accent5>
      <a:accent6>
        <a:srgbClr val="F6D888"/>
      </a:accent6>
      <a:hlink>
        <a:srgbClr val="52849C"/>
      </a:hlink>
      <a:folHlink>
        <a:srgbClr val="52849C"/>
      </a:folHlink>
    </a:clrScheme>
    <a:fontScheme name="TNR/Arial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D27D5B4D75C6349BA7C8A04754834A3" ma:contentTypeVersion="14" ma:contentTypeDescription="Create a new document." ma:contentTypeScope="" ma:versionID="c0a9b77369d8dfb04e229636675e7904">
  <xsd:schema xmlns:xsd="http://www.w3.org/2001/XMLSchema" xmlns:xs="http://www.w3.org/2001/XMLSchema" xmlns:p="http://schemas.microsoft.com/office/2006/metadata/properties" xmlns:ns2="fc913f6e-4680-41b5-a740-4749326fbbd9" xmlns:ns3="84b9caf8-ae5b-44cf-ac25-105a843376d7" targetNamespace="http://schemas.microsoft.com/office/2006/metadata/properties" ma:root="true" ma:fieldsID="cd9fc0ffe8be937586e54483784ad3ee" ns2:_="" ns3:_="">
    <xsd:import namespace="fc913f6e-4680-41b5-a740-4749326fbbd9"/>
    <xsd:import namespace="84b9caf8-ae5b-44cf-ac25-105a843376d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MediaServiceDateTake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913f6e-4680-41b5-a740-4749326fbbd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7" nillable="true" ma:displayName="Taxonomy Catch All Column" ma:hidden="true" ma:list="{a27ccb00-3c0a-449b-b6e0-888d0fcac137}" ma:internalName="TaxCatchAll" ma:showField="CatchAllData" ma:web="fc913f6e-4680-41b5-a740-4749326fbbd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b9caf8-ae5b-44cf-ac25-105a843376d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da2157d8-ccc1-4fc8-a2a4-3f8f6553454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4b9caf8-ae5b-44cf-ac25-105a843376d7">
      <Terms xmlns="http://schemas.microsoft.com/office/infopath/2007/PartnerControls"/>
    </lcf76f155ced4ddcb4097134ff3c332f>
    <TaxCatchAll xmlns="fc913f6e-4680-41b5-a740-4749326fbbd9" xsi:nil="true"/>
    <SharedWithUsers xmlns="fc913f6e-4680-41b5-a740-4749326fbbd9">
      <UserInfo>
        <DisplayName>Wade, Karen</DisplayName>
        <AccountId>88</AccountId>
        <AccountType/>
      </UserInfo>
      <UserInfo>
        <DisplayName>Sherrod, Gwendolyn</DisplayName>
        <AccountId>252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327182A-75A4-4D78-BD97-7B8D0494BA62}">
  <ds:schemaRefs>
    <ds:schemaRef ds:uri="84b9caf8-ae5b-44cf-ac25-105a843376d7"/>
    <ds:schemaRef ds:uri="fc913f6e-4680-41b5-a740-4749326fbbd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0/xmlns/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0652DB0B-16A8-44D1-BF32-404582A839E0}">
  <ds:schemaRefs>
    <ds:schemaRef ds:uri="84b9caf8-ae5b-44cf-ac25-105a843376d7"/>
    <ds:schemaRef ds:uri="fc913f6e-4680-41b5-a740-4749326fbbd9"/>
    <ds:schemaRef ds:uri="http://schemas.microsoft.com/office/2006/metadata/properties"/>
    <ds:schemaRef ds:uri="http://schemas.microsoft.com/office/infopath/2007/PartnerControls"/>
    <ds:schemaRef ds:uri="http://www.w3.org/2000/xmlns/"/>
    <ds:schemaRef ds:uri="http://www.w3.org/2001/XMLSchema-instance"/>
  </ds:schemaRefs>
</ds:datastoreItem>
</file>

<file path=customXml/itemProps3.xml><?xml version="1.0" encoding="utf-8"?>
<ds:datastoreItem xmlns:ds="http://schemas.openxmlformats.org/officeDocument/2006/customXml" ds:itemID="{B09CB7B9-C8E5-4137-A833-58C727F4986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Widescreen</PresentationFormat>
  <Slides>28</Slides>
  <Notes>13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6_Office Theme</vt:lpstr>
      <vt:lpstr>PRESENTACIÓN esencial DE los tailored Plans (pLANES personalizados) de NC MEDICAID</vt:lpstr>
      <vt:lpstr>Presentación esencial de  Tailored Plans  (Planes personalizados)</vt:lpstr>
      <vt:lpstr>En esta presentación</vt:lpstr>
      <vt:lpstr>¿Por qué debo querer un Tailored Plan (Plan personalizado)?</vt:lpstr>
      <vt:lpstr>Qué esperar y fechas clave  Lanzamiento 1 de julio</vt:lpstr>
      <vt:lpstr>¿Qué es un Tailored Plan (Plan personalizado)?</vt:lpstr>
      <vt:lpstr>¿Quién gestiona Tailored Plans (Planes personalizados)?</vt:lpstr>
      <vt:lpstr>¿Cómo sabré en qué Tailored Plan (Plan personalizado) estoy?</vt:lpstr>
      <vt:lpstr>¿Qué novedades hay para ti?</vt:lpstr>
      <vt:lpstr>¿Por qué tengo que elegir un proveedor de atención primaria? ¿Cómo lo hago?</vt:lpstr>
      <vt:lpstr>Si te van a cambiar a un Tailored Plan (Plan personalizado) o LME</vt:lpstr>
      <vt:lpstr>¿Tengo que cambiarme a Tailored Plans (Planes personalizados)?</vt:lpstr>
      <vt:lpstr>Si optas por no participar en los Tailored Plans (Planes personalizados), no podrás obtener estos servicios pagados por el plan NC Medicaid Managed Care. </vt:lpstr>
      <vt:lpstr>¿Cómo sé si mis  especialistas y médicos están en mi Tailored Plan (Plan personalizado)?</vt:lpstr>
      <vt:lpstr>¿Qué va a decir mi carta?</vt:lpstr>
      <vt:lpstr>PowerPoint Presentation</vt:lpstr>
      <vt:lpstr>¿Qué incluye el Paquete de Bienvenida  que recibiré?</vt:lpstr>
      <vt:lpstr>¿Qué tengo que hacer?</vt:lpstr>
      <vt:lpstr>¿Te cambiarás a Tailored Plans (Planes personalizados)?  Aquí hay cinco cosas que puedes hacer hoy:</vt:lpstr>
      <vt:lpstr>¿Qué tengo que hacer? 1. Actualiza tu dirección si es necesario.</vt:lpstr>
      <vt:lpstr>¿Qué tengo que hacer?   2. Conoce quién dirige tu Tailored Plan (Plan personalizado)</vt:lpstr>
      <vt:lpstr>¿Qué tengo que hacer?   3. Elige un Proveedor de Atención Primaria (PCP en inglés) antes del 15 de mayo</vt:lpstr>
      <vt:lpstr>¿Qué tengo que hacer?   4. Comprueba si tus proveedores están en tu Tailored Plan (Plan personalizado)</vt:lpstr>
      <vt:lpstr>¿Qué tengo que hacer?   5. Pregunta por tu Tailored Care Manager (Gestor de cuidados personalizados)</vt:lpstr>
      <vt:lpstr>¿Qué es un Tailored Care Manager (Gestor de cuidados personalizados)?</vt:lpstr>
      <vt:lpstr>Resumen: Qué debes hacer</vt:lpstr>
      <vt:lpstr>¿Preguntas?</vt:lpstr>
      <vt:lpstr>Los Planes personalizados o Tailored Plans ofrecen todos tus beneficios de salud bajo un mismo plan: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Pasley, Kelsey K.</dc:creator>
  <cp:revision>15</cp:revision>
  <cp:lastPrinted>2023-08-09T12:10:27Z</cp:lastPrinted>
  <dcterms:created xsi:type="dcterms:W3CDTF">2020-05-12T11:47:08Z</dcterms:created>
  <dcterms:modified xsi:type="dcterms:W3CDTF">2024-04-17T18:22:50Z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0x0101002D27D5B4D75C6349BA7C8A04754834A3</vt:lpwstr>
  </property>
  <property fmtid="{D5CDD505-2E9C-101B-9397-08002B2CF9AE}" pid="3" name="MediaServiceImageTags">
    <vt:lpwstr/>
  </property>
  <property fmtid="{D5CDD505-2E9C-101B-9397-08002B2CF9AE}" pid="4" name="MSIP_Label_e571fd88-560f-4084-9cb7-508affb0fddd_Enabled">
    <vt:lpwstr>true</vt:lpwstr>
  </property>
  <property fmtid="{D5CDD505-2E9C-101B-9397-08002B2CF9AE}" pid="5" name="MSIP_Label_e571fd88-560f-4084-9cb7-508affb0fddd_SetDate">
    <vt:lpwstr>2023-08-02T18:31:22Z</vt:lpwstr>
  </property>
  <property fmtid="{D5CDD505-2E9C-101B-9397-08002B2CF9AE}" pid="6" name="MSIP_Label_e571fd88-560f-4084-9cb7-508affb0fddd_Method">
    <vt:lpwstr>Standard</vt:lpwstr>
  </property>
  <property fmtid="{D5CDD505-2E9C-101B-9397-08002B2CF9AE}" pid="7" name="MSIP_Label_e571fd88-560f-4084-9cb7-508affb0fddd_Name">
    <vt:lpwstr>Public 🌐</vt:lpwstr>
  </property>
  <property fmtid="{D5CDD505-2E9C-101B-9397-08002B2CF9AE}" pid="8" name="MSIP_Label_e571fd88-560f-4084-9cb7-508affb0fddd_SiteId">
    <vt:lpwstr>bfdc8655-8252-40a1-bcb6-80c2945e198e</vt:lpwstr>
  </property>
  <property fmtid="{D5CDD505-2E9C-101B-9397-08002B2CF9AE}" pid="9" name="MSIP_Label_e571fd88-560f-4084-9cb7-508affb0fddd_ActionId">
    <vt:lpwstr>b8eda55d-bb67-4478-9016-5cab0ffd11d4</vt:lpwstr>
  </property>
  <property fmtid="{D5CDD505-2E9C-101B-9397-08002B2CF9AE}" pid="10" name="MSIP_Label_e571fd88-560f-4084-9cb7-508affb0fddd_ContentBits">
    <vt:lpwstr>0</vt:lpwstr>
  </property>
</Properties>
</file>