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36"/>
  </p:notesMasterIdLst>
  <p:sldIdLst>
    <p:sldId id="2147376879" r:id="rId5"/>
    <p:sldId id="2147376866" r:id="rId6"/>
    <p:sldId id="2147478954" r:id="rId7"/>
    <p:sldId id="2147478955" r:id="rId8"/>
    <p:sldId id="2147478919" r:id="rId9"/>
    <p:sldId id="257" r:id="rId10"/>
    <p:sldId id="2147478923" r:id="rId11"/>
    <p:sldId id="2147478947" r:id="rId12"/>
    <p:sldId id="2147478926" r:id="rId13"/>
    <p:sldId id="2147478871" r:id="rId14"/>
    <p:sldId id="2147478936" r:id="rId15"/>
    <p:sldId id="2147478942" r:id="rId16"/>
    <p:sldId id="2147478943" r:id="rId17"/>
    <p:sldId id="2147478929" r:id="rId18"/>
    <p:sldId id="2147478937" r:id="rId19"/>
    <p:sldId id="2147478979" r:id="rId20"/>
    <p:sldId id="2147478933" r:id="rId21"/>
    <p:sldId id="2147478953" r:id="rId22"/>
    <p:sldId id="2147478949" r:id="rId23"/>
    <p:sldId id="2147478950" r:id="rId24"/>
    <p:sldId id="2147478956" r:id="rId25"/>
    <p:sldId id="2147478945" r:id="rId26"/>
    <p:sldId id="2147478930" r:id="rId27"/>
    <p:sldId id="2147478951" r:id="rId28"/>
    <p:sldId id="2147478884" r:id="rId29"/>
    <p:sldId id="2147478885" r:id="rId30"/>
    <p:sldId id="2147478886" r:id="rId31"/>
    <p:sldId id="2147478957" r:id="rId32"/>
    <p:sldId id="2147478915" r:id="rId33"/>
    <p:sldId id="2147376844" r:id="rId34"/>
    <p:sldId id="2147478916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50E02-58B2-ED05-4C81-E2B0C266FC58}" name="dina.manco" initials="di" userId="S::dina.manco_gmail.com#ext#@ncconnect.onmicrosoft.com::a6393582-625f-459a-9d67-3a4b3549c77d" providerId="AD"/>
  <p188:author id="{B39B4E03-5674-E5BC-F72E-3C0856683A65}" name="Marnay Meyer" initials="" userId="S::marnay@neimandcollaborative.com::a449fada-48bd-49e2-8bc2-deb5e8b1231b" providerId="AD"/>
  <p188:author id="{BF19D704-2318-08E5-9E55-A1D600AD0907}" name="Leighs, Michael" initials="ML" userId="S::Michael.Leighs@dhhs.nc.gov::f71eca8c-cf8e-4d37-b6bc-32fc734c58e8" providerId="AD"/>
  <p188:author id="{8FD02E15-1A61-D6C6-80E4-B8A0D90A9C9C}" name="Jennifer Guzman" initials="JG" userId="S::jennifer_neimandcollaborative.com#ext#@ncconnect.onmicrosoft.com::d1fd53fc-b710-4950-b285-3211e5dc037a" providerId="AD"/>
  <p188:author id="{125A4E15-4A1B-325F-705D-D9432ED1EE78}" name="Karolyn Cooper" initials="KC" userId="S::karolyn@neimandcollaborative.com::401cfc8b-27cf-472e-9d7c-8f9707baf2e2" providerId="AD"/>
  <p188:author id="{054F7A29-B4C7-E4F1-19BC-2E674CFA69CF}" name="Visconti, Katherine" initials="VK" userId="S::katherine.visconti@dhhs.nc.gov::191776c4-5fa7-4444-b9e9-b7deeae93e0a" providerId="AD"/>
  <p188:author id="{EB9B062A-89CE-B16B-A3EE-8D49F6E4109E}" name="Connor, Melissa" initials="CM" userId="S::Melissa.Connor_ACN@dhhs.nc.gov::73231f98-1458-4153-87f9-a30c4d410029" providerId="AD"/>
  <p188:author id="{49ACDC2B-2ADB-F63E-6F1F-CDDE851D42A7}" name="Yarbrough, Ginger" initials="YG" userId="S::ginger.yarbrough@dhhs.nc.gov::5eadee57-f39e-44e8-9b5e-c4592cafa7cd" providerId="AD"/>
  <p188:author id="{2576673B-DAD2-1A71-04E7-4536DDF2B135}" name="Gregosky, Sarah A" initials="GA" userId="S::sarah.gregosky@dhhs.nc.gov::f6d4c92e-ae14-47fa-b358-240be48f0414" providerId="AD"/>
  <p188:author id="{8E87B13C-677B-4A43-9E2D-3A7FC880A4AF}" name="Fulcher, Eva D" initials="FD" userId="S::eva.fulcher@dhhs.nc.gov::c04010b9-2700-4e2d-8731-a5ac5d2fc5f7" providerId="AD"/>
  <p188:author id="{2EA6E340-9C1F-DF07-1303-B690BA9A130F}" name="Connor, Melissa" initials="CM" userId="S::melissa.connor_acn@dhhs.nc.gov::73231f98-1458-4153-87f9-a30c4d410029" providerId="AD"/>
  <p188:author id="{5711A34C-125A-7614-33DC-0040A6884DA7}" name="Bush, Melanie E" initials="BME" userId="S::melanie.bush@dhhs.nc.gov::b47a0c96-d1fe-41f5-a768-549375b87e12" providerId="AD"/>
  <p188:author id="{B9E2ED4E-EFE0-529D-D9D8-9D864BE50767}" name="Pitsor, Jack" initials="PJ" userId="S::jack.pitsor@dhhs.nc.gov::f9574aa9-ad15-4853-ba01-1f696fa53ce2" providerId="AD"/>
  <p188:author id="{75904651-EFD0-C54A-F6D6-3243C5292586}" name="christina.ngo.bui" initials="ch" userId="S::christina.ngo.bui_gmail.com#ext#@ncconnect.onmicrosoft.com::626deb5c-6642-45a9-ad52-0dde63f202a9" providerId="AD"/>
  <p188:author id="{1DF5A753-7585-EA00-A723-BE9001C41BC2}" name="Marjorie Bitar" initials="MB" userId="S::mbitar@oakhillstrategies.com::8d464820-42f2-41e4-9fb4-9533939f9f3d" providerId="AD"/>
  <p188:author id="{41EC9D5A-B6C7-AFDD-9D6C-FE307F0FF754}" name="Rich Neimand" initials="RN" userId="S::rich@neimandcollaborative.com::dfdd3ec1-39e6-4bc1-9f80-6b19f4f86232" providerId="AD"/>
  <p188:author id="{E910325E-C84D-F17E-B7D2-A3A9A73C981A}" name="Litman, David A" initials="LA" userId="S::david.litman@dhhs.nc.gov::70c19621-aaef-4174-bb81-8c52156ae890" providerId="AD"/>
  <p188:author id="{42157A5E-D5D0-CDF1-3C4C-A6259207EA13}" name="Palmer, LaQuana R" initials="PR" userId="S::laquana.palmer@dhhs.nc.gov::96a514b4-af87-4b3d-aed0-61f433e69ad7" providerId="AD"/>
  <p188:author id="{C59D1760-D7C2-B213-362E-915648D9A379}" name="Goodwin, Jamon" initials="GJ" userId="S::Jamon.Goodwin_ACN@dhhs.nc.gov::e06b250f-2633-4328-9b60-ef2f1671faae" providerId="AD"/>
  <p188:author id="{6A5D6268-5026-66A2-2DB6-0105A4972217}" name="Tilson, Betsey" initials="ET" userId="S::Betsey.Tilson@dhhs.nc.gov::8c402ae9-30a0-4935-b252-53cd876f4c5d" providerId="AD"/>
  <p188:author id="{8FF2DA68-5738-7B94-3447-4BE9B78D8B08}" name="Hawkes, Deanna" initials="DH" userId="S::Deanna.Hawkes@dhhs.nc.gov::3c064f46-76ae-4643-b912-e931f4826ded" providerId="AD"/>
  <p188:author id="{E0ED0569-04C9-85D4-2A6B-F50F8780ABF6}" name="Luques, Melanie E" initials="LME" userId="S::melanie.e.luques_acn@dhhs.nc.gov::53d5e593-e4ce-405d-8d36-9116300605d5" providerId="AD"/>
  <p188:author id="{8E5BF16A-93EF-B162-E832-0CB9230AF4C2}" name="DuVernois, Candice" initials="DC" userId="S::candice.duvernois@dhhs.nc.gov::b5b1b1ff-2465-49b6-b098-2a5e9338b636" providerId="AD"/>
  <p188:author id="{5252E66B-1491-8800-BD7B-FC8029AD0110}" name="Sarah Hutchinson" initials="SH" userId="S::sarah_neimandcollaborative.com#ext#@ncconnect.onmicrosoft.com::b58dcbc7-0afa-4a1c-baed-53722a993875" providerId="AD"/>
  <p188:author id="{8A8B986C-A37C-94F0-D276-6C091C59BC45}" name="Picone, Lauren" initials="PL" userId="S::lauren.picone_acn@dhhs.nc.gov::9336c1a6-3e29-4fa3-8a95-df2126f656b8" providerId="AD"/>
  <p188:author id="{A773F86D-1234-EA6F-8A5E-D9D1D16DBC53}" name="Rich Neimand" initials="RN" userId="S::rich_neimandcollaborative.com#ext#@ncconnect.onmicrosoft.com::4c78c524-9a9e-44a4-949b-7d17dc8fc02b" providerId="AD"/>
  <p188:author id="{CA691870-B7D0-F097-26B2-0535DFA7790C}" name="Lauren Picone" initials="LP" userId="Lauren Picone" providerId="None"/>
  <p188:author id="{F5B3E972-FFB6-1626-9A19-AD0363A4462B}" name="Rousseau, Charles" initials="RC" userId="S::charles.rousseau@dhhs.nc.gov::13bd7c30-138a-415a-bc09-628c5e8205d6" providerId="AD"/>
  <p188:author id="{AB97C878-528F-1380-73B1-AD1354A0A545}" name="Ally Agoglia" initials="AA" userId="S::ally@neimandcollaborative.com::38f20525-43a2-4857-8137-46f11494975f" providerId="AD"/>
  <p188:author id="{6425EC7C-9BBB-405F-5FF8-88C9E548F2C5}" name="Lerche, Julia K" initials="LK" userId="S::julia.lerche@dhhs.nc.gov::3937bbab-5606-4ec6-8f19-d68752357e06" providerId="AD"/>
  <p188:author id="{1DF03189-AE37-0062-386D-80F883826DE4}" name="Batton, Kathleen" initials="BK" userId="S::kathleen.batton@dhhs.nc.gov::4ef56f2e-b55a-4668-b86f-e44055726add" providerId="AD"/>
  <p188:author id="{94C98290-AA59-DE86-F200-D2B56693EB80}" name="Sarah Hutchinson" initials="SH" userId="S::sarah@neimandcollaborative.com::a3a884bd-4415-41e9-9023-0c70583e82b6" providerId="AD"/>
  <p188:author id="{C86B2F96-DA17-D1BB-F69F-B2F12393F201}" name="Tracy Zimmerman" initials="TZ" userId="S::tracy@neimandcollaborative.com::d9847f8c-56a4-4136-9a53-5158504a243c" providerId="AD"/>
  <p188:author id="{EDB2EB9A-5D32-C351-0155-3246A3BC9CB9}" name="Hawkes, Deanna" initials="HD" userId="S::deanna.hawkes@dhhs.nc.gov::3c064f46-76ae-4643-b912-e931f4826ded" providerId="AD"/>
  <p188:author id="{FC57019D-BDD1-8F68-EB0E-0CB394BA3EAA}" name="Kappler, Jonathan" initials="KJ" userId="S::jonathan.kappler@dhhs.nc.gov::6a264f18-eaf3-42a6-9b17-68c22dad2cb9" providerId="AD"/>
  <p188:author id="{A1DB6EA2-B846-C48F-8CA0-2842760A8EEA}" name="Tracy Zimmerman" initials="TZ" userId="S::tracy_neimandcollaborative.com#ext#@ncconnect.onmicrosoft.com::e14eb1b0-097a-42cb-a01c-68a044f93d43" providerId="AD"/>
  <p188:author id="{476A06A4-8744-CFC0-EED5-F27D7E9146C3}" name="Yazmin Garcia Rico" initials="YG" userId="3e4c789c693c0317" providerId="Windows Live"/>
  <p188:author id="{227CCAAE-5C99-2A83-74C4-D0FA4AE17C77}" name="Leighs, Michael" initials="LM" userId="S::michael.leighs@dhhs.nc.gov::f71eca8c-cf8e-4d37-b6bc-32fc734c58e8" providerId="AD"/>
  <p188:author id="{FCA333B0-E60C-92AB-1BAC-77F3A43D691C}" name="Meade, Jennifer" initials="MJ" userId="S::jennifer.meade@dhhs.nc.gov::c9a86a1e-3e10-4e85-a83e-9af8a67cd6a8" providerId="AD"/>
  <p188:author id="{AA7C4AB0-A3F8-27A9-8DF1-FAEC84522C72}" name="Bryant, Angela R" initials="BR" userId="S::angela.bryant@dhhs.nc.gov::c23ebb59-67d5-4537-8d1e-752e9bd17cc6" providerId="AD"/>
  <p188:author id="{87C75BB0-4EF4-1E01-44E5-AAABDD8CC5D2}" name="Dowler, Shannon" initials="DS" userId="S::shannon.dowler@dhhs.nc.gov::c4a34d52-3234-4824-9d62-813d74c00d00" providerId="AD"/>
  <p188:author id="{09A2A9C0-C878-1188-1BA6-E63366A25D12}" name="Guy, Dan" initials="GD" userId="S::dan.guy@dhhs.nc.gov::296e1cde-e7cb-4eb7-872a-2c7272bce1df" providerId="AD"/>
  <p188:author id="{A671A9C2-7416-2CAA-4D0E-8DD88848ECFE}" name="Rebecca Diaz-Castrejon" initials="RD" userId="S::rebecca_neimandcollaborative.com#ext#@ncconnect.onmicrosoft.com::2e9df2d5-df92-4e5c-ad51-805d35800e25" providerId="AD"/>
  <p188:author id="{50D876C3-874B-8D40-7D91-56F0ED0023F1}" name="Batton, Kathleen" initials="KB" userId="Batton, Kathleen" providerId="None"/>
  <p188:author id="{E03694C3-3F16-99FC-1B44-6B73EFC11B8D}" name="Jim Webb" initials="JW" userId="S::jim_jimwebb.com#ext#@ncconnect.onmicrosoft.com::ab6200f0-fa0e-49e3-97e0-b779493993a9" providerId="AD"/>
  <p188:author id="{BA398AC7-22D6-57C1-629A-0BD6DD0BD88D}" name="Crosbie, Kelly M" initials="CM" userId="S::kelly.crosbie@dhhs.nc.gov::2bd84adc-f031-4e18-9c12-8d5d4075eccd" providerId="AD"/>
  <p188:author id="{6F4DF7C8-4F20-44B6-6DE1-E9BFEBEA88CB}" name="Sandoe, Emma" initials="SE" userId="S::emma.sandoe@dhhs.nc.gov::361a3d7a-108a-4ed4-af87-158378b2850f" providerId="AD"/>
  <p188:author id="{EB409CC9-E087-827B-A986-F15E7AFCCCCB}" name="Rebecca Diaz-Castrejon" initials="" userId="S::rebecca@neimandcollaborative.com::46fa1fe1-95d7-4004-a706-4591cb0ed6ad" providerId="AD"/>
  <p188:author id="{A7C4A1CC-5A36-DDA9-E34F-02050E59EF02}" name="Karolyn Cooper" initials="KC" userId="S::karolyn_neimandcollaborative.com#ext#@ncconnect.onmicrosoft.com::b70167df-ed86-4457-992e-b51083545616" providerId="AD"/>
  <p188:author id="{840AA3CE-57B4-E49A-8859-959129F15D56}" name="Christina Michalski" initials="CM" userId="S::christina.m_neimandcollaborative.com#ext#@ncconnect.onmicrosoft.com::7becc522-8366-4e5f-ad0f-4c2036317cea" providerId="AD"/>
  <p188:author id="{77C24FCF-4087-3BAE-38DC-CF4B8721AA64}" name="Schoenberger, Julia A" initials="SJA" userId="S::Julia.Schoenberger@dhhs.nc.gov::a1ce939b-500a-4390-ab82-c42d6f5a9ef0" providerId="AD"/>
  <p188:author id="{4858CFD2-45E5-0683-7F9F-3DAFC64829A9}" name="Abrams, Jennifer" initials="AJ" userId="S::jennifer.abrams@dhhs.nc.gov::dd4883cb-f506-4f68-8fb2-30c43cbee34b" providerId="AD"/>
  <p188:author id="{378260D4-A8DD-C176-3736-6CCA868C6469}" name="Pitsor, Jack" initials="PJ" userId="S::Jack.Pitsor@dhhs.nc.gov::f9574aa9-ad15-4853-ba01-1f696fa53ce2" providerId="AD"/>
  <p188:author id="{FF4FB1D5-FCE2-8E81-398A-1B34F5012F1E}" name="Santiago-Cordero, Victor" initials="SCV" userId="S::victor.santiago.cordero_acn@dhhs.nc.gov::f9f60be6-6552-496d-92a1-eaedaa0bb5d1" providerId="AD"/>
  <p188:author id="{3F53ACDB-CD10-8FA9-0489-C1C40A1D5821}" name="Farrington, Debra C" initials="FC" userId="S::debra.farrington@dhhs.nc.gov::c2704491-bf8c-4ad7-b1b4-d19b99b169f1" providerId="AD"/>
  <p188:author id="{A12E31DE-BD61-70EB-8D75-EAC898E5FFCB}" name="Gregosky, Sarah A" initials="SG" userId="S::Sarah.Gregosky@dhhs.nc.gov::f6d4c92e-ae14-47fa-b358-240be48f0414" providerId="AD"/>
  <p188:author id="{5DF3D7E2-2E11-E7C7-D9B1-CAF2D14241A8}" name="Ludlam, Jay" initials="LJ" userId="S::jay.ludlam@dhhs.nc.gov::6c1fc5a2-b90b-4bfa-b0c8-82f1a808e666" providerId="AD"/>
  <p188:author id="{A651A0E7-0DE8-67CF-4DF8-4C388E0FEDC9}" name="Kamin, Mandi L" initials="KML" userId="S::Mandi.Kamin_ACN@dhhs.nc.gov::4040c0ef-1b84-4dc1-afad-50ff96d40e99" providerId="AD"/>
  <p188:author id="{145E46E9-ACD9-3485-6276-09C43741653F}" name="Burns, Victoria" initials="BV" userId="S::victoria.burns@dhhs.nc.gov::e12873be-dae0-4238-99f2-b206d8eaf839" providerId="AD"/>
  <p188:author id="{B07E8DEA-E683-EF32-AAD3-B57E323383AF}" name="Catherine Solomon" initials="CS" userId="S::catherine_neimandcollaborative.com#ext#@ncconnect.onmicrosoft.com::c5dfa7ba-2579-48fd-848c-c927139e83cc" providerId="AD"/>
  <p188:author id="{2D0BBEEA-4F59-0BD1-0882-CC7BF30CEEBF}" name="Batton, Kathleen" initials="BK" userId="S::Kathleen.Batton@dhhs.nc.gov::4ef56f2e-b55a-4668-b86f-e44055726add" providerId="AD"/>
  <p188:author id="{9839EBEC-E742-B522-4C61-CC069B63CEF4}" name="Dubay, Kristen" initials="KD" userId="S::kristen.dubay@dhhs.nc.gov::8e8c63b0-303b-4363-93c7-e6b1dff98525" providerId="AD"/>
  <p188:author id="{3418B2F3-35D0-10B8-10D1-628AA39D4046}" name="Jim Webb" initials="" userId="S::jim@jimwebb.com::659a3323-62c7-4c0f-bc34-ed14bb7b7f37" providerId="AD"/>
  <p188:author id="{E4E1CFF3-3AB2-B6AC-033E-230CFCC232E2}" name="Gilbert, Rachel" initials="GR" userId="S::rachel.gilbert_acn@dhhs.nc.gov::106e9db0-ae36-4106-9a14-bae1118bbe0d" providerId="AD"/>
  <p188:author id="{E5F031F8-63AA-0AEB-C4AC-08A5E3AC229B}" name="Connor, Melissa" initials="CM" userId="S::melissa.connor@accenturefederal.com::1c6040ce-85fd-4c00-81b0-36e9a5346959" providerId="AD"/>
  <p188:author id="{F00750F8-7DFE-AA58-212F-4C2E7F8C4A7A}" name="Huffaker, LaDonna R" initials="HR" userId="S::ladonna.huffaker@dhhs.nc.gov::2bef8858-3892-4648-89a8-bff8bb6a72e4" providerId="AD"/>
  <p188:author id="{ABCE5CFC-0C17-6950-807E-18533D6C5EE1}" name="Manly, Regina" initials="MR" userId="S::regina.manly@dhhs.nc.gov::044df17c-186f-44f9-9b99-6a376ee913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L Jackson" initials="MLJ" lastIdx="33" clrIdx="0">
    <p:extLst>
      <p:ext uri="{19B8F6BF-5375-455C-9EA6-DF929625EA0E}">
        <p15:presenceInfo xmlns:p15="http://schemas.microsoft.com/office/powerpoint/2012/main" userId="Michael L Jackson" providerId="None"/>
      </p:ext>
    </p:extLst>
  </p:cmAuthor>
  <p:cmAuthor id="2" name="Pasley, Kelsey K." initials="PKK" lastIdx="5" clrIdx="1">
    <p:extLst>
      <p:ext uri="{19B8F6BF-5375-455C-9EA6-DF929625EA0E}">
        <p15:presenceInfo xmlns:p15="http://schemas.microsoft.com/office/powerpoint/2012/main" userId="S::kelsey.k.pasley@accenture.com::e2286ac3-7078-4dfa-92fe-4cda40aed934" providerId="AD"/>
      </p:ext>
    </p:extLst>
  </p:cmAuthor>
  <p:cmAuthor id="3" name="Marimar Barreto" initials="MB" lastIdx="8" clrIdx="2">
    <p:extLst>
      <p:ext uri="{19B8F6BF-5375-455C-9EA6-DF929625EA0E}">
        <p15:presenceInfo xmlns:p15="http://schemas.microsoft.com/office/powerpoint/2012/main" userId="Marimar Barreto" providerId="None"/>
      </p:ext>
    </p:extLst>
  </p:cmAuthor>
  <p:cmAuthor id="4" name="Barreto, Marimar" initials="BM" lastIdx="2" clrIdx="3">
    <p:extLst>
      <p:ext uri="{19B8F6BF-5375-455C-9EA6-DF929625EA0E}">
        <p15:presenceInfo xmlns:p15="http://schemas.microsoft.com/office/powerpoint/2012/main" userId="Barreto, Marimar" providerId="None"/>
      </p:ext>
    </p:extLst>
  </p:cmAuthor>
  <p:cmAuthor id="5" name="Connor, Melis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DAF"/>
    <a:srgbClr val="17375E"/>
    <a:srgbClr val="092745"/>
    <a:srgbClr val="002D5F"/>
    <a:srgbClr val="137DAE"/>
    <a:srgbClr val="E87F07"/>
    <a:srgbClr val="EDEDEB"/>
    <a:srgbClr val="003764"/>
    <a:srgbClr val="0E243E"/>
    <a:srgbClr val="1C9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222ABF-4443-F450-23B7-586B70ABF21B}" v="2" dt="2024-08-07T17:56:45.401"/>
    <p1510:client id="{E3B52FA4-EC04-8EA2-69A6-8ED4C17BE607}" v="3" dt="2024-08-07T17:57:40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726"/>
  </p:normalViewPr>
  <p:slideViewPr>
    <p:cSldViewPr snapToGrid="0">
      <p:cViewPr varScale="1">
        <p:scale>
          <a:sx n="116" d="100"/>
          <a:sy n="116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3EDFB8-59A0-4689-B56F-BC966D3F25E2}" type="doc">
      <dgm:prSet loTypeId="urn:microsoft.com/office/officeart/2016/7/layout/AccentHomeChevronProcess" loCatId="timelin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A741D9B-3504-4F23-9F61-7A9610E78935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May – June, 2024</a:t>
          </a:r>
        </a:p>
      </dgm:t>
    </dgm:pt>
    <dgm:pt modelId="{3F8B9980-5E22-4ABE-9D66-6F8D213A641C}" type="parTrans" cxnId="{89C6ACD6-2E31-4C59-AE53-6773596AE616}">
      <dgm:prSet/>
      <dgm:spPr/>
      <dgm:t>
        <a:bodyPr/>
        <a:lstStyle/>
        <a:p>
          <a:endParaRPr lang="en-US"/>
        </a:p>
      </dgm:t>
    </dgm:pt>
    <dgm:pt modelId="{F9991486-C640-42FC-92A5-1DDC6A01E7C2}" type="sibTrans" cxnId="{89C6ACD6-2E31-4C59-AE53-6773596AE616}">
      <dgm:prSet/>
      <dgm:spPr/>
      <dgm:t>
        <a:bodyPr/>
        <a:lstStyle/>
        <a:p>
          <a:endParaRPr lang="en-US"/>
        </a:p>
      </dgm:t>
    </dgm:pt>
    <dgm:pt modelId="{08EFA0AB-7365-4A41-8117-73027A6F762E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May 2024</a:t>
          </a:r>
        </a:p>
      </dgm:t>
    </dgm:pt>
    <dgm:pt modelId="{439AC6B9-C757-473A-9FAC-7633B16DE00A}" type="parTrans" cxnId="{54C8C4A9-0100-4650-BD1B-852990F44788}">
      <dgm:prSet/>
      <dgm:spPr/>
      <dgm:t>
        <a:bodyPr/>
        <a:lstStyle/>
        <a:p>
          <a:endParaRPr lang="en-US"/>
        </a:p>
      </dgm:t>
    </dgm:pt>
    <dgm:pt modelId="{FC078211-EA64-4141-B114-7C08EC2A949B}" type="sibTrans" cxnId="{54C8C4A9-0100-4650-BD1B-852990F44788}">
      <dgm:prSet/>
      <dgm:spPr/>
      <dgm:t>
        <a:bodyPr/>
        <a:lstStyle/>
        <a:p>
          <a:endParaRPr lang="en-US"/>
        </a:p>
      </dgm:t>
    </dgm:pt>
    <dgm:pt modelId="{3FBE21E7-9639-4D06-905D-D089FFA7FFF0}">
      <dgm:prSet phldrT="[Text]"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July 1, 2024</a:t>
          </a:r>
          <a:endParaRPr lang="en-US" b="0">
            <a:latin typeface="Times New Roman"/>
            <a:cs typeface="Times New Roman"/>
          </a:endParaRPr>
        </a:p>
      </dgm:t>
    </dgm:pt>
    <dgm:pt modelId="{F6BF6BBD-70A2-4A58-A354-032846902119}" type="parTrans" cxnId="{D3B7F418-C6CE-4C61-8187-8FB1974E1D01}">
      <dgm:prSet/>
      <dgm:spPr/>
      <dgm:t>
        <a:bodyPr/>
        <a:lstStyle/>
        <a:p>
          <a:endParaRPr lang="en-US"/>
        </a:p>
      </dgm:t>
    </dgm:pt>
    <dgm:pt modelId="{B3515B1A-C1F6-4C71-AEB9-0F8692BB3449}" type="sibTrans" cxnId="{D3B7F418-C6CE-4C61-8187-8FB1974E1D01}">
      <dgm:prSet/>
      <dgm:spPr/>
      <dgm:t>
        <a:bodyPr/>
        <a:lstStyle/>
        <a:p>
          <a:endParaRPr lang="en-US"/>
        </a:p>
      </dgm:t>
    </dgm:pt>
    <dgm:pt modelId="{592C5872-F4D7-4A0F-921F-C3C45C332396}">
      <dgm:prSet phldr="0"/>
      <dgm:spPr/>
      <dgm:t>
        <a:bodyPr/>
        <a:lstStyle/>
        <a:p>
          <a:pPr rtl="0"/>
          <a:r>
            <a:rPr lang="en-US" b="1">
              <a:latin typeface="Arial"/>
              <a:cs typeface="Arial"/>
            </a:rPr>
            <a:t>January 31, 2025</a:t>
          </a:r>
        </a:p>
      </dgm:t>
    </dgm:pt>
    <dgm:pt modelId="{A9B569E6-57B9-4079-8088-92006F71A003}" type="parTrans" cxnId="{DCCA01D5-16A3-4ACB-82EB-E304687E7814}">
      <dgm:prSet/>
      <dgm:spPr/>
      <dgm:t>
        <a:bodyPr/>
        <a:lstStyle/>
        <a:p>
          <a:endParaRPr lang="en-US"/>
        </a:p>
      </dgm:t>
    </dgm:pt>
    <dgm:pt modelId="{DD8F02C7-40C8-43F8-B098-9E10E6D82CE7}" type="sibTrans" cxnId="{DCCA01D5-16A3-4ACB-82EB-E304687E7814}">
      <dgm:prSet/>
      <dgm:spPr/>
      <dgm:t>
        <a:bodyPr/>
        <a:lstStyle/>
        <a:p>
          <a:endParaRPr lang="en-US"/>
        </a:p>
      </dgm:t>
    </dgm:pt>
    <dgm:pt modelId="{F1883037-9905-402E-85A0-B6D089220145}" type="pres">
      <dgm:prSet presAssocID="{3C3EDFB8-59A0-4689-B56F-BC966D3F25E2}" presName="Name0" presStyleCnt="0">
        <dgm:presLayoutVars>
          <dgm:animLvl val="lvl"/>
          <dgm:resizeHandles val="exact"/>
        </dgm:presLayoutVars>
      </dgm:prSet>
      <dgm:spPr/>
    </dgm:pt>
    <dgm:pt modelId="{4D0C34AE-EEFF-47D6-A452-9A30673159D0}" type="pres">
      <dgm:prSet presAssocID="{1A741D9B-3504-4F23-9F61-7A9610E78935}" presName="composite" presStyleCnt="0"/>
      <dgm:spPr/>
    </dgm:pt>
    <dgm:pt modelId="{A4D6522F-1017-4640-A8FD-04FD15FC3359}" type="pres">
      <dgm:prSet presAssocID="{1A741D9B-3504-4F23-9F61-7A9610E78935}" presName="L" presStyleLbl="solidFgAcc1" presStyleIdx="0" presStyleCnt="4">
        <dgm:presLayoutVars>
          <dgm:chMax val="0"/>
          <dgm:chPref val="0"/>
        </dgm:presLayoutVars>
      </dgm:prSet>
      <dgm:spPr/>
    </dgm:pt>
    <dgm:pt modelId="{0D48F902-891E-4C22-8ED0-F50B3B64793A}" type="pres">
      <dgm:prSet presAssocID="{1A741D9B-3504-4F23-9F61-7A9610E7893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E645C8D-024F-4357-8C2D-1C511EA551B7}" type="pres">
      <dgm:prSet presAssocID="{1A741D9B-3504-4F23-9F61-7A9610E78935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06DABFA-7A7E-48F7-B30B-32C55A566158}" type="pres">
      <dgm:prSet presAssocID="{1A741D9B-3504-4F23-9F61-7A9610E78935}" presName="EmptyPlaceHolder" presStyleCnt="0"/>
      <dgm:spPr/>
    </dgm:pt>
    <dgm:pt modelId="{A46D915B-0A7E-4A79-885A-7D7B31525905}" type="pres">
      <dgm:prSet presAssocID="{F9991486-C640-42FC-92A5-1DDC6A01E7C2}" presName="space" presStyleCnt="0"/>
      <dgm:spPr/>
    </dgm:pt>
    <dgm:pt modelId="{E295E950-1EEB-4435-BAC6-4F4F2268B576}" type="pres">
      <dgm:prSet presAssocID="{08EFA0AB-7365-4A41-8117-73027A6F762E}" presName="composite" presStyleCnt="0"/>
      <dgm:spPr/>
    </dgm:pt>
    <dgm:pt modelId="{48C4ABD1-35AB-4796-A78E-A9C54B2B7790}" type="pres">
      <dgm:prSet presAssocID="{08EFA0AB-7365-4A41-8117-73027A6F762E}" presName="L" presStyleLbl="solidFgAcc1" presStyleIdx="1" presStyleCnt="4">
        <dgm:presLayoutVars>
          <dgm:chMax val="0"/>
          <dgm:chPref val="0"/>
        </dgm:presLayoutVars>
      </dgm:prSet>
      <dgm:spPr/>
    </dgm:pt>
    <dgm:pt modelId="{F0FC70E7-0247-4BDB-847E-0C40AD09CC77}" type="pres">
      <dgm:prSet presAssocID="{08EFA0AB-7365-4A41-8117-73027A6F762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28BF913-7C64-45EC-9C54-FEEB5CF97467}" type="pres">
      <dgm:prSet presAssocID="{08EFA0AB-7365-4A41-8117-73027A6F762E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09E5529-A583-4E74-9262-8B645217BEEE}" type="pres">
      <dgm:prSet presAssocID="{08EFA0AB-7365-4A41-8117-73027A6F762E}" presName="EmptyPlaceHolder" presStyleCnt="0"/>
      <dgm:spPr/>
    </dgm:pt>
    <dgm:pt modelId="{15872647-8B41-49ED-83A7-B5DA5F1B8F7A}" type="pres">
      <dgm:prSet presAssocID="{FC078211-EA64-4141-B114-7C08EC2A949B}" presName="space" presStyleCnt="0"/>
      <dgm:spPr/>
    </dgm:pt>
    <dgm:pt modelId="{2DF9BC28-6624-4E5C-A9C6-F08EB0797622}" type="pres">
      <dgm:prSet presAssocID="{3FBE21E7-9639-4D06-905D-D089FFA7FFF0}" presName="composite" presStyleCnt="0"/>
      <dgm:spPr/>
    </dgm:pt>
    <dgm:pt modelId="{DCCAE290-4115-4D0F-B6E5-2F7AE4DAA217}" type="pres">
      <dgm:prSet presAssocID="{3FBE21E7-9639-4D06-905D-D089FFA7FFF0}" presName="L" presStyleLbl="solidFgAcc1" presStyleIdx="2" presStyleCnt="4">
        <dgm:presLayoutVars>
          <dgm:chMax val="0"/>
          <dgm:chPref val="0"/>
        </dgm:presLayoutVars>
      </dgm:prSet>
      <dgm:spPr/>
    </dgm:pt>
    <dgm:pt modelId="{F5DF2645-9652-4F55-8E5F-535445C0CD06}" type="pres">
      <dgm:prSet presAssocID="{3FBE21E7-9639-4D06-905D-D089FFA7FFF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B49D801-EA63-4633-A0E0-18C6B628AB4E}" type="pres">
      <dgm:prSet presAssocID="{3FBE21E7-9639-4D06-905D-D089FFA7FFF0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2BA744C-3FEB-4B3E-9061-311EE2A1FB30}" type="pres">
      <dgm:prSet presAssocID="{3FBE21E7-9639-4D06-905D-D089FFA7FFF0}" presName="EmptyPlaceHolder" presStyleCnt="0"/>
      <dgm:spPr/>
    </dgm:pt>
    <dgm:pt modelId="{EE87F89A-2009-46D4-835D-80F998950677}" type="pres">
      <dgm:prSet presAssocID="{B3515B1A-C1F6-4C71-AEB9-0F8692BB3449}" presName="space" presStyleCnt="0"/>
      <dgm:spPr/>
    </dgm:pt>
    <dgm:pt modelId="{6CCCBAD6-EA7A-4FBC-8608-EEE770C22DBD}" type="pres">
      <dgm:prSet presAssocID="{592C5872-F4D7-4A0F-921F-C3C45C332396}" presName="composite" presStyleCnt="0"/>
      <dgm:spPr/>
    </dgm:pt>
    <dgm:pt modelId="{31239EFE-833E-485A-9F6C-A8FFFD9D250F}" type="pres">
      <dgm:prSet presAssocID="{592C5872-F4D7-4A0F-921F-C3C45C332396}" presName="L" presStyleLbl="solidFgAcc1" presStyleIdx="3" presStyleCnt="4">
        <dgm:presLayoutVars>
          <dgm:chMax val="0"/>
          <dgm:chPref val="0"/>
        </dgm:presLayoutVars>
      </dgm:prSet>
      <dgm:spPr/>
    </dgm:pt>
    <dgm:pt modelId="{46BB8D73-ECED-458A-9392-9E90780049D7}" type="pres">
      <dgm:prSet presAssocID="{592C5872-F4D7-4A0F-921F-C3C45C33239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0B380D1-372B-4375-9724-FDF01933CD15}" type="pres">
      <dgm:prSet presAssocID="{592C5872-F4D7-4A0F-921F-C3C45C332396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39DC0DB8-538B-4B6B-B433-19CCBA70BF22}" type="pres">
      <dgm:prSet presAssocID="{592C5872-F4D7-4A0F-921F-C3C45C332396}" presName="EmptyPlaceHolder" presStyleCnt="0"/>
      <dgm:spPr/>
    </dgm:pt>
  </dgm:ptLst>
  <dgm:cxnLst>
    <dgm:cxn modelId="{D3B7F418-C6CE-4C61-8187-8FB1974E1D01}" srcId="{3C3EDFB8-59A0-4689-B56F-BC966D3F25E2}" destId="{3FBE21E7-9639-4D06-905D-D089FFA7FFF0}" srcOrd="2" destOrd="0" parTransId="{F6BF6BBD-70A2-4A58-A354-032846902119}" sibTransId="{B3515B1A-C1F6-4C71-AEB9-0F8692BB3449}"/>
    <dgm:cxn modelId="{6DECBB63-E1D8-41A3-AC70-FCFE8413A9BA}" type="presOf" srcId="{08EFA0AB-7365-4A41-8117-73027A6F762E}" destId="{F0FC70E7-0247-4BDB-847E-0C40AD09CC77}" srcOrd="0" destOrd="0" presId="urn:microsoft.com/office/officeart/2016/7/layout/AccentHomeChevronProcess"/>
    <dgm:cxn modelId="{11681088-4031-44A7-A11D-09A283AFDA1B}" type="presOf" srcId="{592C5872-F4D7-4A0F-921F-C3C45C332396}" destId="{46BB8D73-ECED-458A-9392-9E90780049D7}" srcOrd="0" destOrd="0" presId="urn:microsoft.com/office/officeart/2016/7/layout/AccentHomeChevronProcess"/>
    <dgm:cxn modelId="{54C8C4A9-0100-4650-BD1B-852990F44788}" srcId="{3C3EDFB8-59A0-4689-B56F-BC966D3F25E2}" destId="{08EFA0AB-7365-4A41-8117-73027A6F762E}" srcOrd="1" destOrd="0" parTransId="{439AC6B9-C757-473A-9FAC-7633B16DE00A}" sibTransId="{FC078211-EA64-4141-B114-7C08EC2A949B}"/>
    <dgm:cxn modelId="{37871ED1-659D-4E5D-B5BA-C0AAC11035BC}" type="presOf" srcId="{3FBE21E7-9639-4D06-905D-D089FFA7FFF0}" destId="{F5DF2645-9652-4F55-8E5F-535445C0CD06}" srcOrd="0" destOrd="0" presId="urn:microsoft.com/office/officeart/2016/7/layout/AccentHomeChevronProcess"/>
    <dgm:cxn modelId="{DCCA01D5-16A3-4ACB-82EB-E304687E7814}" srcId="{3C3EDFB8-59A0-4689-B56F-BC966D3F25E2}" destId="{592C5872-F4D7-4A0F-921F-C3C45C332396}" srcOrd="3" destOrd="0" parTransId="{A9B569E6-57B9-4079-8088-92006F71A003}" sibTransId="{DD8F02C7-40C8-43F8-B098-9E10E6D82CE7}"/>
    <dgm:cxn modelId="{89C6ACD6-2E31-4C59-AE53-6773596AE616}" srcId="{3C3EDFB8-59A0-4689-B56F-BC966D3F25E2}" destId="{1A741D9B-3504-4F23-9F61-7A9610E78935}" srcOrd="0" destOrd="0" parTransId="{3F8B9980-5E22-4ABE-9D66-6F8D213A641C}" sibTransId="{F9991486-C640-42FC-92A5-1DDC6A01E7C2}"/>
    <dgm:cxn modelId="{06C7B5D7-A5B1-462C-AA77-8DD46DF5FA5D}" type="presOf" srcId="{1A741D9B-3504-4F23-9F61-7A9610E78935}" destId="{0D48F902-891E-4C22-8ED0-F50B3B64793A}" srcOrd="0" destOrd="0" presId="urn:microsoft.com/office/officeart/2016/7/layout/AccentHomeChevronProcess"/>
    <dgm:cxn modelId="{78AF79D8-24CE-4523-89AB-5CA04DCE5AAC}" type="presOf" srcId="{3C3EDFB8-59A0-4689-B56F-BC966D3F25E2}" destId="{F1883037-9905-402E-85A0-B6D089220145}" srcOrd="0" destOrd="0" presId="urn:microsoft.com/office/officeart/2016/7/layout/AccentHomeChevronProcess"/>
    <dgm:cxn modelId="{A5D73AC9-C58B-4B3B-9C9A-B24018FC3BF9}" type="presParOf" srcId="{F1883037-9905-402E-85A0-B6D089220145}" destId="{4D0C34AE-EEFF-47D6-A452-9A30673159D0}" srcOrd="0" destOrd="0" presId="urn:microsoft.com/office/officeart/2016/7/layout/AccentHomeChevronProcess"/>
    <dgm:cxn modelId="{F4C115A2-4DDD-4D0B-9366-AB800E70EFC0}" type="presParOf" srcId="{4D0C34AE-EEFF-47D6-A452-9A30673159D0}" destId="{A4D6522F-1017-4640-A8FD-04FD15FC3359}" srcOrd="0" destOrd="0" presId="urn:microsoft.com/office/officeart/2016/7/layout/AccentHomeChevronProcess"/>
    <dgm:cxn modelId="{8CC66F85-2109-4148-9D42-E34DC00505E0}" type="presParOf" srcId="{4D0C34AE-EEFF-47D6-A452-9A30673159D0}" destId="{0D48F902-891E-4C22-8ED0-F50B3B64793A}" srcOrd="1" destOrd="0" presId="urn:microsoft.com/office/officeart/2016/7/layout/AccentHomeChevronProcess"/>
    <dgm:cxn modelId="{12F20458-1913-4BEC-9B4A-740C0945E975}" type="presParOf" srcId="{4D0C34AE-EEFF-47D6-A452-9A30673159D0}" destId="{AE645C8D-024F-4357-8C2D-1C511EA551B7}" srcOrd="2" destOrd="0" presId="urn:microsoft.com/office/officeart/2016/7/layout/AccentHomeChevronProcess"/>
    <dgm:cxn modelId="{5DA57B44-B8D5-4613-8F48-BFA27B27FB6A}" type="presParOf" srcId="{4D0C34AE-EEFF-47D6-A452-9A30673159D0}" destId="{406DABFA-7A7E-48F7-B30B-32C55A566158}" srcOrd="3" destOrd="0" presId="urn:microsoft.com/office/officeart/2016/7/layout/AccentHomeChevronProcess"/>
    <dgm:cxn modelId="{599682DF-B5EC-42A6-856B-F339125CC94C}" type="presParOf" srcId="{F1883037-9905-402E-85A0-B6D089220145}" destId="{A46D915B-0A7E-4A79-885A-7D7B31525905}" srcOrd="1" destOrd="0" presId="urn:microsoft.com/office/officeart/2016/7/layout/AccentHomeChevronProcess"/>
    <dgm:cxn modelId="{9E62C5E4-B0D3-47F3-A221-23EE1D960170}" type="presParOf" srcId="{F1883037-9905-402E-85A0-B6D089220145}" destId="{E295E950-1EEB-4435-BAC6-4F4F2268B576}" srcOrd="2" destOrd="0" presId="urn:microsoft.com/office/officeart/2016/7/layout/AccentHomeChevronProcess"/>
    <dgm:cxn modelId="{B0E29D03-58D1-43D7-BAF0-2F00CBF7B4DA}" type="presParOf" srcId="{E295E950-1EEB-4435-BAC6-4F4F2268B576}" destId="{48C4ABD1-35AB-4796-A78E-A9C54B2B7790}" srcOrd="0" destOrd="0" presId="urn:microsoft.com/office/officeart/2016/7/layout/AccentHomeChevronProcess"/>
    <dgm:cxn modelId="{51742FDC-1BFB-479F-80DD-62F36A06F565}" type="presParOf" srcId="{E295E950-1EEB-4435-BAC6-4F4F2268B576}" destId="{F0FC70E7-0247-4BDB-847E-0C40AD09CC77}" srcOrd="1" destOrd="0" presId="urn:microsoft.com/office/officeart/2016/7/layout/AccentHomeChevronProcess"/>
    <dgm:cxn modelId="{8F29BCF3-6239-441D-94ED-B9F1BDC33529}" type="presParOf" srcId="{E295E950-1EEB-4435-BAC6-4F4F2268B576}" destId="{528BF913-7C64-45EC-9C54-FEEB5CF97467}" srcOrd="2" destOrd="0" presId="urn:microsoft.com/office/officeart/2016/7/layout/AccentHomeChevronProcess"/>
    <dgm:cxn modelId="{21072B0D-1CE6-4AAB-87C8-17EB3CB18F3C}" type="presParOf" srcId="{E295E950-1EEB-4435-BAC6-4F4F2268B576}" destId="{509E5529-A583-4E74-9262-8B645217BEEE}" srcOrd="3" destOrd="0" presId="urn:microsoft.com/office/officeart/2016/7/layout/AccentHomeChevronProcess"/>
    <dgm:cxn modelId="{A26279F8-DE11-4301-BAFC-9FF600FF2902}" type="presParOf" srcId="{F1883037-9905-402E-85A0-B6D089220145}" destId="{15872647-8B41-49ED-83A7-B5DA5F1B8F7A}" srcOrd="3" destOrd="0" presId="urn:microsoft.com/office/officeart/2016/7/layout/AccentHomeChevronProcess"/>
    <dgm:cxn modelId="{DECA3783-D46A-435F-B5CD-987B89CAC09C}" type="presParOf" srcId="{F1883037-9905-402E-85A0-B6D089220145}" destId="{2DF9BC28-6624-4E5C-A9C6-F08EB0797622}" srcOrd="4" destOrd="0" presId="urn:microsoft.com/office/officeart/2016/7/layout/AccentHomeChevronProcess"/>
    <dgm:cxn modelId="{4E9731DD-0077-4689-A50A-EB351273CD22}" type="presParOf" srcId="{2DF9BC28-6624-4E5C-A9C6-F08EB0797622}" destId="{DCCAE290-4115-4D0F-B6E5-2F7AE4DAA217}" srcOrd="0" destOrd="0" presId="urn:microsoft.com/office/officeart/2016/7/layout/AccentHomeChevronProcess"/>
    <dgm:cxn modelId="{6FFE54E4-64E4-4BF9-BBAF-281AC64C4B79}" type="presParOf" srcId="{2DF9BC28-6624-4E5C-A9C6-F08EB0797622}" destId="{F5DF2645-9652-4F55-8E5F-535445C0CD06}" srcOrd="1" destOrd="0" presId="urn:microsoft.com/office/officeart/2016/7/layout/AccentHomeChevronProcess"/>
    <dgm:cxn modelId="{663D9FE0-5032-472A-ACE6-9161BA5D19F6}" type="presParOf" srcId="{2DF9BC28-6624-4E5C-A9C6-F08EB0797622}" destId="{3B49D801-EA63-4633-A0E0-18C6B628AB4E}" srcOrd="2" destOrd="0" presId="urn:microsoft.com/office/officeart/2016/7/layout/AccentHomeChevronProcess"/>
    <dgm:cxn modelId="{B4185064-C76F-46DE-8BE8-1D8024FDF793}" type="presParOf" srcId="{2DF9BC28-6624-4E5C-A9C6-F08EB0797622}" destId="{92BA744C-3FEB-4B3E-9061-311EE2A1FB30}" srcOrd="3" destOrd="0" presId="urn:microsoft.com/office/officeart/2016/7/layout/AccentHomeChevronProcess"/>
    <dgm:cxn modelId="{43D90D86-ADA5-41D2-ADD3-AFD519188E24}" type="presParOf" srcId="{F1883037-9905-402E-85A0-B6D089220145}" destId="{EE87F89A-2009-46D4-835D-80F998950677}" srcOrd="5" destOrd="0" presId="urn:microsoft.com/office/officeart/2016/7/layout/AccentHomeChevronProcess"/>
    <dgm:cxn modelId="{C45365FA-B857-47F6-9FDF-30A3B4324258}" type="presParOf" srcId="{F1883037-9905-402E-85A0-B6D089220145}" destId="{6CCCBAD6-EA7A-4FBC-8608-EEE770C22DBD}" srcOrd="6" destOrd="0" presId="urn:microsoft.com/office/officeart/2016/7/layout/AccentHomeChevronProcess"/>
    <dgm:cxn modelId="{666AA179-58B4-4733-BBC7-A3FC945E073D}" type="presParOf" srcId="{6CCCBAD6-EA7A-4FBC-8608-EEE770C22DBD}" destId="{31239EFE-833E-485A-9F6C-A8FFFD9D250F}" srcOrd="0" destOrd="0" presId="urn:microsoft.com/office/officeart/2016/7/layout/AccentHomeChevronProcess"/>
    <dgm:cxn modelId="{DDBCD5B7-DDD5-4CF4-8E3E-A6E4F108FCD4}" type="presParOf" srcId="{6CCCBAD6-EA7A-4FBC-8608-EEE770C22DBD}" destId="{46BB8D73-ECED-458A-9392-9E90780049D7}" srcOrd="1" destOrd="0" presId="urn:microsoft.com/office/officeart/2016/7/layout/AccentHomeChevronProcess"/>
    <dgm:cxn modelId="{7405FA08-BC3E-476F-891C-E335F64B5EE9}" type="presParOf" srcId="{6CCCBAD6-EA7A-4FBC-8608-EEE770C22DBD}" destId="{F0B380D1-372B-4375-9724-FDF01933CD15}" srcOrd="2" destOrd="0" presId="urn:microsoft.com/office/officeart/2016/7/layout/AccentHomeChevronProcess"/>
    <dgm:cxn modelId="{4F95026F-4489-42F2-BE10-58D58A67A40C}" type="presParOf" srcId="{6CCCBAD6-EA7A-4FBC-8608-EEE770C22DBD}" destId="{39DC0DB8-538B-4B6B-B433-19CCBA70BF22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6522F-1017-4640-A8FD-04FD15FC3359}">
      <dsp:nvSpPr>
        <dsp:cNvPr id="0" name=""/>
        <dsp:cNvSpPr/>
      </dsp:nvSpPr>
      <dsp:spPr>
        <a:xfrm rot="5400000">
          <a:off x="-1539937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8F902-891E-4C22-8ED0-F50B3B64793A}">
      <dsp:nvSpPr>
        <dsp:cNvPr id="0" name=""/>
        <dsp:cNvSpPr/>
      </dsp:nvSpPr>
      <dsp:spPr>
        <a:xfrm>
          <a:off x="7956" y="4770781"/>
          <a:ext cx="2588269" cy="1100949"/>
        </a:xfrm>
        <a:prstGeom prst="homePlate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May – June, 2024</a:t>
          </a:r>
        </a:p>
      </dsp:txBody>
      <dsp:txXfrm>
        <a:off x="7956" y="4770781"/>
        <a:ext cx="2450650" cy="1100949"/>
      </dsp:txXfrm>
    </dsp:sp>
    <dsp:sp modelId="{AE645C8D-024F-4357-8C2D-1C511EA551B7}">
      <dsp:nvSpPr>
        <dsp:cNvPr id="0" name=""/>
        <dsp:cNvSpPr/>
      </dsp:nvSpPr>
      <dsp:spPr>
        <a:xfrm>
          <a:off x="215017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ABD1-35AB-4796-A78E-A9C54B2B7790}">
      <dsp:nvSpPr>
        <dsp:cNvPr id="0" name=""/>
        <dsp:cNvSpPr/>
      </dsp:nvSpPr>
      <dsp:spPr>
        <a:xfrm rot="5400000">
          <a:off x="944801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C70E7-0247-4BDB-847E-0C40AD09CC77}">
      <dsp:nvSpPr>
        <dsp:cNvPr id="0" name=""/>
        <dsp:cNvSpPr/>
      </dsp:nvSpPr>
      <dsp:spPr>
        <a:xfrm>
          <a:off x="2492694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May 2024</a:t>
          </a:r>
        </a:p>
      </dsp:txBody>
      <dsp:txXfrm>
        <a:off x="2767931" y="4770781"/>
        <a:ext cx="2037795" cy="1100949"/>
      </dsp:txXfrm>
    </dsp:sp>
    <dsp:sp modelId="{528BF913-7C64-45EC-9C54-FEEB5CF97467}">
      <dsp:nvSpPr>
        <dsp:cNvPr id="0" name=""/>
        <dsp:cNvSpPr/>
      </dsp:nvSpPr>
      <dsp:spPr>
        <a:xfrm>
          <a:off x="2699756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AE290-4115-4D0F-B6E5-2F7AE4DAA217}">
      <dsp:nvSpPr>
        <dsp:cNvPr id="0" name=""/>
        <dsp:cNvSpPr/>
      </dsp:nvSpPr>
      <dsp:spPr>
        <a:xfrm rot="5400000">
          <a:off x="3429539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F2645-9652-4F55-8E5F-535445C0CD06}">
      <dsp:nvSpPr>
        <dsp:cNvPr id="0" name=""/>
        <dsp:cNvSpPr/>
      </dsp:nvSpPr>
      <dsp:spPr>
        <a:xfrm>
          <a:off x="4977433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July 1, 2024</a:t>
          </a:r>
          <a:endParaRPr lang="en-US" sz="2000" b="0" kern="1200">
            <a:latin typeface="Times New Roman"/>
            <a:cs typeface="Times New Roman"/>
          </a:endParaRPr>
        </a:p>
      </dsp:txBody>
      <dsp:txXfrm>
        <a:off x="5252670" y="4770781"/>
        <a:ext cx="2037795" cy="1100949"/>
      </dsp:txXfrm>
    </dsp:sp>
    <dsp:sp modelId="{3B49D801-EA63-4633-A0E0-18C6B628AB4E}">
      <dsp:nvSpPr>
        <dsp:cNvPr id="0" name=""/>
        <dsp:cNvSpPr/>
      </dsp:nvSpPr>
      <dsp:spPr>
        <a:xfrm>
          <a:off x="5184494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39EFE-833E-485A-9F6C-A8FFFD9D250F}">
      <dsp:nvSpPr>
        <dsp:cNvPr id="0" name=""/>
        <dsp:cNvSpPr/>
      </dsp:nvSpPr>
      <dsp:spPr>
        <a:xfrm rot="5400000">
          <a:off x="5914277" y="3015826"/>
          <a:ext cx="3302848" cy="207061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B8D73-ECED-458A-9392-9E90780049D7}">
      <dsp:nvSpPr>
        <dsp:cNvPr id="0" name=""/>
        <dsp:cNvSpPr/>
      </dsp:nvSpPr>
      <dsp:spPr>
        <a:xfrm>
          <a:off x="7462171" y="4770781"/>
          <a:ext cx="2588269" cy="1100949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/>
              <a:cs typeface="Arial"/>
            </a:rPr>
            <a:t>January 31, 2025</a:t>
          </a:r>
        </a:p>
      </dsp:txBody>
      <dsp:txXfrm>
        <a:off x="7737408" y="4770781"/>
        <a:ext cx="2037795" cy="1100949"/>
      </dsp:txXfrm>
    </dsp:sp>
    <dsp:sp modelId="{F0B380D1-372B-4375-9724-FDF01933CD15}">
      <dsp:nvSpPr>
        <dsp:cNvPr id="0" name=""/>
        <dsp:cNvSpPr/>
      </dsp:nvSpPr>
      <dsp:spPr>
        <a:xfrm>
          <a:off x="7669233" y="1592169"/>
          <a:ext cx="2101674" cy="269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D7C1D6-297B-4706-93AC-A32EB621E9FB}" type="datetimeFigureOut">
              <a:rPr lang="en-US" smtClean="0"/>
              <a:t>8/14/24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B6F90-80EE-40CA-B5E8-3FF7D39E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E1E6C64-647B-8A45-A2B3-51785A3DD7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898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9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62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5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6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1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5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0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6767-EADC-6EC3-B3BF-D8B5F0E2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D2C3B-FDBE-22E9-FFE5-8E5426DFC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83AE4-E2D3-5F54-477A-4DA3504E2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kern="1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3ED83-8A5D-F975-18A3-37CFBD8E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3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09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chool teacher with student in a school classroom. ">
            <a:extLst>
              <a:ext uri="{FF2B5EF4-FFF2-40B4-BE49-F238E27FC236}">
                <a16:creationId xmlns:a16="http://schemas.microsoft.com/office/drawing/2014/main" id="{446E3AF3-3344-8918-2FDE-EA21D3D5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04E360-042E-83DE-6B80-F37621CDA24B}"/>
              </a:ext>
            </a:extLst>
          </p:cNvPr>
          <p:cNvSpPr/>
          <p:nvPr userDrawn="1"/>
        </p:nvSpPr>
        <p:spPr>
          <a:xfrm>
            <a:off x="0" y="-16626"/>
            <a:ext cx="9088333" cy="6874626"/>
          </a:xfrm>
          <a:custGeom>
            <a:avLst/>
            <a:gdLst>
              <a:gd name="connsiteX0" fmla="*/ 0 w 9088333"/>
              <a:gd name="connsiteY0" fmla="*/ 0 h 6858000"/>
              <a:gd name="connsiteX1" fmla="*/ 9088333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7159781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8439941 w 9088333"/>
              <a:gd name="connsiteY1" fmla="*/ 3325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16626 h 6874626"/>
              <a:gd name="connsiteX1" fmla="*/ 8439941 w 9088333"/>
              <a:gd name="connsiteY1" fmla="*/ 0 h 6874626"/>
              <a:gd name="connsiteX2" fmla="*/ 9088333 w 9088333"/>
              <a:gd name="connsiteY2" fmla="*/ 6874626 h 6874626"/>
              <a:gd name="connsiteX3" fmla="*/ 0 w 9088333"/>
              <a:gd name="connsiteY3" fmla="*/ 6874626 h 6874626"/>
              <a:gd name="connsiteX4" fmla="*/ 0 w 9088333"/>
              <a:gd name="connsiteY4" fmla="*/ 16626 h 687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333" h="6874626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616BE9C-4DE5-77B9-EC90-EED692B85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72" y="2421269"/>
            <a:ext cx="6839584" cy="1628677"/>
          </a:xfrm>
        </p:spPr>
        <p:txBody>
          <a:bodyPr anchor="t">
            <a:noAutofit/>
          </a:bodyPr>
          <a:lstStyle>
            <a:lvl1pPr marL="0" indent="0"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24C4411-AE55-9D82-1851-17BBB7115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2" y="4087955"/>
            <a:ext cx="6839584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73C46C4-4445-BE03-344A-775C366C3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372" y="5036707"/>
            <a:ext cx="6839585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D30126-8544-9DE8-F39D-DD6F9E65C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372" y="1667834"/>
            <a:ext cx="683958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C Department of Health and Human Services">
            <a:extLst>
              <a:ext uri="{FF2B5EF4-FFF2-40B4-BE49-F238E27FC236}">
                <a16:creationId xmlns:a16="http://schemas.microsoft.com/office/drawing/2014/main" id="{C71F2B87-53F2-E0C1-D12D-87BE9FCC0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3C857E-2157-6A11-5315-2DC15D498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" y="145418"/>
            <a:ext cx="4310063" cy="14366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21674-8190-5FC3-5E29-FF4A4626C261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>
            <a:off x="8439941" y="-16626"/>
            <a:ext cx="546548" cy="6874626"/>
          </a:xfrm>
          <a:prstGeom prst="line">
            <a:avLst/>
          </a:prstGeom>
          <a:ln w="190500">
            <a:solidFill>
              <a:srgbClr val="1C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8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2A84BF6-3A54-1E83-4E34-5F69A0703E7F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8136575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45"/>
            <a:ext cx="1105978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08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88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">
    <p:bg>
      <p:bgPr>
        <a:solidFill>
          <a:srgbClr val="09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11418072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4" y="185313"/>
            <a:ext cx="11638026" cy="592562"/>
          </a:xfrm>
        </p:spPr>
        <p:txBody>
          <a:bodyPr lIns="0" rIns="0" anchor="ctr"/>
          <a:lstStyle>
            <a:lvl1pPr>
              <a:defRPr sz="2000" b="1" cap="all" spc="1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03922"/>
            <a:ext cx="419008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1100" smtClean="0">
                <a:solidFill>
                  <a:schemeClr val="tx1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9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16"/>
            <a:ext cx="419008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637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5" name="Picture 4" descr="Logo for the NC Department of Health and Human Services">
            <a:extLst>
              <a:ext uri="{FF2B5EF4-FFF2-40B4-BE49-F238E27FC236}">
                <a16:creationId xmlns:a16="http://schemas.microsoft.com/office/drawing/2014/main" id="{C5D61731-78C8-13E4-6738-B64D3140D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3" y="6168985"/>
            <a:ext cx="1339457" cy="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8929273-5E22-6942-22F7-C6A827680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FC8-303E-2C81-A820-D799EF622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97365-C8FC-BABC-C9A2-0956502E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0A5D-6939-C1E2-2D54-7AE3A8DA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880AF-AC56-6022-19DD-CCBBE697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6A87-14E7-BD98-727B-8BDF04EF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CC9ED2C-47BC-22E6-06A5-9B7CC54902CD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208" y="10372"/>
            <a:ext cx="11777584" cy="5421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max, lower case</a:t>
            </a:r>
          </a:p>
        </p:txBody>
      </p:sp>
    </p:spTree>
    <p:extLst>
      <p:ext uri="{BB962C8B-B14F-4D97-AF65-F5344CB8AC3E}">
        <p14:creationId xmlns:p14="http://schemas.microsoft.com/office/powerpoint/2010/main" val="38983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7" y="0"/>
            <a:ext cx="11777133" cy="548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 b="0">
                <a:latin typeface="Franklin Gothic Medium" panose="020B0603020102020204" pitchFamily="34" charset="0"/>
              </a:defRPr>
            </a:lvl1pPr>
            <a:lvl2pPr marL="854075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>
                <a:latin typeface="Franklin Gothic Medium" panose="020B0603020102020204" pitchFamily="34" charset="0"/>
              </a:defRPr>
            </a:lvl2pPr>
            <a:lvl3pPr marL="1311275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20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15044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09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63" r:id="rId3"/>
    <p:sldLayoutId id="2147483761" r:id="rId4"/>
    <p:sldLayoutId id="2147483762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6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svg"/><Relationship Id="rId7" Type="http://schemas.openxmlformats.org/officeDocument/2006/relationships/hyperlink" Target="https://medicaid.ncdhhs.gov/tailored-plans/moving-to-a-tailored-pla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medicaid.ncdhhs.gov/tailored-plans/toolkit" TargetMode="External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hyperlink" Target="https://medicaid.ncdhhs.gov/providers/programs-and-services/behavioral-health-idd/nc-innovations-waiv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medicaid.ncdhhs.gov/nemt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https://medicaid.ncdhhs.gov/tailored-plans/1915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4.png"/><Relationship Id="rId2" Type="http://schemas.openxmlformats.org/officeDocument/2006/relationships/hyperlink" Target="https://medicaid.ncdhhs.gov/tailored-plans/moving-to-a-tailored-plan#:~:text=your%20address.-,What%20you%20should%20do,-If%20your%20Medicaid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www.ncdhhs.gov/localDS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www.ncdhhs.gov/providers/lme-mco-director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://ncmedicaidplans.gov/en/find-provide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aid.ncdhhs.gov/tailored-plans/moving-to-a-tailored-pla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hyperlink" Target="https://medicaid.ncdhhs.gov/tailored-pla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0C53A0-A215-00F9-E23F-77EDEDDE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59" y="180781"/>
            <a:ext cx="11638026" cy="592562"/>
          </a:xfrm>
        </p:spPr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TAILORED PLANS ESSENTIALS PRESENTATION</a:t>
            </a:r>
            <a:endParaRPr lang="en-US"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BFFB-9DC7-7901-5A8F-48DB22985639}"/>
              </a:ext>
            </a:extLst>
          </p:cNvPr>
          <p:cNvSpPr txBox="1"/>
          <p:nvPr/>
        </p:nvSpPr>
        <p:spPr>
          <a:xfrm>
            <a:off x="549189" y="1399009"/>
            <a:ext cx="20292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3764"/>
                </a:solidFill>
                <a:latin typeface="Arial Black"/>
                <a:cs typeface="Arial"/>
              </a:rPr>
              <a:t>AUDIENCE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2CF07-59D9-AC3B-BA7B-B66000348317}"/>
              </a:ext>
            </a:extLst>
          </p:cNvPr>
          <p:cNvSpPr txBox="1"/>
          <p:nvPr/>
        </p:nvSpPr>
        <p:spPr>
          <a:xfrm>
            <a:off x="2380593" y="1129999"/>
            <a:ext cx="92869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b="1" dirty="0">
                <a:solidFill>
                  <a:srgbClr val="003764"/>
                </a:solidFill>
                <a:latin typeface="Arial"/>
                <a:cs typeface="Arial"/>
              </a:rPr>
              <a:t>June launch</a:t>
            </a: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: focused on people who will transition on July 1.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3764"/>
                </a:solidFill>
                <a:cs typeface="Arial"/>
              </a:rPr>
              <a:t>A</a:t>
            </a: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 caregiver or beneficiary looking for greater detail.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A stakeholder, advocate, or navigator.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C18C-0107-5FEA-0FE9-24F1C811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372" y="1074851"/>
            <a:ext cx="11325007" cy="1007368"/>
          </a:xfrm>
          <a:prstGeom prst="rect">
            <a:avLst/>
          </a:prstGeom>
          <a:noFill/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CDF66-1C51-2103-5BDC-3E4A20AFA9B1}"/>
              </a:ext>
            </a:extLst>
          </p:cNvPr>
          <p:cNvSpPr txBox="1"/>
          <p:nvPr/>
        </p:nvSpPr>
        <p:spPr>
          <a:xfrm>
            <a:off x="478118" y="2086220"/>
            <a:ext cx="11235763" cy="4142929"/>
          </a:xfrm>
          <a:prstGeom prst="rect">
            <a:avLst/>
          </a:prstGeom>
          <a:noFill/>
          <a:ln>
            <a:noFill/>
          </a:ln>
        </p:spPr>
        <p:txBody>
          <a:bodyPr wrap="square" lIns="182880" tIns="182880" rIns="182880" bIns="182880" rtlCol="0" anchor="t">
            <a:spAutoFit/>
          </a:bodyPr>
          <a:lstStyle/>
          <a:p>
            <a:pPr>
              <a:lnSpc>
                <a:spcPct val="120101"/>
              </a:lnSpc>
              <a:defRPr/>
            </a:pP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This presentation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communicates key information, answers to FAQs</a:t>
            </a: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, what to expect ahead and after Tailored Plans Launch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and resources to help</a:t>
            </a: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 eligible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 North Carolinians navigate the process. </a:t>
            </a: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t is: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>
              <a:lnSpc>
                <a:spcPct val="270229"/>
              </a:lnSpc>
              <a:defRPr/>
            </a:pPr>
            <a:endParaRPr lang="en-US" sz="800" b="1" dirty="0">
              <a:solidFill>
                <a:srgbClr val="212529"/>
              </a:solidFill>
              <a:cs typeface="Arial"/>
            </a:endParaRP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Intended for individuals who want to know what will happen to them, what they need to do and/or for people who need a way to explain what is happening to individuals they serve.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Focused initially on people who are likely to be switched — so it leads with specifics about what to expect leading up to after Tailored Plans launch on July 1.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Not intended to explain how the system or program works, but rather how it impacts people.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Designed for people who do not know acronyms like PCP or LME.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4</a:t>
            </a:r>
            <a:r>
              <a:rPr lang="en-US" baseline="30000" dirty="0">
                <a:cs typeface="Arial"/>
              </a:rPr>
              <a:t>th </a:t>
            </a:r>
            <a:r>
              <a:rPr lang="en-US" dirty="0">
                <a:cs typeface="Arial"/>
              </a:rPr>
              <a:t>- 6</a:t>
            </a:r>
            <a:r>
              <a:rPr lang="en-US" baseline="30000" dirty="0">
                <a:cs typeface="Arial"/>
              </a:rPr>
              <a:t>th</a:t>
            </a:r>
            <a:r>
              <a:rPr lang="en-US" dirty="0">
                <a:cs typeface="Arial"/>
              </a:rPr>
              <a:t> grade reading level.</a:t>
            </a:r>
          </a:p>
          <a:p>
            <a:pPr marL="285750" indent="-285750">
              <a:lnSpc>
                <a:spcPct val="120100"/>
              </a:lnSpc>
              <a:buFont typeface="Courier New"/>
              <a:buChar char="o"/>
              <a:defRPr/>
            </a:pPr>
            <a:endParaRPr lang="en-US" sz="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20101"/>
              </a:lnSpc>
              <a:defRPr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Presenters should: </a:t>
            </a:r>
            <a:r>
              <a:rPr lang="en-US" b="1" dirty="0">
                <a:cs typeface="Arial"/>
              </a:rPr>
              <a:t>Use the slides that are most relevant and tailor every presentation.</a:t>
            </a:r>
            <a:endParaRPr lang="en-US" b="1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20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B102-AD85-5777-BD98-18E8EFB1A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F7AAAA0-8424-46BB-1272-7C2C993A7E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3422" y="538124"/>
            <a:ext cx="11752021" cy="710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If you will be 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moved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to a Tailored Plan (LME)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graphicFrame>
        <p:nvGraphicFramePr>
          <p:cNvPr id="61" name="Diagram 60" descr="Timeline from Mid-April to July">
            <a:extLst>
              <a:ext uri="{FF2B5EF4-FFF2-40B4-BE49-F238E27FC236}">
                <a16:creationId xmlns:a16="http://schemas.microsoft.com/office/drawing/2014/main" id="{65D79E62-9557-5B78-D7EA-7B142151F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346021"/>
              </p:ext>
            </p:extLst>
          </p:nvPr>
        </p:nvGraphicFramePr>
        <p:xfrm>
          <a:off x="1143000" y="163795"/>
          <a:ext cx="10058397" cy="7339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99" name="TextBox 5798">
            <a:extLst>
              <a:ext uri="{FF2B5EF4-FFF2-40B4-BE49-F238E27FC236}">
                <a16:creationId xmlns:a16="http://schemas.microsoft.com/office/drawing/2014/main" id="{113DE143-25D8-3B66-3688-3CB5E9D26B80}"/>
              </a:ext>
            </a:extLst>
          </p:cNvPr>
          <p:cNvSpPr txBox="1"/>
          <p:nvPr/>
        </p:nvSpPr>
        <p:spPr>
          <a:xfrm>
            <a:off x="1179527" y="1708095"/>
            <a:ext cx="243078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92745"/>
                </a:solidFill>
                <a:ea typeface="+mn-lt"/>
                <a:cs typeface="+mn-lt"/>
              </a:rPr>
              <a:t>A new member health plan ID card and welcome packet is being mailed from your Tailored Plan.</a:t>
            </a:r>
            <a:endParaRPr lang="en-US" sz="2000">
              <a:cs typeface="Arial"/>
            </a:endParaRPr>
          </a:p>
          <a:p>
            <a:endParaRPr lang="en-US" sz="1600" b="1">
              <a:solidFill>
                <a:srgbClr val="092745"/>
              </a:solidFill>
              <a:ea typeface="+mn-lt"/>
              <a:cs typeface="+mn-lt"/>
            </a:endParaRPr>
          </a:p>
          <a:p>
            <a:r>
              <a:rPr lang="en-US" sz="1600">
                <a:solidFill>
                  <a:srgbClr val="092745"/>
                </a:solidFill>
                <a:ea typeface="+mn-lt"/>
                <a:cs typeface="+mn-lt"/>
              </a:rPr>
              <a:t>Your primary care provider (PCP)’s information is on these documents.  </a:t>
            </a:r>
            <a:endParaRPr lang="en-US" sz="1600">
              <a:solidFill>
                <a:srgbClr val="092745"/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1A19D-0494-3AA4-46BB-74F38864F77B}"/>
              </a:ext>
            </a:extLst>
          </p:cNvPr>
          <p:cNvSpPr txBox="1"/>
          <p:nvPr/>
        </p:nvSpPr>
        <p:spPr>
          <a:xfrm>
            <a:off x="3801322" y="1772669"/>
            <a:ext cx="219185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You can begin scheduling rides to medical appointments. 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Non-emergency medical transportation(NEMT) services are available for appointments on or after July 1, 2024. </a:t>
            </a:r>
            <a:endParaRPr lang="en-US" sz="1600">
              <a:cs typeface="Arial"/>
            </a:endParaRPr>
          </a:p>
        </p:txBody>
      </p:sp>
      <p:sp>
        <p:nvSpPr>
          <p:cNvPr id="5828" name="TextBox 5827">
            <a:extLst>
              <a:ext uri="{FF2B5EF4-FFF2-40B4-BE49-F238E27FC236}">
                <a16:creationId xmlns:a16="http://schemas.microsoft.com/office/drawing/2014/main" id="{BC91E477-2B62-8FEC-05C4-95C29011497D}"/>
              </a:ext>
            </a:extLst>
          </p:cNvPr>
          <p:cNvSpPr txBox="1"/>
          <p:nvPr/>
        </p:nvSpPr>
        <p:spPr>
          <a:xfrm>
            <a:off x="6286499" y="1770248"/>
            <a:ext cx="216217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92745"/>
                </a:solidFill>
                <a:cs typeface="Arial"/>
              </a:rPr>
              <a:t>Tailored Plans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r>
              <a:rPr lang="en-US" sz="2000" b="1">
                <a:solidFill>
                  <a:srgbClr val="092745"/>
                </a:solidFill>
                <a:cs typeface="Arial"/>
              </a:rPr>
              <a:t>begin!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endParaRPr lang="en-US" sz="1600">
              <a:solidFill>
                <a:srgbClr val="000000"/>
              </a:solidFill>
              <a:cs typeface="Arial"/>
            </a:endParaRPr>
          </a:p>
          <a:p>
            <a:endParaRPr lang="en-US" sz="2400">
              <a:solidFill>
                <a:srgbClr val="000000"/>
              </a:solidFill>
              <a:cs typeface="Arial"/>
            </a:endParaRPr>
          </a:p>
          <a:p>
            <a:r>
              <a:rPr lang="en-US" sz="1600">
                <a:solidFill>
                  <a:srgbClr val="092745"/>
                </a:solidFill>
                <a:cs typeface="Arial"/>
              </a:rPr>
              <a:t>You can start seeing your medical providers (doctors and specialists) in your Tailored Plan's network.</a:t>
            </a:r>
          </a:p>
        </p:txBody>
      </p:sp>
      <p:sp>
        <p:nvSpPr>
          <p:cNvPr id="5855" name="TextBox 5854">
            <a:extLst>
              <a:ext uri="{FF2B5EF4-FFF2-40B4-BE49-F238E27FC236}">
                <a16:creationId xmlns:a16="http://schemas.microsoft.com/office/drawing/2014/main" id="{BCC4A132-A7EE-D6DE-889A-F1E843A03569}"/>
              </a:ext>
            </a:extLst>
          </p:cNvPr>
          <p:cNvSpPr txBox="1"/>
          <p:nvPr/>
        </p:nvSpPr>
        <p:spPr>
          <a:xfrm>
            <a:off x="8834436" y="1721765"/>
            <a:ext cx="2162177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ea typeface="+mn-lt"/>
                <a:cs typeface="+mn-lt"/>
              </a:rPr>
              <a:t>Last day to see out-of-network providers.</a:t>
            </a:r>
            <a:endParaRPr lang="en-US" b="1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sz="32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If you would like to continue to see an out-of-network provider after this date, talk to your Tailored Plan. </a:t>
            </a:r>
            <a:endParaRPr lang="en-US" sz="1600">
              <a:cs typeface="Arial"/>
            </a:endParaRPr>
          </a:p>
        </p:txBody>
      </p:sp>
      <p:pic>
        <p:nvPicPr>
          <p:cNvPr id="32" name="Picture 31" descr="Logo for the North Carolina Department of Health and Human Services. ">
            <a:extLst>
              <a:ext uri="{FF2B5EF4-FFF2-40B4-BE49-F238E27FC236}">
                <a16:creationId xmlns:a16="http://schemas.microsoft.com/office/drawing/2014/main" id="{FBB256FE-6186-8CDC-CD90-A1C8D939E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482551" y="283570"/>
            <a:ext cx="5427618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I have to move to a Tailored Plan?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5382" y="1546249"/>
            <a:ext cx="5903849" cy="1323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Possibly, if the letter you received from your NC Medicaid Enrollment Broker says you are moving to a Tailored Plan, and also describes your options.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endParaRPr lang="en-US" sz="600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For most people, if you got a letter that said your NC Medicaid is moving to a Tailored Plan:</a:t>
            </a:r>
          </a:p>
        </p:txBody>
      </p:sp>
      <p:sp>
        <p:nvSpPr>
          <p:cNvPr id="13" name="Freeform 13" descr="Symbol of a checkmark "/>
          <p:cNvSpPr/>
          <p:nvPr/>
        </p:nvSpPr>
        <p:spPr>
          <a:xfrm>
            <a:off x="487157" y="3073696"/>
            <a:ext cx="248829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 descr="Symbol of a checkmark "/>
          <p:cNvSpPr/>
          <p:nvPr/>
        </p:nvSpPr>
        <p:spPr>
          <a:xfrm>
            <a:off x="550979" y="3136138"/>
            <a:ext cx="165957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5"/>
                </a:lnTo>
                <a:lnTo>
                  <a:pt x="0" y="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863710" y="3058616"/>
            <a:ext cx="565622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Moving to a Tailored Plan lets you keep your current coverage of services</a:t>
            </a:r>
            <a:r>
              <a:rPr lang="en-US" sz="1600" b="1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 Tailored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Plans cover the same services you 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got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through NC Medicaid Direct and your LME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/MCO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.</a:t>
            </a:r>
            <a:endParaRPr lang="en-US" sz="16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1" name="Freeform 11" descr="Symbol of a checkmark "/>
          <p:cNvSpPr/>
          <p:nvPr/>
        </p:nvSpPr>
        <p:spPr>
          <a:xfrm>
            <a:off x="487157" y="3983103"/>
            <a:ext cx="268367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 descr="Symbol of a checkmark "/>
          <p:cNvSpPr/>
          <p:nvPr/>
        </p:nvSpPr>
        <p:spPr>
          <a:xfrm>
            <a:off x="550979" y="4045544"/>
            <a:ext cx="178982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4"/>
                </a:lnTo>
                <a:lnTo>
                  <a:pt x="0" y="187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63710" y="3909113"/>
            <a:ext cx="561063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Some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beneficiaries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may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be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able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b="1" i="0" u="none" strike="noStrike" err="1">
                <a:effectLst/>
                <a:highlight>
                  <a:srgbClr val="FFFFFF"/>
                </a:highlight>
                <a:ea typeface="+mn-lt"/>
                <a:cs typeface="+mn-lt"/>
              </a:rPr>
              <a:t>to</a:t>
            </a:r>
            <a:r>
              <a:rPr lang="es-ES" sz="1600" b="1" i="0" u="none" strike="noStrike" dirty="0">
                <a:effectLst/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stay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in NC Medicaid Direct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but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could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lose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coverage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for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certain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b="1" err="1">
                <a:highlight>
                  <a:srgbClr val="FFFFFF"/>
                </a:highlight>
                <a:ea typeface="+mn-lt"/>
                <a:cs typeface="+mn-lt"/>
              </a:rPr>
              <a:t>services</a:t>
            </a:r>
            <a:r>
              <a:rPr lang="es-ES" sz="1600" b="1" dirty="0">
                <a:highlight>
                  <a:srgbClr val="FFFFFF"/>
                </a:highlight>
                <a:ea typeface="+mn-lt"/>
                <a:cs typeface="+mn-lt"/>
              </a:rPr>
              <a:t>.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For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information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on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your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health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plan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options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,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contact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the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NC Medicaid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Enrollment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Broker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 at 1-833-870-5500 (TTY: 711 </a:t>
            </a:r>
            <a:r>
              <a:rPr lang="es-ES" sz="1600" err="1">
                <a:highlight>
                  <a:srgbClr val="FFFFFF"/>
                </a:highlight>
                <a:ea typeface="+mn-lt"/>
                <a:cs typeface="+mn-lt"/>
              </a:rPr>
              <a:t>or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 </a:t>
            </a:r>
            <a:r>
              <a:rPr lang="es-ES" sz="1600" u="sng" dirty="0">
                <a:highlight>
                  <a:srgbClr val="FFFFFF"/>
                </a:highlight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RelayNC.com</a:t>
            </a:r>
            <a:r>
              <a:rPr lang="es-ES" sz="1600" dirty="0">
                <a:highlight>
                  <a:srgbClr val="FFFFFF"/>
                </a:highlight>
                <a:ea typeface="+mn-lt"/>
                <a:cs typeface="+mn-lt"/>
              </a:rPr>
              <a:t>).</a:t>
            </a:r>
            <a:endParaRPr lang="en-US" sz="1600">
              <a:highlight>
                <a:srgbClr val="FFFFFF"/>
              </a:highlight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20F91-FC69-50B1-66A7-A4F410E60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08" y="5957320"/>
            <a:ext cx="6830516" cy="8828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4DFCB-A36B-E5F0-2E1E-484825D15082}"/>
              </a:ext>
            </a:extLst>
          </p:cNvPr>
          <p:cNvSpPr txBox="1"/>
          <p:nvPr/>
        </p:nvSpPr>
        <p:spPr>
          <a:xfrm>
            <a:off x="-3418" y="6107471"/>
            <a:ext cx="68227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Learn more about the transition to Tailored Plans: </a:t>
            </a:r>
            <a:r>
              <a:rPr lang="en-US" sz="1600" b="1">
                <a:hlinkClick r:id="rId7"/>
              </a:rPr>
              <a:t>medicaid.ncdhhs.gov/tailored-plans/moving-to-a-tailored-plan</a:t>
            </a:r>
            <a:endParaRPr lang="en-US" sz="1600" b="1">
              <a:cs typeface="Arial"/>
            </a:endParaRPr>
          </a:p>
        </p:txBody>
      </p:sp>
      <p:sp>
        <p:nvSpPr>
          <p:cNvPr id="2" name="Freeform 2" descr="Image of two friends smiling outside"/>
          <p:cNvSpPr/>
          <p:nvPr/>
        </p:nvSpPr>
        <p:spPr>
          <a:xfrm>
            <a:off x="6818286" y="0"/>
            <a:ext cx="5576583" cy="6858000"/>
          </a:xfrm>
          <a:custGeom>
            <a:avLst/>
            <a:gdLst/>
            <a:ahLst/>
            <a:cxnLst/>
            <a:rect l="l" t="t" r="r" b="b"/>
            <a:pathLst>
              <a:path w="8364875" h="10287000">
                <a:moveTo>
                  <a:pt x="0" y="0"/>
                </a:moveTo>
                <a:lnTo>
                  <a:pt x="8364875" y="0"/>
                </a:lnTo>
                <a:lnTo>
                  <a:pt x="83648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2190" r="-421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13" descr="Symbol of a checkmark ">
            <a:extLst>
              <a:ext uri="{FF2B5EF4-FFF2-40B4-BE49-F238E27FC236}">
                <a16:creationId xmlns:a16="http://schemas.microsoft.com/office/drawing/2014/main" id="{A628B2ED-9A54-CA43-AB70-BBDC327136CA}"/>
              </a:ext>
            </a:extLst>
          </p:cNvPr>
          <p:cNvSpPr/>
          <p:nvPr/>
        </p:nvSpPr>
        <p:spPr>
          <a:xfrm>
            <a:off x="487157" y="5314107"/>
            <a:ext cx="248829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4" descr="Symbol of a checkmark ">
            <a:extLst>
              <a:ext uri="{FF2B5EF4-FFF2-40B4-BE49-F238E27FC236}">
                <a16:creationId xmlns:a16="http://schemas.microsoft.com/office/drawing/2014/main" id="{8DEFD14A-CB1F-3256-301F-E76B475F5EBA}"/>
              </a:ext>
            </a:extLst>
          </p:cNvPr>
          <p:cNvSpPr/>
          <p:nvPr/>
        </p:nvSpPr>
        <p:spPr>
          <a:xfrm>
            <a:off x="550979" y="5376549"/>
            <a:ext cx="165957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5"/>
                </a:lnTo>
                <a:lnTo>
                  <a:pt x="0" y="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26F1F-B7A0-33B8-563C-EC5FE925DACA}"/>
              </a:ext>
            </a:extLst>
          </p:cNvPr>
          <p:cNvSpPr txBox="1"/>
          <p:nvPr/>
        </p:nvSpPr>
        <p:spPr>
          <a:xfrm>
            <a:off x="863710" y="5299027"/>
            <a:ext cx="563017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600" b="1" err="1">
                <a:solidFill>
                  <a:srgbClr val="212529"/>
                </a:solidFill>
                <a:ea typeface="+mn-lt"/>
                <a:cs typeface="+mn-lt"/>
              </a:rPr>
              <a:t>You</a:t>
            </a:r>
            <a:r>
              <a:rPr lang="es-ES" sz="1600" b="1" dirty="0">
                <a:solidFill>
                  <a:srgbClr val="212529"/>
                </a:solidFill>
                <a:ea typeface="+mn-lt"/>
                <a:cs typeface="+mn-lt"/>
              </a:rPr>
              <a:t> </a:t>
            </a:r>
            <a:r>
              <a:rPr lang="es-ES" sz="1600" b="1" err="1">
                <a:solidFill>
                  <a:srgbClr val="212529"/>
                </a:solidFill>
                <a:ea typeface="+mn-lt"/>
                <a:cs typeface="+mn-lt"/>
              </a:rPr>
              <a:t>must</a:t>
            </a:r>
            <a:r>
              <a:rPr lang="es-ES" sz="1600" b="1" dirty="0">
                <a:solidFill>
                  <a:srgbClr val="212529"/>
                </a:solidFill>
                <a:ea typeface="+mn-lt"/>
                <a:cs typeface="+mn-lt"/>
              </a:rPr>
              <a:t> be </a:t>
            </a:r>
            <a:r>
              <a:rPr lang="es-ES" sz="1600" b="1" err="1">
                <a:solidFill>
                  <a:srgbClr val="212529"/>
                </a:solidFill>
                <a:ea typeface="+mn-lt"/>
                <a:cs typeface="+mn-lt"/>
              </a:rPr>
              <a:t>on</a:t>
            </a:r>
            <a:r>
              <a:rPr lang="es-ES" sz="1600" b="1" dirty="0">
                <a:solidFill>
                  <a:srgbClr val="212529"/>
                </a:solidFill>
                <a:ea typeface="+mn-lt"/>
                <a:cs typeface="+mn-lt"/>
              </a:rPr>
              <a:t> </a:t>
            </a:r>
            <a:r>
              <a:rPr lang="es-ES" sz="1600" b="1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a </a:t>
            </a:r>
            <a:r>
              <a:rPr lang="es-ES" sz="1600" b="1" i="0" u="none" strike="noStrike" err="1">
                <a:solidFill>
                  <a:srgbClr val="212529"/>
                </a:solidFill>
                <a:effectLst/>
                <a:ea typeface="+mn-lt"/>
                <a:cs typeface="+mn-lt"/>
              </a:rPr>
              <a:t>Tailored</a:t>
            </a:r>
            <a:r>
              <a:rPr lang="es-ES" sz="1600" b="1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 Plan </a:t>
            </a:r>
            <a:r>
              <a:rPr lang="es-ES" sz="1600" b="1" err="1">
                <a:solidFill>
                  <a:srgbClr val="212529"/>
                </a:solidFill>
                <a:ea typeface="+mn-lt"/>
                <a:cs typeface="+mn-lt"/>
              </a:rPr>
              <a:t>to</a:t>
            </a:r>
            <a:r>
              <a:rPr lang="es-ES" sz="1600" b="1" dirty="0">
                <a:solidFill>
                  <a:srgbClr val="212529"/>
                </a:solidFill>
                <a:ea typeface="+mn-lt"/>
                <a:cs typeface="+mn-lt"/>
              </a:rPr>
              <a:t> use </a:t>
            </a:r>
            <a:r>
              <a:rPr lang="es-ES" sz="1600" b="1" err="1">
                <a:solidFill>
                  <a:srgbClr val="212529"/>
                </a:solidFill>
                <a:ea typeface="+mn-lt"/>
                <a:cs typeface="+mn-lt"/>
              </a:rPr>
              <a:t>certain</a:t>
            </a:r>
            <a:r>
              <a:rPr lang="es-ES" sz="1600" b="1" dirty="0">
                <a:solidFill>
                  <a:srgbClr val="212529"/>
                </a:solidFill>
                <a:ea typeface="+mn-lt"/>
                <a:cs typeface="+mn-lt"/>
              </a:rPr>
              <a:t> </a:t>
            </a:r>
            <a:r>
              <a:rPr lang="es-ES" sz="1600" b="1" err="1">
                <a:solidFill>
                  <a:srgbClr val="212529"/>
                </a:solidFill>
                <a:ea typeface="+mn-lt"/>
                <a:cs typeface="+mn-lt"/>
              </a:rPr>
              <a:t>programs</a:t>
            </a:r>
            <a:r>
              <a:rPr lang="es-ES" sz="1600" b="1" dirty="0">
                <a:solidFill>
                  <a:srgbClr val="212529"/>
                </a:solidFill>
                <a:ea typeface="+mn-lt"/>
                <a:cs typeface="+mn-lt"/>
              </a:rPr>
              <a:t>, </a:t>
            </a:r>
            <a:r>
              <a:rPr lang="es-ES" sz="1600" err="1">
                <a:solidFill>
                  <a:srgbClr val="212529"/>
                </a:solidFill>
                <a:ea typeface="+mn-lt"/>
                <a:cs typeface="+mn-lt"/>
              </a:rPr>
              <a:t>like</a:t>
            </a:r>
            <a:r>
              <a:rPr lang="es-ES" sz="1600" dirty="0">
                <a:solidFill>
                  <a:srgbClr val="212529"/>
                </a:solidFill>
                <a:ea typeface="+mn-lt"/>
                <a:cs typeface="+mn-lt"/>
              </a:rPr>
              <a:t> </a:t>
            </a:r>
            <a:r>
              <a:rPr lang="es-ES" sz="1600" err="1">
                <a:solidFill>
                  <a:srgbClr val="212529"/>
                </a:solidFill>
                <a:ea typeface="+mn-lt"/>
                <a:cs typeface="+mn-lt"/>
              </a:rPr>
              <a:t>the</a:t>
            </a:r>
            <a:r>
              <a:rPr lang="es-ES" sz="1600" dirty="0">
                <a:solidFill>
                  <a:srgbClr val="212529"/>
                </a:solidFill>
                <a:ea typeface="+mn-lt"/>
                <a:cs typeface="+mn-lt"/>
              </a:rPr>
              <a:t> </a:t>
            </a:r>
            <a:r>
              <a:rPr lang="es-ES" sz="1600" u="sng" dirty="0">
                <a:solidFill>
                  <a:srgbClr val="000000"/>
                </a:solidFill>
                <a:ea typeface="+mn-lt"/>
                <a:cs typeface="+mn-lt"/>
                <a:hlinkClick r:id="rId9"/>
              </a:rPr>
              <a:t>NC Innovations or TBI Waiver</a:t>
            </a:r>
            <a:r>
              <a:rPr lang="es-ES" sz="1600" b="0" i="0" u="sng" strike="noStrike" dirty="0">
                <a:solidFill>
                  <a:srgbClr val="000000"/>
                </a:solidFill>
                <a:effectLst/>
                <a:ea typeface="+mn-lt"/>
                <a:cs typeface="+mn-lt"/>
                <a:hlinkClick r:id="rId9"/>
              </a:rPr>
              <a:t>.</a:t>
            </a:r>
            <a:endParaRPr lang="en-US" sz="1600">
              <a:solidFill>
                <a:srgbClr val="212529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F03DAEFA-CC52-BFB6-906A-A009E1A4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FC308A-8871-BD8B-DA14-E0D3E6C096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9014" y="1451674"/>
            <a:ext cx="5321675" cy="2615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Call your Tailored Plan to make sure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your doctors and specialists are </a:t>
            </a:r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in your network</a:t>
            </a:r>
            <a:endParaRPr lang="en-US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94E9-088E-3BCC-3BCD-5EB317B75446}"/>
              </a:ext>
            </a:extLst>
          </p:cNvPr>
          <p:cNvSpPr txBox="1"/>
          <p:nvPr/>
        </p:nvSpPr>
        <p:spPr>
          <a:xfrm>
            <a:off x="389015" y="3673211"/>
            <a:ext cx="440980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FFFFFF"/>
                </a:solidFill>
              </a:rPr>
              <a:t>Check to see if your providers (doctors </a:t>
            </a:r>
            <a:r>
              <a:rPr lang="en-US" sz="2400" b="0" i="1">
                <a:solidFill>
                  <a:srgbClr val="FFFFFF"/>
                </a:solidFill>
                <a:effectLst/>
              </a:rPr>
              <a:t>and </a:t>
            </a:r>
            <a:r>
              <a:rPr lang="en-US" sz="2400" i="1">
                <a:solidFill>
                  <a:srgbClr val="FFFFFF"/>
                </a:solidFill>
              </a:rPr>
              <a:t>specialists) accept your Tailored Plan </a:t>
            </a:r>
          </a:p>
          <a:p>
            <a:r>
              <a:rPr lang="en-US" sz="2400" i="1">
                <a:solidFill>
                  <a:srgbClr val="FFFFFF"/>
                </a:solidFill>
              </a:rPr>
              <a:t>- not just Medicaid.</a:t>
            </a:r>
            <a:endParaRPr lang="en-US" sz="2400" i="1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2" name="Group 1" descr="Phone numbers of Tailored Plans in North Carolina. ">
            <a:extLst>
              <a:ext uri="{FF2B5EF4-FFF2-40B4-BE49-F238E27FC236}">
                <a16:creationId xmlns:a16="http://schemas.microsoft.com/office/drawing/2014/main" id="{D69FBA27-8CD7-8E0B-B752-AB93903B4E93}"/>
              </a:ext>
            </a:extLst>
          </p:cNvPr>
          <p:cNvGrpSpPr/>
          <p:nvPr/>
        </p:nvGrpSpPr>
        <p:grpSpPr>
          <a:xfrm>
            <a:off x="6195295" y="388477"/>
            <a:ext cx="5892013" cy="2535746"/>
            <a:chOff x="170329" y="1479817"/>
            <a:chExt cx="5892013" cy="2535746"/>
          </a:xfrm>
        </p:grpSpPr>
        <p:cxnSp>
          <p:nvCxnSpPr>
            <p:cNvPr id="61" name="Прямая соединительная линия 34">
              <a:extLst>
                <a:ext uri="{FF2B5EF4-FFF2-40B4-BE49-F238E27FC236}">
                  <a16:creationId xmlns:a16="http://schemas.microsoft.com/office/drawing/2014/main" id="{6DDB4174-6324-42AF-9FD9-A085230E81F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1915477" y="3799570"/>
              <a:ext cx="0" cy="0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51DC1AA-E4E4-4532-AA70-805DFE66455B}"/>
                </a:ext>
              </a:extLst>
            </p:cNvPr>
            <p:cNvSpPr/>
            <p:nvPr/>
          </p:nvSpPr>
          <p:spPr>
            <a:xfrm>
              <a:off x="702524" y="2538235"/>
              <a:ext cx="5359818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ea typeface="Roboto"/>
                  <a:sym typeface="Helvetica Neue"/>
                </a:rPr>
                <a:t>Alliance Health 1-800-510-9132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Partners Health 1-888-235-4673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Trillium Health 1-877-685-2415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Vaya Total Care 1-800-962-9003</a:t>
              </a:r>
              <a:endParaRPr lang="en-US" sz="2000" b="1" kern="0">
                <a:solidFill>
                  <a:srgbClr val="262626"/>
                </a:solidFill>
                <a:latin typeface="Arial"/>
                <a:ea typeface="Roboto"/>
                <a:cs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ECA2D7-CDF5-494F-B4A0-963C354E385D}"/>
                </a:ext>
              </a:extLst>
            </p:cNvPr>
            <p:cNvSpPr txBox="1"/>
            <p:nvPr/>
          </p:nvSpPr>
          <p:spPr>
            <a:xfrm>
              <a:off x="1152993" y="1609732"/>
              <a:ext cx="4606394" cy="543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>
                <a:defRPr/>
              </a:pPr>
              <a:r>
                <a:rPr lang="en-US" sz="3200" b="1" kern="0">
                  <a:solidFill>
                    <a:srgbClr val="002060"/>
                  </a:solidFill>
                  <a:latin typeface="Arial"/>
                  <a:ea typeface="Roboto"/>
                  <a:sym typeface="Helvetica Neue"/>
                </a:rPr>
                <a:t>Call your Tailored Plan</a:t>
              </a:r>
              <a:endParaRPr lang="en-US">
                <a:solidFill>
                  <a:srgbClr val="002060"/>
                </a:solidFill>
                <a:cs typeface="Arial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503F28-F07A-CEA5-1811-F1CC8B71B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0329" y="1479817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F743D5B6-4779-09B0-5B2D-0F5FE0F2D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3396" y="3178173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00D3D5-AF45-B38C-6752-7523A8334448}"/>
              </a:ext>
            </a:extLst>
          </p:cNvPr>
          <p:cNvSpPr txBox="1"/>
          <p:nvPr/>
        </p:nvSpPr>
        <p:spPr>
          <a:xfrm>
            <a:off x="7218057" y="3308088"/>
            <a:ext cx="4606394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>
              <a:defRPr/>
            </a:pPr>
            <a:r>
              <a:rPr lang="en-US" sz="3200" b="1" kern="0">
                <a:solidFill>
                  <a:srgbClr val="147DAF"/>
                </a:solidFill>
                <a:latin typeface="Arial"/>
                <a:ea typeface="Roboto"/>
                <a:sym typeface="Helvetica Neue"/>
              </a:rPr>
              <a:t>Search the directory </a:t>
            </a:r>
            <a:endParaRPr lang="en-US">
              <a:solidFill>
                <a:srgbClr val="147DAF"/>
              </a:solidFill>
              <a:cs typeface="Arial"/>
            </a:endParaRPr>
          </a:p>
        </p:txBody>
      </p:sp>
      <p:sp>
        <p:nvSpPr>
          <p:cNvPr id="16" name="Прямоугольник 27">
            <a:extLst>
              <a:ext uri="{FF2B5EF4-FFF2-40B4-BE49-F238E27FC236}">
                <a16:creationId xmlns:a16="http://schemas.microsoft.com/office/drawing/2014/main" id="{4B022396-3260-94A6-DEB3-7A1A3ED5F325}"/>
              </a:ext>
            </a:extLst>
          </p:cNvPr>
          <p:cNvSpPr/>
          <p:nvPr/>
        </p:nvSpPr>
        <p:spPr>
          <a:xfrm>
            <a:off x="7020420" y="4230187"/>
            <a:ext cx="4922298" cy="8207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Look for your providers on the directory:</a:t>
            </a:r>
            <a:endParaRPr 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ncmedicaidplans.gov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40BFC9D-A106-48D7-4680-18C6F5B7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016" y="5248196"/>
            <a:ext cx="6249783" cy="1401304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16719D-17FB-B9E7-816A-4A4B71C31394}"/>
              </a:ext>
            </a:extLst>
          </p:cNvPr>
          <p:cNvSpPr txBox="1"/>
          <p:nvPr/>
        </p:nvSpPr>
        <p:spPr>
          <a:xfrm>
            <a:off x="6771468" y="5441197"/>
            <a:ext cx="505503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You can keep seeing an out-of-network provider after </a:t>
            </a:r>
            <a:r>
              <a:rPr lang="en-US" sz="2000" b="1"/>
              <a:t>January 31, 2025. </a:t>
            </a:r>
            <a:endParaRPr lang="en-US" sz="2000">
              <a:cs typeface="Arial"/>
            </a:endParaRPr>
          </a:p>
          <a:p>
            <a:r>
              <a:rPr lang="en-US" sz="2000"/>
              <a:t>Talk to your Tailored Plan.</a:t>
            </a:r>
            <a:endParaRPr lang="en-US" sz="2000">
              <a:cs typeface="Arial"/>
            </a:endParaRPr>
          </a:p>
        </p:txBody>
      </p:sp>
      <p:pic>
        <p:nvPicPr>
          <p:cNvPr id="3" name="Picture 2" descr="Logo for the North Carolina Department of Health and Human Services. ">
            <a:extLst>
              <a:ext uri="{FF2B5EF4-FFF2-40B4-BE49-F238E27FC236}">
                <a16:creationId xmlns:a16="http://schemas.microsoft.com/office/drawing/2014/main" id="{A7962890-A451-3AF1-50BF-5641E1DE0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4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604951" y="476830"/>
            <a:ext cx="5776030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If your specialist or doctor is not in your network:</a:t>
            </a:r>
            <a:endParaRPr lang="en-US" sz="3600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5540" y="1714015"/>
            <a:ext cx="5960373" cy="4457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solidFill>
                  <a:srgbClr val="000000"/>
                </a:solidFill>
                <a:ea typeface="+mn-lt"/>
                <a:cs typeface="+mn-lt"/>
              </a:rPr>
              <a:t>Your providers (doctors or specialists) need to accept your Tailored Plan to provide services to you. Providers who do not will be considered out-of-network. </a:t>
            </a:r>
            <a:r>
              <a:rPr lang="en-US" sz="1500" b="1">
                <a:solidFill>
                  <a:srgbClr val="000000"/>
                </a:solidFill>
                <a:ea typeface="+mn-lt"/>
                <a:cs typeface="+mn-lt"/>
              </a:rPr>
              <a:t>During your move to Tailored Plans: 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37DAE"/>
                </a:solidFill>
                <a:cs typeface="Arial"/>
              </a:rPr>
              <a:t>You may keep seeing</a:t>
            </a:r>
            <a:r>
              <a:rPr lang="en-US" sz="1700" b="1">
                <a:solidFill>
                  <a:srgbClr val="147DAF"/>
                </a:solidFill>
                <a:cs typeface="Arial"/>
              </a:rPr>
              <a:t> current </a:t>
            </a:r>
            <a:r>
              <a:rPr lang="en-US" sz="1700" b="1">
                <a:solidFill>
                  <a:srgbClr val="137DAE"/>
                </a:solidFill>
                <a:cs typeface="Arial"/>
              </a:rPr>
              <a:t>Medicaid providers</a:t>
            </a:r>
            <a:r>
              <a:rPr lang="en-US" sz="1700" b="1">
                <a:cs typeface="Arial"/>
              </a:rPr>
              <a:t> </a:t>
            </a:r>
            <a:endParaRPr lang="en-US" sz="1700">
              <a:cs typeface="Arial"/>
            </a:endParaRP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Even if they’re not listed on your health plan ID card, you may keep seeing the doctors you see now until January 31, 2025.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47DAF"/>
                </a:solidFill>
                <a:cs typeface="Arial"/>
              </a:rPr>
              <a:t>Your prescriptions stay the same</a:t>
            </a:r>
            <a:r>
              <a:rPr lang="en-US" sz="1700">
                <a:solidFill>
                  <a:srgbClr val="147DAF"/>
                </a:solidFill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Coverage for your prescriptions stays the same until at least January 31, 2025. 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47DAF"/>
                </a:solidFill>
                <a:cs typeface="Arial"/>
              </a:rPr>
              <a:t>Your dental coverage will not change.</a:t>
            </a:r>
            <a:r>
              <a:rPr lang="en-US" sz="1700">
                <a:solidFill>
                  <a:srgbClr val="147DAF"/>
                </a:solidFill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You can keep seeing the </a:t>
            </a:r>
            <a:r>
              <a:rPr lang="en-US" sz="1500" b="1">
                <a:cs typeface="Arial"/>
              </a:rPr>
              <a:t>dental</a:t>
            </a:r>
            <a:r>
              <a:rPr lang="en-US" sz="1500">
                <a:cs typeface="Arial"/>
              </a:rPr>
              <a:t> providers you see now. 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700" b="1">
                <a:solidFill>
                  <a:srgbClr val="147DAF"/>
                </a:solidFill>
                <a:cs typeface="Arial"/>
              </a:rPr>
              <a:t>You may change your primary care provider (PCP)</a:t>
            </a:r>
            <a:r>
              <a:rPr lang="en-US" sz="1700">
                <a:solidFill>
                  <a:srgbClr val="147DAF"/>
                </a:solidFill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800"/>
              </a:spcAft>
            </a:pPr>
            <a:r>
              <a:rPr lang="en-US" sz="1500">
                <a:cs typeface="Arial"/>
              </a:rPr>
              <a:t>This is the doctor you see when you feel sick, need a check-up, or need help with chronic conditions like diabetes. You can change your PCP for any reason until January 31, 2025 and twice a year after that.</a:t>
            </a:r>
          </a:p>
        </p:txBody>
      </p:sp>
      <p:pic>
        <p:nvPicPr>
          <p:cNvPr id="4" name="Picture 3" descr="Logo for the North Carolina Department of Health and Human Services. ">
            <a:extLst>
              <a:ext uri="{FF2B5EF4-FFF2-40B4-BE49-F238E27FC236}">
                <a16:creationId xmlns:a16="http://schemas.microsoft.com/office/drawing/2014/main" id="{150B56FC-59B0-EDB4-D2DC-FB4001F07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pic>
        <p:nvPicPr>
          <p:cNvPr id="21" name="Picture 20" descr="Pictures of girl with IDD and her specialist. ">
            <a:extLst>
              <a:ext uri="{FF2B5EF4-FFF2-40B4-BE49-F238E27FC236}">
                <a16:creationId xmlns:a16="http://schemas.microsoft.com/office/drawing/2014/main" id="{CCD98793-C353-D262-ACB9-B981B6615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31" t="264" r="28886" b="-568"/>
          <a:stretch/>
        </p:blipFill>
        <p:spPr>
          <a:xfrm>
            <a:off x="7105333" y="-2544"/>
            <a:ext cx="5086486" cy="68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07970" y="3402662"/>
            <a:ext cx="3336660" cy="19406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1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in the Welcome Packet?</a:t>
            </a:r>
            <a:endParaRPr lang="en-US" sz="4250" b="1" i="0" u="none" strike="noStrike" kern="1200" cap="none" spc="-8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3" name="Picture 3" descr="Person reading welcome packer from her Tailored Plan. "/>
          <p:cNvPicPr>
            <a:picLocks noChangeAspect="1"/>
          </p:cNvPicPr>
          <p:nvPr/>
        </p:nvPicPr>
        <p:blipFill>
          <a:blip r:embed="rId2"/>
          <a:srcRect t="3175" b="3175"/>
          <a:stretch>
            <a:fillRect/>
          </a:stretch>
        </p:blipFill>
        <p:spPr>
          <a:xfrm>
            <a:off x="0" y="0"/>
            <a:ext cx="4552601" cy="284055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288646" y="870537"/>
            <a:ext cx="620825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003764"/>
                </a:solidFill>
              </a:rPr>
              <a:t>In late May through</a:t>
            </a:r>
            <a:r>
              <a:rPr lang="en-US" sz="2400" b="1" dirty="0">
                <a:solidFill>
                  <a:srgbClr val="003764"/>
                </a:solidFill>
                <a:ea typeface="+mn-lt"/>
                <a:cs typeface="+mn-lt"/>
              </a:rPr>
              <a:t> mid-June</a:t>
            </a:r>
            <a:r>
              <a:rPr lang="en-US" sz="2400" dirty="0">
                <a:solidFill>
                  <a:srgbClr val="003764"/>
                </a:solidFill>
              </a:rPr>
              <a:t>, Tailored Plans will </a:t>
            </a:r>
            <a:r>
              <a:rPr lang="en-US" sz="2400" dirty="0"/>
              <a:t>mail </a:t>
            </a:r>
            <a:r>
              <a:rPr lang="en-US" sz="2400" dirty="0">
                <a:solidFill>
                  <a:srgbClr val="003764"/>
                </a:solidFill>
              </a:rPr>
              <a:t>Welcome Packets to you. </a:t>
            </a:r>
            <a:endParaRPr lang="en-US" dirty="0"/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3764"/>
                </a:solidFill>
              </a:rPr>
              <a:t>These included:</a:t>
            </a:r>
            <a:endParaRPr lang="en-US" dirty="0"/>
          </a:p>
        </p:txBody>
      </p:sp>
      <p:sp>
        <p:nvSpPr>
          <p:cNvPr id="5" name="Freeform 5" descr="Symbol for a checkmark"/>
          <p:cNvSpPr/>
          <p:nvPr/>
        </p:nvSpPr>
        <p:spPr>
          <a:xfrm>
            <a:off x="5864300" y="2450798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554452" y="2489805"/>
            <a:ext cx="4166843" cy="39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44">
                <a:solidFill>
                  <a:srgbClr val="003764"/>
                </a:solidFill>
              </a:rPr>
              <a:t>Your new Tailored Plan ID card</a:t>
            </a:r>
            <a:endParaRPr lang="en-US"/>
          </a:p>
        </p:txBody>
      </p:sp>
      <p:sp>
        <p:nvSpPr>
          <p:cNvPr id="10" name="Freeform 10" descr="Symbol for a checkmark"/>
          <p:cNvSpPr/>
          <p:nvPr/>
        </p:nvSpPr>
        <p:spPr>
          <a:xfrm>
            <a:off x="5864300" y="3541293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555607" y="3585600"/>
            <a:ext cx="3479347" cy="39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44">
                <a:solidFill>
                  <a:srgbClr val="003764"/>
                </a:solidFill>
              </a:rPr>
              <a:t>Your Member Handbook</a:t>
            </a:r>
            <a:endParaRPr lang="en-US"/>
          </a:p>
        </p:txBody>
      </p:sp>
      <p:sp>
        <p:nvSpPr>
          <p:cNvPr id="7" name="Freeform 7" descr="Symbol for a checkmark"/>
          <p:cNvSpPr/>
          <p:nvPr/>
        </p:nvSpPr>
        <p:spPr>
          <a:xfrm>
            <a:off x="5864300" y="467797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555607" y="4742590"/>
            <a:ext cx="4826995" cy="816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00">
                <a:solidFill>
                  <a:srgbClr val="003764"/>
                </a:solidFill>
              </a:rPr>
              <a:t>Your Primary Care Physician (PCP) is listed on your member ID card</a:t>
            </a:r>
            <a:endParaRPr lang="en-US"/>
          </a:p>
        </p:txBody>
      </p:sp>
      <p:pic>
        <p:nvPicPr>
          <p:cNvPr id="14" name="Picture 13" descr="Logo for the North Carolina Department of Health and Human Services. ">
            <a:extLst>
              <a:ext uri="{FF2B5EF4-FFF2-40B4-BE49-F238E27FC236}">
                <a16:creationId xmlns:a16="http://schemas.microsoft.com/office/drawing/2014/main" id="{4ABFA9B4-925C-C072-59AB-160534B74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m and child in homeless shelter. ">
            <a:extLst>
              <a:ext uri="{FF2B5EF4-FFF2-40B4-BE49-F238E27FC236}">
                <a16:creationId xmlns:a16="http://schemas.microsoft.com/office/drawing/2014/main" id="{7ECB7429-646D-2757-DF2D-B334AA27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-21" b="-68"/>
          <a:stretch/>
        </p:blipFill>
        <p:spPr>
          <a:xfrm flipH="1">
            <a:off x="3082872" y="1148"/>
            <a:ext cx="9106434" cy="6858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7" y="-588"/>
            <a:ext cx="12181763" cy="6864457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6494" y="3726608"/>
            <a:ext cx="5912426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5400">
                <a:solidFill>
                  <a:schemeClr val="bg1"/>
                </a:solidFill>
                <a:latin typeface="Arial"/>
                <a:cs typeface="Arial"/>
              </a:rPr>
              <a:t>Services Offered by Tailored Plans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34D840C9-99FB-59E4-B9F9-59A31FB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0" descr="Icon of hands holding three people"/>
          <p:cNvGrpSpPr/>
          <p:nvPr/>
        </p:nvGrpSpPr>
        <p:grpSpPr>
          <a:xfrm>
            <a:off x="4351168" y="2769803"/>
            <a:ext cx="751782" cy="751782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C1D68DCE-13FF-F72E-F2B5-9D5F5E7194E0}"/>
              </a:ext>
            </a:extLst>
          </p:cNvPr>
          <p:cNvSpPr/>
          <p:nvPr/>
        </p:nvSpPr>
        <p:spPr>
          <a:xfrm>
            <a:off x="0" y="1247467"/>
            <a:ext cx="12191999" cy="9402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1"/>
          <p:cNvSpPr txBox="1">
            <a:spLocks noGrp="1"/>
          </p:cNvSpPr>
          <p:nvPr>
            <p:ph type="title" idx="4294967295"/>
          </p:nvPr>
        </p:nvSpPr>
        <p:spPr>
          <a:xfrm>
            <a:off x="569900" y="322302"/>
            <a:ext cx="11622097" cy="6661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18610"/>
              </a:lnSpc>
              <a:spcBef>
                <a:spcPts val="0"/>
              </a:spcBef>
              <a:defRPr/>
            </a:pPr>
            <a:r>
              <a:rPr lang="en-US" sz="400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How your Tailored Care Manager can help you</a:t>
            </a:r>
            <a:endParaRPr lang="en-US">
              <a:ea typeface="+mn-ea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570149" y="1443348"/>
            <a:ext cx="1120993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Tailored Care Managers help you get the care you need.</a:t>
            </a:r>
            <a:r>
              <a:rPr lang="en-US" sz="1600">
                <a:solidFill>
                  <a:schemeClr val="bg1"/>
                </a:solidFill>
              </a:rPr>
              <a:t> 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They help you manage your health and wellbeing – so you don’t have to do it all yourself. </a:t>
            </a:r>
          </a:p>
        </p:txBody>
      </p:sp>
      <p:grpSp>
        <p:nvGrpSpPr>
          <p:cNvPr id="46" name="Group 46" descr="Icon of a bus"/>
          <p:cNvGrpSpPr/>
          <p:nvPr/>
        </p:nvGrpSpPr>
        <p:grpSpPr>
          <a:xfrm>
            <a:off x="7824790" y="5422215"/>
            <a:ext cx="751782" cy="75178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0224" y="2796565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8917" y="5579155"/>
            <a:ext cx="407731" cy="407731"/>
          </a:xfrm>
          <a:custGeom>
            <a:avLst/>
            <a:gdLst/>
            <a:ahLst/>
            <a:cxnLst/>
            <a:rect l="l" t="t" r="r" b="b"/>
            <a:pathLst>
              <a:path w="611596" h="611596">
                <a:moveTo>
                  <a:pt x="0" y="0"/>
                </a:moveTo>
                <a:lnTo>
                  <a:pt x="611596" y="0"/>
                </a:lnTo>
                <a:lnTo>
                  <a:pt x="611596" y="611597"/>
                </a:lnTo>
                <a:lnTo>
                  <a:pt x="0" y="61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Auto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0224" y="4120530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6" name="Group 26" descr="Icon of a toolbox"/>
          <p:cNvGrpSpPr/>
          <p:nvPr/>
        </p:nvGrpSpPr>
        <p:grpSpPr>
          <a:xfrm>
            <a:off x="7818387" y="2766461"/>
            <a:ext cx="751782" cy="75178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9" name="AutoShap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8619" y="2792503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30" name="Group 30" descr="Icon of a wheelchair"/>
          <p:cNvGrpSpPr/>
          <p:nvPr/>
        </p:nvGrpSpPr>
        <p:grpSpPr>
          <a:xfrm>
            <a:off x="7818387" y="4090427"/>
            <a:ext cx="751782" cy="75178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33" name="AutoShap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8619" y="4116467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3074" y="4174603"/>
            <a:ext cx="460851" cy="589889"/>
          </a:xfrm>
          <a:custGeom>
            <a:avLst/>
            <a:gdLst/>
            <a:ahLst/>
            <a:cxnLst/>
            <a:rect l="l" t="t" r="r" b="b"/>
            <a:pathLst>
              <a:path w="691277" h="884834">
                <a:moveTo>
                  <a:pt x="0" y="0"/>
                </a:moveTo>
                <a:lnTo>
                  <a:pt x="691277" y="0"/>
                </a:lnTo>
                <a:lnTo>
                  <a:pt x="691277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AutoShap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0224" y="5446410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50" name="Freeform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7679" y="2906846"/>
            <a:ext cx="516862" cy="499947"/>
          </a:xfrm>
          <a:custGeom>
            <a:avLst/>
            <a:gdLst/>
            <a:ahLst/>
            <a:cxnLst/>
            <a:rect l="l" t="t" r="r" b="b"/>
            <a:pathLst>
              <a:path w="775293" h="749920">
                <a:moveTo>
                  <a:pt x="0" y="0"/>
                </a:moveTo>
                <a:lnTo>
                  <a:pt x="775293" y="0"/>
                </a:lnTo>
                <a:lnTo>
                  <a:pt x="775293" y="749919"/>
                </a:lnTo>
                <a:lnTo>
                  <a:pt x="0" y="749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4349718" y="54215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4420198" y="5447945"/>
            <a:ext cx="610823" cy="65487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ct val="156717"/>
              </a:lnSpc>
            </a:pPr>
            <a:endParaRPr lang="en-US" sz="1200">
              <a:cs typeface="Arial"/>
            </a:endParaRPr>
          </a:p>
        </p:txBody>
      </p:sp>
      <p:sp>
        <p:nvSpPr>
          <p:cNvPr id="19" name="AutoShap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99949" y="5447557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 descr="Icon of money"/>
          <p:cNvGrpSpPr/>
          <p:nvPr/>
        </p:nvGrpSpPr>
        <p:grpSpPr>
          <a:xfrm>
            <a:off x="4356121" y="4090427"/>
            <a:ext cx="751782" cy="7517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3" name="AutoShap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6352" y="4116467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3" name="AutoShap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1400" y="2795846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5" name="Freeform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13" y="5539738"/>
            <a:ext cx="527530" cy="528191"/>
          </a:xfrm>
          <a:custGeom>
            <a:avLst/>
            <a:gdLst/>
            <a:ahLst/>
            <a:cxnLst/>
            <a:rect l="l" t="t" r="r" b="b"/>
            <a:pathLst>
              <a:path w="791295" h="792286">
                <a:moveTo>
                  <a:pt x="0" y="0"/>
                </a:moveTo>
                <a:lnTo>
                  <a:pt x="791295" y="0"/>
                </a:lnTo>
                <a:lnTo>
                  <a:pt x="791295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AutoShap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5022" y="5448256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03DF535A-9943-24CA-72C7-F1415661573B}"/>
              </a:ext>
            </a:extLst>
          </p:cNvPr>
          <p:cNvSpPr txBox="1"/>
          <p:nvPr/>
        </p:nvSpPr>
        <p:spPr>
          <a:xfrm>
            <a:off x="1896510" y="3025616"/>
            <a:ext cx="176070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cs typeface="Arial"/>
              </a:rPr>
              <a:t>Doctors and specialists  </a:t>
            </a:r>
          </a:p>
        </p:txBody>
      </p:sp>
      <p:sp>
        <p:nvSpPr>
          <p:cNvPr id="54" name="TextBox 55">
            <a:extLst>
              <a:ext uri="{FF2B5EF4-FFF2-40B4-BE49-F238E27FC236}">
                <a16:creationId xmlns:a16="http://schemas.microsoft.com/office/drawing/2014/main" id="{A1F96F97-1E8A-3D51-B0FA-4CF19DF76472}"/>
              </a:ext>
            </a:extLst>
          </p:cNvPr>
          <p:cNvSpPr txBox="1"/>
          <p:nvPr/>
        </p:nvSpPr>
        <p:spPr>
          <a:xfrm>
            <a:off x="9048747" y="2874969"/>
            <a:ext cx="240092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Prescriptions and medical supplies</a:t>
            </a:r>
            <a:endParaRPr lang="en-US"/>
          </a:p>
        </p:txBody>
      </p:sp>
      <p:sp>
        <p:nvSpPr>
          <p:cNvPr id="67" name="TextBox 56">
            <a:extLst>
              <a:ext uri="{FF2B5EF4-FFF2-40B4-BE49-F238E27FC236}">
                <a16:creationId xmlns:a16="http://schemas.microsoft.com/office/drawing/2014/main" id="{9F73D7DB-CE2F-24FE-A718-C7022F7F4C76}"/>
              </a:ext>
            </a:extLst>
          </p:cNvPr>
          <p:cNvSpPr txBox="1"/>
          <p:nvPr/>
        </p:nvSpPr>
        <p:spPr>
          <a:xfrm>
            <a:off x="5527929" y="5351670"/>
            <a:ext cx="20198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Support groups and community activities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sp>
        <p:nvSpPr>
          <p:cNvPr id="69" name="TextBox 59">
            <a:extLst>
              <a:ext uri="{FF2B5EF4-FFF2-40B4-BE49-F238E27FC236}">
                <a16:creationId xmlns:a16="http://schemas.microsoft.com/office/drawing/2014/main" id="{C4800BBA-0E27-7F87-1B12-E9A4B5586DB9}"/>
              </a:ext>
            </a:extLst>
          </p:cNvPr>
          <p:cNvSpPr txBox="1"/>
          <p:nvPr/>
        </p:nvSpPr>
        <p:spPr>
          <a:xfrm>
            <a:off x="9151475" y="4160954"/>
            <a:ext cx="240092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Hospital admissions, transfers, discharges</a:t>
            </a:r>
            <a:endParaRPr lang="en-US" sz="2000">
              <a:cs typeface="Arial"/>
            </a:endParaRPr>
          </a:p>
        </p:txBody>
      </p:sp>
      <p:sp>
        <p:nvSpPr>
          <p:cNvPr id="71" name="TextBox 60">
            <a:extLst>
              <a:ext uri="{FF2B5EF4-FFF2-40B4-BE49-F238E27FC236}">
                <a16:creationId xmlns:a16="http://schemas.microsoft.com/office/drawing/2014/main" id="{E33EE633-2085-1889-86A7-C3C572820255}"/>
              </a:ext>
            </a:extLst>
          </p:cNvPr>
          <p:cNvSpPr txBox="1"/>
          <p:nvPr/>
        </p:nvSpPr>
        <p:spPr>
          <a:xfrm>
            <a:off x="1821064" y="4163125"/>
            <a:ext cx="194570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Housing resources </a:t>
            </a:r>
            <a:endParaRPr lang="en-US" sz="2000">
              <a:cs typeface="Arial"/>
            </a:endParaRPr>
          </a:p>
        </p:txBody>
      </p:sp>
      <p:sp>
        <p:nvSpPr>
          <p:cNvPr id="73" name="TextBox 62">
            <a:extLst>
              <a:ext uri="{FF2B5EF4-FFF2-40B4-BE49-F238E27FC236}">
                <a16:creationId xmlns:a16="http://schemas.microsoft.com/office/drawing/2014/main" id="{968EAE58-FE08-A994-3E06-71ED57C0A4C0}"/>
              </a:ext>
            </a:extLst>
          </p:cNvPr>
          <p:cNvSpPr txBox="1"/>
          <p:nvPr/>
        </p:nvSpPr>
        <p:spPr>
          <a:xfrm>
            <a:off x="5527466" y="2879712"/>
            <a:ext cx="211806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cs typeface="Arial"/>
              </a:rPr>
              <a:t>Rides</a:t>
            </a:r>
            <a:r>
              <a:rPr lang="en-US" sz="2000">
                <a:solidFill>
                  <a:srgbClr val="000000"/>
                </a:solidFill>
              </a:rPr>
              <a:t> to appointments</a:t>
            </a:r>
            <a:endParaRPr lang="en-US"/>
          </a:p>
        </p:txBody>
      </p:sp>
      <p:sp>
        <p:nvSpPr>
          <p:cNvPr id="75" name="TextBox 59">
            <a:extLst>
              <a:ext uri="{FF2B5EF4-FFF2-40B4-BE49-F238E27FC236}">
                <a16:creationId xmlns:a16="http://schemas.microsoft.com/office/drawing/2014/main" id="{33C1B9AD-8CE2-A6D7-9365-3A419DFF1280}"/>
              </a:ext>
            </a:extLst>
          </p:cNvPr>
          <p:cNvSpPr txBox="1"/>
          <p:nvPr/>
        </p:nvSpPr>
        <p:spPr>
          <a:xfrm>
            <a:off x="5530116" y="4023441"/>
            <a:ext cx="227555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Support with chronic conditions like diabetes</a:t>
            </a:r>
            <a:endParaRPr lang="en-US"/>
          </a:p>
        </p:txBody>
      </p:sp>
      <p:sp>
        <p:nvSpPr>
          <p:cNvPr id="77" name="TextBox 59">
            <a:extLst>
              <a:ext uri="{FF2B5EF4-FFF2-40B4-BE49-F238E27FC236}">
                <a16:creationId xmlns:a16="http://schemas.microsoft.com/office/drawing/2014/main" id="{2324BE4F-00E7-33F8-891C-B002E99A4BC6}"/>
              </a:ext>
            </a:extLst>
          </p:cNvPr>
          <p:cNvSpPr txBox="1"/>
          <p:nvPr/>
        </p:nvSpPr>
        <p:spPr>
          <a:xfrm>
            <a:off x="9166591" y="5340625"/>
            <a:ext cx="240092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Direct contact for all things Medicaid </a:t>
            </a:r>
            <a:endParaRPr lang="en-US" dirty="0"/>
          </a:p>
        </p:txBody>
      </p:sp>
      <p:sp>
        <p:nvSpPr>
          <p:cNvPr id="79" name="TextBox 60">
            <a:extLst>
              <a:ext uri="{FF2B5EF4-FFF2-40B4-BE49-F238E27FC236}">
                <a16:creationId xmlns:a16="http://schemas.microsoft.com/office/drawing/2014/main" id="{433A5390-44EE-66A5-94F8-5AC87B43E8CA}"/>
              </a:ext>
            </a:extLst>
          </p:cNvPr>
          <p:cNvSpPr txBox="1"/>
          <p:nvPr/>
        </p:nvSpPr>
        <p:spPr>
          <a:xfrm>
            <a:off x="1867840" y="5492475"/>
            <a:ext cx="194570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Food and nutrition </a:t>
            </a:r>
            <a:endParaRPr lang="en-US" sz="2000">
              <a:cs typeface="Arial"/>
            </a:endParaRPr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2179" y="2870553"/>
            <a:ext cx="579743" cy="498579"/>
          </a:xfrm>
          <a:custGeom>
            <a:avLst/>
            <a:gdLst/>
            <a:ahLst/>
            <a:cxnLst/>
            <a:rect l="l" t="t" r="r" b="b"/>
            <a:pathLst>
              <a:path w="869614" h="747868">
                <a:moveTo>
                  <a:pt x="0" y="0"/>
                </a:moveTo>
                <a:lnTo>
                  <a:pt x="869614" y="0"/>
                </a:lnTo>
                <a:lnTo>
                  <a:pt x="869614" y="747868"/>
                </a:lnTo>
                <a:lnTo>
                  <a:pt x="0" y="747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81AD29-3FE2-9458-17E3-8982F797BB9A}"/>
              </a:ext>
            </a:extLst>
          </p:cNvPr>
          <p:cNvGrpSpPr/>
          <p:nvPr/>
        </p:nvGrpSpPr>
        <p:grpSpPr>
          <a:xfrm>
            <a:off x="579992" y="2770523"/>
            <a:ext cx="751782" cy="784256"/>
            <a:chOff x="579992" y="2770523"/>
            <a:chExt cx="751782" cy="784256"/>
          </a:xfrm>
        </p:grpSpPr>
        <p:grpSp>
          <p:nvGrpSpPr>
            <p:cNvPr id="2" name="Group 2" descr="Icon of a medical folder"/>
            <p:cNvGrpSpPr/>
            <p:nvPr/>
          </p:nvGrpSpPr>
          <p:grpSpPr>
            <a:xfrm>
              <a:off x="579992" y="2770523"/>
              <a:ext cx="751782" cy="751782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24826D-6C13-629C-7BD6-2CB17D82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-662" r="75920" b="65209"/>
            <a:stretch/>
          </p:blipFill>
          <p:spPr>
            <a:xfrm>
              <a:off x="719983" y="2810475"/>
              <a:ext cx="514121" cy="7443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B96D17-CF8F-7070-399E-8CFC0BB2F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-662" r="75920" b="65209"/>
            <a:stretch/>
          </p:blipFill>
          <p:spPr>
            <a:xfrm>
              <a:off x="719982" y="2796231"/>
              <a:ext cx="514121" cy="7443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C405CE-399A-ED59-8837-138A9BF3982F}"/>
              </a:ext>
            </a:extLst>
          </p:cNvPr>
          <p:cNvGrpSpPr/>
          <p:nvPr/>
        </p:nvGrpSpPr>
        <p:grpSpPr>
          <a:xfrm>
            <a:off x="512332" y="4094488"/>
            <a:ext cx="1033541" cy="780024"/>
            <a:chOff x="512332" y="4094488"/>
            <a:chExt cx="1033541" cy="780024"/>
          </a:xfrm>
        </p:grpSpPr>
        <p:grpSp>
          <p:nvGrpSpPr>
            <p:cNvPr id="11" name="Group 11" descr="Icon of a hand holding medicine"/>
            <p:cNvGrpSpPr/>
            <p:nvPr/>
          </p:nvGrpSpPr>
          <p:grpSpPr>
            <a:xfrm>
              <a:off x="579992" y="4094488"/>
              <a:ext cx="751782" cy="75178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BA4164-9089-A85A-D6D5-7EFF7AD76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515" t="340" r="26493" b="66149"/>
            <a:stretch/>
          </p:blipFill>
          <p:spPr>
            <a:xfrm rot="-480000">
              <a:off x="512333" y="4235404"/>
              <a:ext cx="1033540" cy="63910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1198B9D-7CE5-2F0C-9B10-B7FF5CAA3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515" t="340" r="26493" b="66149"/>
            <a:stretch/>
          </p:blipFill>
          <p:spPr>
            <a:xfrm rot="-480000">
              <a:off x="512332" y="4235403"/>
              <a:ext cx="1033540" cy="639108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7B18DFFE-5593-2A48-3B31-6BF4DFE0843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950" t="58224" r="17259" b="12622"/>
          <a:stretch/>
        </p:blipFill>
        <p:spPr>
          <a:xfrm>
            <a:off x="4451787" y="4116708"/>
            <a:ext cx="602294" cy="67905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42534AB-11C0-F797-3007-8BD981B88FCA}"/>
              </a:ext>
            </a:extLst>
          </p:cNvPr>
          <p:cNvGrpSpPr/>
          <p:nvPr/>
        </p:nvGrpSpPr>
        <p:grpSpPr>
          <a:xfrm>
            <a:off x="579992" y="5314286"/>
            <a:ext cx="790596" cy="857863"/>
            <a:chOff x="579992" y="5314286"/>
            <a:chExt cx="790596" cy="857863"/>
          </a:xfrm>
        </p:grpSpPr>
        <p:grpSp>
          <p:nvGrpSpPr>
            <p:cNvPr id="36" name="Group 36" descr="Icon of a lung"/>
            <p:cNvGrpSpPr/>
            <p:nvPr/>
          </p:nvGrpSpPr>
          <p:grpSpPr>
            <a:xfrm>
              <a:off x="579992" y="5420367"/>
              <a:ext cx="751782" cy="751782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3B77C88-5C4B-31F0-5777-417BDA64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1244" t="29138" r="67276" b="38236"/>
            <a:stretch/>
          </p:blipFill>
          <p:spPr>
            <a:xfrm>
              <a:off x="607905" y="5328530"/>
              <a:ext cx="762683" cy="7539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02AA6F-2B04-C4AB-E569-F5060D8EA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1244" t="29138" r="67276" b="38236"/>
            <a:stretch/>
          </p:blipFill>
          <p:spPr>
            <a:xfrm>
              <a:off x="607904" y="5314286"/>
              <a:ext cx="762683" cy="753939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DA8E0B37-0959-2344-AE29-BA1D5DA3E67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7070" t="964" r="58946" b="42920"/>
          <a:stretch/>
        </p:blipFill>
        <p:spPr>
          <a:xfrm>
            <a:off x="4385371" y="5577644"/>
            <a:ext cx="719825" cy="5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203348"/>
            <a:ext cx="4999829" cy="7061348"/>
            <a:chOff x="0" y="-76200"/>
            <a:chExt cx="2163389" cy="2792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389" cy="2716232"/>
            </a:xfrm>
            <a:custGeom>
              <a:avLst/>
              <a:gdLst/>
              <a:ahLst/>
              <a:cxnLst/>
              <a:rect l="l" t="t" r="r" b="b"/>
              <a:pathLst>
                <a:path w="2163389" h="2716232">
                  <a:moveTo>
                    <a:pt x="0" y="0"/>
                  </a:moveTo>
                  <a:lnTo>
                    <a:pt x="2163389" y="0"/>
                  </a:lnTo>
                  <a:lnTo>
                    <a:pt x="2163389" y="2716232"/>
                  </a:lnTo>
                  <a:lnTo>
                    <a:pt x="0" y="271623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63389" cy="2792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512666" y="1124047"/>
            <a:ext cx="3801857" cy="5214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Services offered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Tailored </a:t>
            </a:r>
            <a:r>
              <a:rPr lang="en-US" sz="4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Plans</a:t>
            </a:r>
            <a:br>
              <a:rPr lang="en-US" sz="4000">
                <a:latin typeface="+mn-lt"/>
                <a:ea typeface="+mn-ea"/>
                <a:cs typeface="Arial"/>
              </a:rPr>
            </a:br>
            <a:br>
              <a:rPr lang="en-US" sz="4000">
                <a:latin typeface="+mn-lt"/>
                <a:ea typeface="+mn-ea"/>
                <a:cs typeface="+mn-cs"/>
              </a:rPr>
            </a:br>
            <a:r>
              <a:rPr lang="en-US" sz="28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If you opt out of Tailored Plans, these services are not paid for by other NC Medicaid Managed Care health plans.</a:t>
            </a:r>
            <a:endParaRPr lang="en-US">
              <a:ea typeface="+mn-ea"/>
            </a:endParaRPr>
          </a:p>
          <a:p>
            <a:pPr defTabSz="914400">
              <a:lnSpc>
                <a:spcPct val="115419"/>
              </a:lnSpc>
              <a:spcBef>
                <a:spcPts val="0"/>
              </a:spcBef>
              <a:defRPr/>
            </a:pPr>
            <a:endParaRPr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84685" y="350610"/>
            <a:ext cx="5284588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7251"/>
              </a:lnSpc>
            </a:pP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Here are some examples:</a:t>
            </a:r>
            <a:endParaRPr lang="en-US" sz="2400"/>
          </a:p>
        </p:txBody>
      </p:sp>
      <p:sp>
        <p:nvSpPr>
          <p:cNvPr id="12" name="TextBox 12"/>
          <p:cNvSpPr txBox="1"/>
          <p:nvPr/>
        </p:nvSpPr>
        <p:spPr>
          <a:xfrm>
            <a:off x="5380876" y="988759"/>
            <a:ext cx="6495205" cy="5021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Child and adolescent day treatment services</a:t>
            </a:r>
            <a:endParaRPr lang="en-US"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Intensive in-home services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Multi-systemic therapy services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Psychosocial rehabilitation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Residential treatment facility services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Community living and supports (specific to I/DD &amp; TBI)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Supported employment (available to I/DD, TBI, and behavioral health)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Respite (specific to I/DD, TBI, serious emotional disturbance and severe SUD)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State-funded behavioral health, I/DD, and TBI services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8F9B91C8-923B-E5E7-F99E-795578D28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326949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ED76ED3-78A1-29ED-3E2F-4345DA8FCCF4}"/>
              </a:ext>
            </a:extLst>
          </p:cNvPr>
          <p:cNvSpPr txBox="1"/>
          <p:nvPr/>
        </p:nvSpPr>
        <p:spPr>
          <a:xfrm>
            <a:off x="4909315" y="483923"/>
            <a:ext cx="5578322" cy="1231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 Bold"/>
              </a:rPr>
              <a:t>NC Medicaid's Tailored Plans Covers Free Rides to Medical and Mental Health Appointments</a:t>
            </a:r>
            <a:endParaRPr lang="en-US" sz="2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6971" y="1937956"/>
            <a:ext cx="3064811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9" y="2003855"/>
            <a:ext cx="2181288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>
                <a:solidFill>
                  <a:schemeClr val="bg1"/>
                </a:solidFill>
                <a:ea typeface="+mn-lt"/>
                <a:cs typeface="+mn-lt"/>
              </a:rPr>
              <a:t>WHO IS ELIGIBLE?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29257" y="1939053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2560593"/>
            <a:ext cx="65706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People on NC Medicaid, including Tailored Plans, who need transportation assistance to travel to their medical appointments qualify to receive NEMT services. 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Accessible rides are available for members with mobility disabilities. 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6215" y="4094143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4932" y="4166616"/>
            <a:ext cx="4752310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b="1" spc="15">
                <a:solidFill>
                  <a:schemeClr val="bg1"/>
                </a:solidFill>
                <a:ea typeface="+mn-lt"/>
                <a:cs typeface="+mn-lt"/>
              </a:rPr>
              <a:t>WHAT TRIPS ARE COVERED?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0714" y="4095240"/>
            <a:ext cx="593311" cy="418809"/>
            <a:chOff x="6662554" y="3293467"/>
            <a:chExt cx="593311" cy="41880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C78F17-2004-7DD5-C166-CB4E54F280ED}"/>
              </a:ext>
            </a:extLst>
          </p:cNvPr>
          <p:cNvSpPr txBox="1"/>
          <p:nvPr/>
        </p:nvSpPr>
        <p:spPr>
          <a:xfrm>
            <a:off x="4905575" y="4703631"/>
            <a:ext cx="6686986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ea typeface="Verdana"/>
                <a:cs typeface="+mn-lt"/>
              </a:rPr>
              <a:t>Visits to your Medicaid doctor</a:t>
            </a:r>
            <a:r>
              <a:rPr lang="en-US">
                <a:latin typeface="Arial"/>
                <a:ea typeface="Verdana"/>
                <a:cs typeface="Arial"/>
              </a:rPr>
              <a:t> or specialist</a:t>
            </a:r>
            <a:endParaRPr lang="en-US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Verdana"/>
                <a:cs typeface="+mn-lt"/>
              </a:rPr>
              <a:t>Trips to the pharmacy or for prescription pick-up </a:t>
            </a:r>
            <a:endParaRPr lang="en-US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latin typeface="Arial"/>
                <a:ea typeface="Verdana"/>
                <a:cs typeface="Arial"/>
              </a:rPr>
              <a:t>Mental health appointments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latin typeface="Arial"/>
                <a:ea typeface="Verdana"/>
                <a:cs typeface="Arial"/>
              </a:rPr>
              <a:t>Substance abuse treatment</a:t>
            </a: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5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131412"/>
            <a:ext cx="4303568" cy="34470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Continued...</a:t>
            </a:r>
            <a:br>
              <a:rPr lang="en-US" sz="2600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ED76ED3-78A1-29ED-3E2F-4345DA8FCCF4}"/>
              </a:ext>
            </a:extLst>
          </p:cNvPr>
          <p:cNvSpPr txBox="1"/>
          <p:nvPr/>
        </p:nvSpPr>
        <p:spPr>
          <a:xfrm>
            <a:off x="4909315" y="966523"/>
            <a:ext cx="5578322" cy="1231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 Bold"/>
              </a:rPr>
              <a:t>NC Medicaid's Tailored Plans Covers Free Rides to Medical and Mental Health Appointments</a:t>
            </a:r>
            <a:endParaRPr lang="en-US" sz="26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1065" y="2420556"/>
            <a:ext cx="5129648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8" y="2486455"/>
            <a:ext cx="4695405" cy="2810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cs typeface="Arial"/>
              </a:rPr>
              <a:t>HOW TO SCHEDULE NEMT RIDES?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98187" y="2421653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3043193"/>
            <a:ext cx="689038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Call your Tailored Plan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to schedule NEMT rides.</a:t>
            </a:r>
            <a:endParaRPr lang="en-US" dirty="0"/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Alliance Health 1-855-759-9600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Partners</a:t>
            </a: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 Health 1-833-577-2309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Trillium Health 1-877-685-2415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Vaya Total Care 1-888-621-2084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b="1" dirty="0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Request your ride at least 2 days before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 your appointment for best availability. This 2-day requirement does not apply in urgent pickups, like hospital discharges.</a:t>
            </a:r>
            <a:endParaRPr lang="en-US" dirty="0">
              <a:ea typeface="Verdana"/>
              <a:cs typeface="+mn-lt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and child sitting on a couch">
            <a:extLst>
              <a:ext uri="{FF2B5EF4-FFF2-40B4-BE49-F238E27FC236}">
                <a16:creationId xmlns:a16="http://schemas.microsoft.com/office/drawing/2014/main" id="{96804CB2-1AB2-7DFA-5075-8CAB7C88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/>
          <a:stretch/>
        </p:blipFill>
        <p:spPr>
          <a:xfrm flipH="1">
            <a:off x="3854822" y="5817"/>
            <a:ext cx="8337178" cy="68463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Tailored Plans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Essentials Presentation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AE38791A-6025-C10F-C48D-5127A9F94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19" y="278730"/>
            <a:ext cx="2743200" cy="96654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761042" y="5746261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>
                <a:solidFill>
                  <a:srgbClr val="FF0000"/>
                </a:solidFill>
                <a:latin typeface="Arial"/>
                <a:cs typeface="Arial"/>
              </a:rPr>
              <a:t>Last updated 07/25/2024</a:t>
            </a:r>
            <a:endParaRPr lang="en-US" sz="1100" b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8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131412"/>
            <a:ext cx="4303568" cy="34470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Continued...</a:t>
            </a:r>
            <a:br>
              <a:rPr lang="en-US" sz="2600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1065" y="369167"/>
            <a:ext cx="5129648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8" y="435066"/>
            <a:ext cx="4695405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cs typeface="Arial Bold"/>
              </a:rPr>
              <a:t>TRAVEL-RELATED REIMBURSEMENTS 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98187" y="370264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991804"/>
            <a:ext cx="6890389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ea typeface="+mn-lt"/>
                <a:cs typeface="+mn-lt"/>
              </a:rPr>
              <a:t>If you drive yourself to an appointment, or if a family member or friend gives you a ride, you might get money back for travel costs such as:</a:t>
            </a:r>
            <a:endParaRPr lang="en-US" dirty="0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6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Gas vouchers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Food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Overnight or long-term lodging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Parking fees and tolls during transportation to health appointments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Transportation vouchers for taxi payments, ride-sharing services, or public transportation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Mileage reimbursements</a:t>
            </a:r>
            <a:endParaRPr lang="en-US" dirty="0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600" dirty="0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Courier New"/>
            </a:pPr>
            <a:r>
              <a:rPr lang="en-US" dirty="0"/>
              <a:t>Contact your Tailored Plan (Alliance, Trillium, Vaya Total Care, or Partners Health Management) to 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ensure your trip is covered and get more details.</a:t>
            </a:r>
            <a:endParaRPr lang="en-US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853641-7863-F066-64FC-23BC49C54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6E811-FAA2-78CF-11DC-D8733BDACC99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/>
              <a:t>Learn more at: </a:t>
            </a:r>
            <a:r>
              <a:rPr lang="en-US" sz="2000" b="1" dirty="0">
                <a:hlinkClick r:id="rId5"/>
              </a:rPr>
              <a:t>Medicaid.NC.gov/NEMT</a:t>
            </a:r>
            <a:endParaRPr lang="en-US" sz="2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97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95659" y="3431651"/>
            <a:ext cx="4303568" cy="24622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</a:br>
            <a:r>
              <a:rPr lang="en-US" sz="400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Medicaid Home and Community-Based Services</a:t>
            </a:r>
          </a:p>
        </p:txBody>
      </p:sp>
      <p:pic>
        <p:nvPicPr>
          <p:cNvPr id="3" name="Picture 2" descr="IDD kid getting 1915(i) services at home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68943"/>
            <a:ext cx="4434115" cy="30479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35371" y="789804"/>
            <a:ext cx="6898875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NC Medicaid’s New 1915(i) Free Services Help You Live More Independently At Home</a:t>
            </a:r>
            <a:endParaRPr lang="en-US" sz="2600" b="1">
              <a:solidFill>
                <a:srgbClr val="0070C0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24158" y="1715977"/>
            <a:ext cx="67646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700"/>
              </a:spcBef>
              <a:spcAft>
                <a:spcPts val="1200"/>
              </a:spcAft>
            </a:pPr>
            <a:r>
              <a:rPr lang="en-US" sz="2000">
                <a:cs typeface="Arial"/>
              </a:rPr>
              <a:t>Tailored Plans include 1915(</a:t>
            </a:r>
            <a:r>
              <a:rPr lang="en-US" sz="2000" err="1">
                <a:cs typeface="Arial"/>
              </a:rPr>
              <a:t>i</a:t>
            </a:r>
            <a:r>
              <a:rPr lang="en-US" sz="2000">
                <a:cs typeface="Arial"/>
              </a:rPr>
              <a:t>) home and community-based services to help members and caregivers get the support they need. 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8C56E-49E6-E0F4-9D31-E4CB2B69C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6971" y="3238932"/>
            <a:ext cx="3575597" cy="423211"/>
            <a:chOff x="4546971" y="3338054"/>
            <a:chExt cx="3575597" cy="423211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D792BC86-1CB5-147C-E9B8-750435C1A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46971" y="3338054"/>
              <a:ext cx="3064811" cy="42321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C75CA9-423E-F4BB-3A31-CDD89CB22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529257" y="3339151"/>
              <a:ext cx="593311" cy="418809"/>
              <a:chOff x="9483699" y="3316734"/>
              <a:chExt cx="593311" cy="418809"/>
            </a:xfrm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39B2ADE-6B7F-6789-C6A7-52F4F795D9FD}"/>
                  </a:ext>
                </a:extLst>
              </p:cNvPr>
              <p:cNvSpPr/>
              <p:nvPr/>
            </p:nvSpPr>
            <p:spPr>
              <a:xfrm>
                <a:off x="9483699" y="3316735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7AE061BA-2E6A-F1AF-ECC6-DC2D94AC89CE}"/>
                  </a:ext>
                </a:extLst>
              </p:cNvPr>
              <p:cNvSpPr/>
              <p:nvPr/>
            </p:nvSpPr>
            <p:spPr>
              <a:xfrm>
                <a:off x="9733820" y="3316734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0D848FC8-26B6-CE86-0C4C-53EF621BBC12}"/>
              </a:ext>
            </a:extLst>
          </p:cNvPr>
          <p:cNvSpPr txBox="1"/>
          <p:nvPr/>
        </p:nvSpPr>
        <p:spPr>
          <a:xfrm>
            <a:off x="4960543" y="3290162"/>
            <a:ext cx="2504471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sz="2000" b="1" spc="15">
                <a:solidFill>
                  <a:schemeClr val="bg1"/>
                </a:solidFill>
                <a:ea typeface="+mn-lt"/>
                <a:cs typeface="+mn-lt"/>
              </a:rPr>
              <a:t>WHO IS ELIGIBLE?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F81D6B-61A2-4DA2-7273-55BC53AF1FC0}"/>
              </a:ext>
            </a:extLst>
          </p:cNvPr>
          <p:cNvSpPr txBox="1"/>
          <p:nvPr/>
        </p:nvSpPr>
        <p:spPr>
          <a:xfrm>
            <a:off x="4899375" y="3944141"/>
            <a:ext cx="675381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cs typeface="Arial"/>
              </a:rPr>
              <a:t>NC Medicaid members with:</a:t>
            </a:r>
            <a:endParaRPr lang="en-US">
              <a:cs typeface="Arial"/>
            </a:endParaRP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serious mental illness,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severe substance use disorders,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traumatic brain injuries,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or intellectual/developmental disabilities.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55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r>
              <a:rPr lang="en-US" i="1" baseline="0">
                <a:solidFill>
                  <a:srgbClr val="FFFFFF"/>
                </a:solidFill>
                <a:latin typeface="Arial Bold"/>
              </a:rPr>
              <a:t>Continuation...</a:t>
            </a:r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95659" y="3431651"/>
            <a:ext cx="4303568" cy="24622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>
                <a:latin typeface="Arial Bold"/>
                <a:ea typeface="+mn-ea"/>
                <a:cs typeface="Arial Bold"/>
              </a:rPr>
            </a:br>
            <a:r>
              <a:rPr lang="en-US" sz="400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Medicaid Home and Community-Based Services</a:t>
            </a:r>
          </a:p>
        </p:txBody>
      </p:sp>
      <p:pic>
        <p:nvPicPr>
          <p:cNvPr id="3" name="Picture 2" descr="IDD kid getting 1915(i) services at home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68943"/>
            <a:ext cx="4434115" cy="3047999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D9FC44EA-FD03-30C5-4CA2-08EF48D3DA11}"/>
              </a:ext>
            </a:extLst>
          </p:cNvPr>
          <p:cNvSpPr txBox="1">
            <a:spLocks/>
          </p:cNvSpPr>
          <p:nvPr/>
        </p:nvSpPr>
        <p:spPr>
          <a:xfrm>
            <a:off x="2033574" y="5970111"/>
            <a:ext cx="202526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0" i="1" spc="-85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old"/>
                <a:ea typeface="+mn-ea"/>
                <a:cs typeface="Arial Bold"/>
              </a:rPr>
              <a:t>Continuation...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C663257-A0F7-8615-8079-53F369061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1577" y="676927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7C8DBE81-440E-D6DA-55CF-9808495497F5}"/>
              </a:ext>
            </a:extLst>
          </p:cNvPr>
          <p:cNvSpPr txBox="1"/>
          <p:nvPr/>
        </p:nvSpPr>
        <p:spPr>
          <a:xfrm>
            <a:off x="4964099" y="737010"/>
            <a:ext cx="4752310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sz="2000" b="1" spc="15">
                <a:solidFill>
                  <a:schemeClr val="bg1"/>
                </a:solidFill>
                <a:ea typeface="+mn-lt"/>
                <a:cs typeface="+mn-lt"/>
              </a:rPr>
              <a:t>WHAT SERVICES ARE COVERED?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F26040-18D7-A152-7B9C-CD557DD77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1470" y="678023"/>
            <a:ext cx="593311" cy="418809"/>
            <a:chOff x="6662554" y="3293467"/>
            <a:chExt cx="593311" cy="418809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E742CC38-4019-231B-8AF4-81A42ACEC162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25EAAF2B-CD9B-49F7-87E8-097BEB24444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EF8A68E-DB43-D854-FC24-68B1CEC1F038}"/>
              </a:ext>
            </a:extLst>
          </p:cNvPr>
          <p:cNvSpPr txBox="1"/>
          <p:nvPr/>
        </p:nvSpPr>
        <p:spPr>
          <a:xfrm>
            <a:off x="4684077" y="1355878"/>
            <a:ext cx="7306317" cy="3988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Respite​ Care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Breaks for caregivers, including overnight or weekend care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Supported Employment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Helps you find a job that's right for you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Individual Placement and Support Services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Job help for those with severe mental illness or substance use disorders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Individual and Transitional Support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Helps with housing, finances, etc.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Community Living and Support: </a:t>
            </a:r>
            <a:r>
              <a:rPr lang="en-US" sz="1600">
                <a:latin typeface="Arial"/>
                <a:cs typeface="Arial"/>
              </a:rPr>
              <a:t>Learn</a:t>
            </a:r>
            <a:r>
              <a:rPr lang="en-US" sz="1600">
                <a:cs typeface="Arial"/>
              </a:rPr>
              <a:t> to perform daily activities, like bathing and dressing, and 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community aspect activities like grocery shopping and making friends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solidFill>
                  <a:srgbClr val="000000"/>
                </a:solidFill>
                <a:ea typeface="+mn-lt"/>
                <a:cs typeface="Calibri"/>
              </a:rPr>
              <a:t>Community</a:t>
            </a:r>
            <a:r>
              <a:rPr lang="en-US" sz="1600" b="1">
                <a:cs typeface="Calibri"/>
              </a:rPr>
              <a:t> Transition:</a:t>
            </a:r>
            <a:r>
              <a:rPr lang="en-US" sz="1600" b="1">
                <a:latin typeface="Arial"/>
                <a:cs typeface="Calibri"/>
              </a:rPr>
              <a:t> </a:t>
            </a:r>
            <a:r>
              <a:rPr lang="en-US" sz="1600">
                <a:latin typeface="Arial"/>
                <a:cs typeface="Calibri"/>
              </a:rPr>
              <a:t>Helps</a:t>
            </a:r>
            <a:r>
              <a:rPr lang="en-US" sz="1600">
                <a:cs typeface="Calibri"/>
              </a:rPr>
              <a:t> you move from an institutional setting back to your community</a:t>
            </a:r>
            <a:r>
              <a:rPr lang="en-US" sz="1600">
                <a:cs typeface="Arial"/>
              </a:rPr>
              <a:t> </a:t>
            </a:r>
          </a:p>
          <a:p>
            <a:pPr marL="285750">
              <a:spcBef>
                <a:spcPts val="100"/>
              </a:spcBef>
              <a:spcAft>
                <a:spcPts val="400"/>
              </a:spcAft>
            </a:pPr>
            <a:endParaRPr lang="en-US" sz="1600">
              <a:cs typeface="Arial"/>
            </a:endParaRPr>
          </a:p>
          <a:p>
            <a:pPr>
              <a:spcBef>
                <a:spcPts val="100"/>
              </a:spcBef>
              <a:spcAft>
                <a:spcPts val="400"/>
              </a:spcAft>
            </a:pPr>
            <a:r>
              <a:rPr lang="en-US" sz="1600" b="1">
                <a:cs typeface="Arial"/>
              </a:rPr>
              <a:t>Call your health plan or call your Tailored Care Manager or care coordinator (if you have one) to find the services you need.</a:t>
            </a:r>
            <a:endParaRPr lang="en-US" sz="1600"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D6CF9B-C79A-97C0-80AB-87306D9D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14E29-3756-BA0C-FA69-1F73A5760E81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4"/>
              </a:rPr>
              <a:t>Medicaid.NC.gov/1915i</a:t>
            </a:r>
            <a:endParaRPr lang="en-US" sz="2000" b="1"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miling">
            <a:extLst>
              <a:ext uri="{FF2B5EF4-FFF2-40B4-BE49-F238E27FC236}">
                <a16:creationId xmlns:a16="http://schemas.microsoft.com/office/drawing/2014/main" id="{485E2A27-9042-EB34-360B-5F146D7B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81" y="5816"/>
            <a:ext cx="10270824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5815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What </a:t>
            </a:r>
            <a:br>
              <a:rPr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</a:br>
            <a:r>
              <a:rPr lang="en-US" sz="5400">
                <a:solidFill>
                  <a:schemeClr val="bg1"/>
                </a:solidFill>
                <a:latin typeface="Arial"/>
                <a:cs typeface="Arial"/>
              </a:rPr>
              <a:t>should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I do?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34D840C9-99FB-59E4-B9F9-59A31FB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2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5070-5685-515B-EB3B-BF883F4EF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395" y="499203"/>
            <a:ext cx="11418887" cy="84651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147DAF"/>
                </a:solidFill>
                <a:latin typeface="Arial"/>
                <a:cs typeface="Arial"/>
                <a:hlinkClick r:id="rId2"/>
              </a:rPr>
              <a:t>Moving to Tailored Plans? </a:t>
            </a:r>
            <a:br>
              <a:rPr lang="en-US" sz="3600">
                <a:latin typeface="Arial"/>
                <a:cs typeface="Arial"/>
                <a:hlinkClick r:id="rId2"/>
              </a:rPr>
            </a:br>
            <a:r>
              <a:rPr lang="en-US" sz="3600">
                <a:solidFill>
                  <a:srgbClr val="147DAF"/>
                </a:solidFill>
                <a:latin typeface="Arial"/>
                <a:cs typeface="Arial"/>
                <a:hlinkClick r:id="rId2"/>
              </a:rPr>
              <a:t>Here are 5 things you can do:</a:t>
            </a:r>
            <a:endParaRPr lang="en-US" sz="3600">
              <a:solidFill>
                <a:srgbClr val="147DA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79D75-5B52-C926-4BBF-D1B34F24A4F5}"/>
              </a:ext>
            </a:extLst>
          </p:cNvPr>
          <p:cNvSpPr/>
          <p:nvPr/>
        </p:nvSpPr>
        <p:spPr>
          <a:xfrm>
            <a:off x="608245" y="1845018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B6A96-A5BB-0467-564C-27B2A74D95DB}"/>
              </a:ext>
            </a:extLst>
          </p:cNvPr>
          <p:cNvSpPr/>
          <p:nvPr/>
        </p:nvSpPr>
        <p:spPr>
          <a:xfrm>
            <a:off x="1159433" y="1845018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dirty="0">
                <a:cs typeface="Arial"/>
              </a:rPr>
              <a:t>Update your</a:t>
            </a:r>
            <a:endParaRPr lang="en-US" dirty="0"/>
          </a:p>
          <a:p>
            <a:r>
              <a:rPr lang="en-US" sz="2200" b="1" dirty="0">
                <a:cs typeface="Arial"/>
              </a:rPr>
              <a:t>address if needed.</a:t>
            </a:r>
            <a:endParaRPr lang="en-US" dirty="0"/>
          </a:p>
        </p:txBody>
      </p:sp>
      <p:pic>
        <p:nvPicPr>
          <p:cNvPr id="22" name="Graphic 21" descr="House with solid fill">
            <a:extLst>
              <a:ext uri="{FF2B5EF4-FFF2-40B4-BE49-F238E27FC236}">
                <a16:creationId xmlns:a16="http://schemas.microsoft.com/office/drawing/2014/main" id="{0E1ABA2D-903E-92A4-F6DD-636D5D4F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856" y="2045022"/>
            <a:ext cx="981955" cy="9819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3130E3-9923-7734-6235-609D17D01A60}"/>
              </a:ext>
            </a:extLst>
          </p:cNvPr>
          <p:cNvSpPr/>
          <p:nvPr/>
        </p:nvSpPr>
        <p:spPr>
          <a:xfrm>
            <a:off x="608245" y="3437336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2.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4D4E71-291C-27E6-CAA3-C55B6413A1B8}"/>
              </a:ext>
            </a:extLst>
          </p:cNvPr>
          <p:cNvSpPr/>
          <p:nvPr/>
        </p:nvSpPr>
        <p:spPr>
          <a:xfrm>
            <a:off x="1159433" y="3437335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>
                <a:cs typeface="Arial"/>
              </a:rPr>
              <a:t>Know who runs</a:t>
            </a:r>
            <a:endParaRPr lang="en-US"/>
          </a:p>
          <a:p>
            <a:r>
              <a:rPr lang="en-US" sz="2200" b="1">
                <a:cs typeface="Arial"/>
              </a:rPr>
              <a:t>your Tailored Plan.</a:t>
            </a:r>
            <a:endParaRPr lang="en-US"/>
          </a:p>
        </p:txBody>
      </p:sp>
      <p:pic>
        <p:nvPicPr>
          <p:cNvPr id="25" name="Graphic 24" descr="City with solid fill">
            <a:extLst>
              <a:ext uri="{FF2B5EF4-FFF2-40B4-BE49-F238E27FC236}">
                <a16:creationId xmlns:a16="http://schemas.microsoft.com/office/drawing/2014/main" id="{E7834562-A5F0-B396-1569-A8AE00420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5150" y="3610303"/>
            <a:ext cx="1069193" cy="106919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DEAB870-35DC-7805-5F29-F61AAB567624}"/>
              </a:ext>
            </a:extLst>
          </p:cNvPr>
          <p:cNvSpPr/>
          <p:nvPr/>
        </p:nvSpPr>
        <p:spPr>
          <a:xfrm>
            <a:off x="6136480" y="1833066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3.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B8B9A4-69D2-9A80-CD63-6CA12F5DD519}"/>
              </a:ext>
            </a:extLst>
          </p:cNvPr>
          <p:cNvSpPr/>
          <p:nvPr/>
        </p:nvSpPr>
        <p:spPr>
          <a:xfrm>
            <a:off x="6676144" y="1840725"/>
            <a:ext cx="4812404" cy="1398478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dirty="0">
                <a:solidFill>
                  <a:schemeClr val="bg1"/>
                </a:solidFill>
                <a:ea typeface="+mn-lt"/>
                <a:cs typeface="+mn-lt"/>
              </a:rPr>
              <a:t>Change your assigned primary care provider (PCP), if desired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8" name="Graphic 7" descr="Stethoscope with solid fill">
            <a:extLst>
              <a:ext uri="{FF2B5EF4-FFF2-40B4-BE49-F238E27FC236}">
                <a16:creationId xmlns:a16="http://schemas.microsoft.com/office/drawing/2014/main" id="{A65B1BB3-7550-C401-3F28-8AAF29290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0302" y="2051518"/>
            <a:ext cx="985137" cy="97626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78216ED-CD11-6AE6-F72A-443DEF93DF06}"/>
              </a:ext>
            </a:extLst>
          </p:cNvPr>
          <p:cNvSpPr/>
          <p:nvPr/>
        </p:nvSpPr>
        <p:spPr>
          <a:xfrm>
            <a:off x="6134419" y="3427959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4.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A8E4DA-6273-2E59-5B21-EA4928439D12}"/>
              </a:ext>
            </a:extLst>
          </p:cNvPr>
          <p:cNvSpPr/>
          <p:nvPr/>
        </p:nvSpPr>
        <p:spPr>
          <a:xfrm>
            <a:off x="6679149" y="3437267"/>
            <a:ext cx="4814516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>
                <a:cs typeface="Arial"/>
              </a:rPr>
              <a:t>Check if your doctors and specialists are in your Tailored Plan.</a:t>
            </a:r>
            <a:endParaRPr lang="en-US"/>
          </a:p>
        </p:txBody>
      </p:sp>
      <p:pic>
        <p:nvPicPr>
          <p:cNvPr id="31" name="Graphic 30" descr="Magnifying glass with solid fill">
            <a:extLst>
              <a:ext uri="{FF2B5EF4-FFF2-40B4-BE49-F238E27FC236}">
                <a16:creationId xmlns:a16="http://schemas.microsoft.com/office/drawing/2014/main" id="{651F90B6-FCC1-4EED-4C44-C782083D8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418" y="3768327"/>
            <a:ext cx="803442" cy="79429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CA9BC49-BBC1-F1B7-E8FF-DF3E47741831}"/>
              </a:ext>
            </a:extLst>
          </p:cNvPr>
          <p:cNvSpPr/>
          <p:nvPr/>
        </p:nvSpPr>
        <p:spPr>
          <a:xfrm>
            <a:off x="3355360" y="5065100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5.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F7019C-6FC0-E13C-55F6-C1839A52C42C}"/>
              </a:ext>
            </a:extLst>
          </p:cNvPr>
          <p:cNvSpPr/>
          <p:nvPr/>
        </p:nvSpPr>
        <p:spPr>
          <a:xfrm>
            <a:off x="3876374" y="5080864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>
                <a:cs typeface="Arial"/>
              </a:rPr>
              <a:t>Ask about your Tailored Care Manager.</a:t>
            </a:r>
            <a:endParaRPr lang="en-US"/>
          </a:p>
        </p:txBody>
      </p:sp>
      <p:pic>
        <p:nvPicPr>
          <p:cNvPr id="32" name="Picture 31" descr="Icon for a telephone">
            <a:extLst>
              <a:ext uri="{FF2B5EF4-FFF2-40B4-BE49-F238E27FC236}">
                <a16:creationId xmlns:a16="http://schemas.microsoft.com/office/drawing/2014/main" id="{D3E79C27-53AF-1FF4-6F1A-77E2F7615F8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303" y="5427255"/>
            <a:ext cx="836688" cy="718176"/>
          </a:xfrm>
          <a:prstGeom prst="rect">
            <a:avLst/>
          </a:prstGeom>
        </p:spPr>
      </p:pic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F9BCA484-4C48-A944-D346-BA512508DE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14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399999"/>
            <a:ext cx="11418072" cy="548640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 dirty="0">
                <a:latin typeface="Arial"/>
                <a:cs typeface="Arial"/>
              </a:rPr>
              <a:t>What you should do</a:t>
            </a:r>
            <a:br>
              <a:rPr lang="en-US" sz="2800" b="0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1. Update your address if needed</a:t>
            </a:r>
            <a:endParaRPr lang="en-US" dirty="0"/>
          </a:p>
        </p:txBody>
      </p:sp>
      <p:pic>
        <p:nvPicPr>
          <p:cNvPr id="4" name="Graphic 3" descr="House with solid fill">
            <a:extLst>
              <a:ext uri="{FF2B5EF4-FFF2-40B4-BE49-F238E27FC236}">
                <a16:creationId xmlns:a16="http://schemas.microsoft.com/office/drawing/2014/main" id="{62B0A7CA-E8D4-3444-96A3-6E94FAE7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0832" y="328612"/>
            <a:ext cx="1271587" cy="127158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144603" cy="2554545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Why:</a:t>
            </a:r>
            <a:endParaRPr lang="en-US" sz="2400" b="0" dirty="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latin typeface="Arial"/>
                <a:cs typeface="Arial"/>
              </a:rPr>
              <a:t>Your address needs to be correct so you can get important information.</a:t>
            </a:r>
            <a:endParaRPr lang="en-US" sz="2800" b="0" dirty="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067921D-1DC9-50AE-6ECA-675F9DE59552}"/>
              </a:ext>
            </a:extLst>
          </p:cNvPr>
          <p:cNvSpPr txBox="1">
            <a:spLocks/>
          </p:cNvSpPr>
          <p:nvPr/>
        </p:nvSpPr>
        <p:spPr>
          <a:xfrm>
            <a:off x="6454712" y="2182563"/>
            <a:ext cx="5144603" cy="2831544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3764"/>
                </a:solidFill>
                <a:latin typeface="Arial"/>
                <a:cs typeface="Arial"/>
              </a:rPr>
              <a:t>How:</a:t>
            </a:r>
            <a:endParaRPr lang="en-US" sz="2400" b="0" dirty="0">
              <a:solidFill>
                <a:srgbClr val="003764"/>
              </a:solidFill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  <a:t>Call your local Department of Social Services (DSS). To find yours, check the online directory:  </a:t>
            </a:r>
            <a:b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</a:b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  <a:hlinkClick r:id="rId4"/>
              </a:rPr>
              <a:t>ncdhhs.gov/localDSS</a:t>
            </a:r>
            <a:endParaRPr lang="en-US" sz="2800" dirty="0">
              <a:solidFill>
                <a:srgbClr val="003764"/>
              </a:solidFill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0B6C0-C04B-BA92-246F-F3518F497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 for the North Carolina Department of Health and Human Services. ">
            <a:extLst>
              <a:ext uri="{FF2B5EF4-FFF2-40B4-BE49-F238E27FC236}">
                <a16:creationId xmlns:a16="http://schemas.microsoft.com/office/drawing/2014/main" id="{273F691B-FD8D-D9D3-4E5D-67BA469B5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8" name="Slide Number Placeholder 21">
            <a:extLst>
              <a:ext uri="{FF2B5EF4-FFF2-40B4-BE49-F238E27FC236}">
                <a16:creationId xmlns:a16="http://schemas.microsoft.com/office/drawing/2014/main" id="{05C1A93B-4602-1E56-2B46-100D44E16B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dirty="0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0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405952"/>
            <a:ext cx="11418072" cy="1283493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 dirty="0">
                <a:latin typeface="Arial"/>
                <a:cs typeface="Arial"/>
              </a:rPr>
              <a:t>What you should know 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2. Know who your Tailored Plan is</a:t>
            </a:r>
            <a:endParaRPr lang="en-US" dirty="0"/>
          </a:p>
        </p:txBody>
      </p:sp>
      <p:pic>
        <p:nvPicPr>
          <p:cNvPr id="7" name="Graphic 6" descr="City with solid fill">
            <a:extLst>
              <a:ext uri="{FF2B5EF4-FFF2-40B4-BE49-F238E27FC236}">
                <a16:creationId xmlns:a16="http://schemas.microsoft.com/office/drawing/2014/main" id="{431E1FD1-B92D-3B19-F7FD-D5147A3FB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3207" y="328613"/>
            <a:ext cx="1283493" cy="12834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370575" cy="3570208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Why:</a:t>
            </a:r>
            <a:endParaRPr lang="en-US" sz="2400" dirty="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latin typeface="Arial"/>
                <a:cs typeface="Arial"/>
              </a:rPr>
              <a:t>You can call them with any questions about your health plan. Each Tailored Plan has a different phone number.</a:t>
            </a: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48099" y="2170657"/>
            <a:ext cx="5120548" cy="4093428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solidFill>
                  <a:srgbClr val="003764"/>
                </a:solidFill>
                <a:latin typeface="Arial"/>
                <a:cs typeface="Arial"/>
              </a:rPr>
              <a:t>How:</a:t>
            </a:r>
            <a:endParaRPr lang="en-US" sz="2400" b="0" dirty="0">
              <a:solidFill>
                <a:srgbClr val="003764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chemeClr val="tx1"/>
                </a:solidFill>
                <a:latin typeface="Arial"/>
                <a:cs typeface="Arial"/>
              </a:rPr>
              <a:t>You received</a:t>
            </a: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  <a:t> a letter in the mail with your Tailored Plan. You can also check this directory: 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u="sng" dirty="0">
                <a:solidFill>
                  <a:srgbClr val="003764"/>
                </a:solidFill>
                <a:latin typeface="Arial"/>
                <a:cs typeface="Arial"/>
                <a:hlinkClick r:id="rId4"/>
              </a:rPr>
              <a:t>ncdhhs.gov/providers/lme-mco-directory</a:t>
            </a:r>
            <a:endParaRPr lang="en-US" sz="2800" dirty="0">
              <a:solidFill>
                <a:srgbClr val="003764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rgbClr val="003764"/>
                </a:solidFill>
                <a:latin typeface="Arial"/>
                <a:cs typeface="Arial"/>
              </a:rPr>
              <a:t>Or call 1-833-870-5500</a:t>
            </a:r>
            <a:endParaRPr lang="en-US" sz="2800" b="0" dirty="0">
              <a:solidFill>
                <a:srgbClr val="003764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376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C3EAF-5FCC-014F-7E3F-E348819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2A13004F-26F8-A290-1E3F-6950F798B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7D666731-0682-3EBD-C609-E5C7AC059A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4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413019"/>
            <a:ext cx="11418072" cy="548640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 dirty="0">
                <a:latin typeface="Arial"/>
                <a:cs typeface="Arial"/>
              </a:rPr>
              <a:t>What you should do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3. 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Change your assigned primary care provider (PCP), if desired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Graphic 3" descr="Stethoscope with solid fill">
            <a:extLst>
              <a:ext uri="{FF2B5EF4-FFF2-40B4-BE49-F238E27FC236}">
                <a16:creationId xmlns:a16="http://schemas.microsoft.com/office/drawing/2014/main" id="{622958C3-2008-31D2-F378-6B05C5E2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7892" y="119547"/>
            <a:ext cx="1164431" cy="114061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507209" cy="3570208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Why: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If you did not choose by May 15, one was assigned to you. </a:t>
            </a:r>
            <a:br>
              <a:rPr lang="en-US" sz="2800" b="0" dirty="0"/>
            </a:b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But you can change your PCP until January 31, 2025, too.</a:t>
            </a:r>
            <a:endParaRPr lang="en-US" sz="2800" b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 dirty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79626" y="2182562"/>
            <a:ext cx="5127589" cy="1631216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How:</a:t>
            </a:r>
            <a:endParaRPr lang="en-US" sz="2400" b="0" dirty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Contact your Tailored Plan.</a:t>
            </a:r>
            <a:endParaRPr lang="en-US" sz="2800" b="0" dirty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E05C2-257B-4991-981F-A9B0D7C44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E301BDDB-C058-4FC7-FC3D-49CDC99C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9B634BE3-D634-4649-ED77-728C566935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9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32" y="246020"/>
            <a:ext cx="9166396" cy="13175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b="0">
                <a:latin typeface="Arial"/>
                <a:cs typeface="Arial"/>
              </a:rPr>
              <a:t>What you should do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4. Check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if your doctors and specialists are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    in your Tailored Plan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Graphic 3" descr="Magnifying glass with solid fill">
            <a:extLst>
              <a:ext uri="{FF2B5EF4-FFF2-40B4-BE49-F238E27FC236}">
                <a16:creationId xmlns:a16="http://schemas.microsoft.com/office/drawing/2014/main" id="{80943A07-BCC8-295D-2841-AD482320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6581" y="388144"/>
            <a:ext cx="1045368" cy="103346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7820" y="2176159"/>
            <a:ext cx="5488484" cy="3677930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Why:</a:t>
            </a:r>
            <a:endParaRPr lang="en-US" sz="2400">
              <a:cs typeface="Arial"/>
            </a:endParaRPr>
          </a:p>
          <a:p>
            <a:pPr marL="0" indent="0">
              <a:buNone/>
            </a:pPr>
            <a:r>
              <a:rPr lang="en-US" sz="2700" b="0">
                <a:latin typeface="Arial"/>
                <a:cs typeface="Arial"/>
              </a:rPr>
              <a:t>Your providers (doctors and specialists) will need to be in your Tailored Plan’s network by 1/31/2025.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>
                <a:solidFill>
                  <a:srgbClr val="17375E"/>
                </a:solidFill>
                <a:latin typeface="Arial Bold"/>
                <a:cs typeface="Arial"/>
              </a:rPr>
              <a:t>Don't see your provider?</a:t>
            </a:r>
            <a:r>
              <a:rPr lang="en-US" sz="2400" b="0">
                <a:solidFill>
                  <a:srgbClr val="17375E"/>
                </a:solidFill>
                <a:latin typeface="Arial Bold"/>
                <a:cs typeface="Arial"/>
              </a:rPr>
              <a:t> </a:t>
            </a:r>
            <a:endParaRPr lang="en-US" sz="2400" b="0">
              <a:solidFill>
                <a:srgbClr val="17375E"/>
              </a:solidFill>
              <a:latin typeface="Arial Bold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700" b="0">
                <a:solidFill>
                  <a:srgbClr val="17375E"/>
                </a:solidFill>
                <a:latin typeface="Arial"/>
                <a:cs typeface="Arial"/>
              </a:rPr>
              <a:t>Call your Tailored Plan. Ask them to reach out to the doctor you need.</a:t>
            </a:r>
            <a:endParaRPr lang="en-US" sz="2700" b="0">
              <a:solidFill>
                <a:srgbClr val="17375E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63865" y="2170657"/>
            <a:ext cx="5136314" cy="4093428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How:</a:t>
            </a:r>
            <a:endParaRPr lang="en-US" sz="24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latin typeface="Arial"/>
                <a:cs typeface="Arial"/>
              </a:rPr>
              <a:t>There are different ways you can check: </a:t>
            </a:r>
            <a:endParaRPr lang="en-US" sz="2800" b="0"/>
          </a:p>
          <a:p>
            <a:pPr marL="457200" indent="-457200">
              <a:spcBef>
                <a:spcPts val="1200"/>
              </a:spcBef>
            </a:pPr>
            <a:r>
              <a:rPr lang="en-US" sz="2800" b="0">
                <a:latin typeface="Arial"/>
                <a:cs typeface="Arial"/>
              </a:rPr>
              <a:t>Call your Tailored Plan</a:t>
            </a:r>
          </a:p>
          <a:p>
            <a:pPr marL="457200" indent="-457200">
              <a:spcBef>
                <a:spcPts val="1200"/>
              </a:spcBef>
            </a:pPr>
            <a:r>
              <a:rPr lang="en-US" sz="2800" b="0">
                <a:latin typeface="Arial"/>
                <a:cs typeface="Arial"/>
              </a:rPr>
              <a:t>Check this directory: </a:t>
            </a:r>
            <a:r>
              <a:rPr lang="en-US" sz="2800" b="0" u="sng">
                <a:latin typeface="Arial"/>
                <a:cs typeface="Arial"/>
                <a:hlinkClick r:id="rId4"/>
              </a:rPr>
              <a:t>ncmedicaidplans.gov/</a:t>
            </a:r>
            <a:r>
              <a:rPr lang="en-US" sz="2800" b="0" u="sng" err="1">
                <a:latin typeface="Arial"/>
                <a:cs typeface="Arial"/>
                <a:hlinkClick r:id="rId4"/>
              </a:rPr>
              <a:t>en</a:t>
            </a:r>
            <a:r>
              <a:rPr lang="en-US" sz="2800" b="0" u="sng">
                <a:latin typeface="Arial"/>
                <a:cs typeface="Arial"/>
                <a:hlinkClick r:id="rId4"/>
              </a:rPr>
              <a:t>/find-provider</a:t>
            </a:r>
            <a:r>
              <a:rPr lang="en-US" sz="2800" b="0">
                <a:latin typeface="Arial"/>
                <a:cs typeface="Arial"/>
              </a:rPr>
              <a:t> </a:t>
            </a:r>
            <a:endParaRPr lang="en-US" sz="2800" b="0"/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1F4AE-19A2-232F-B794-730EC624F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D07285FC-1A8F-DACA-74E8-1533BB23B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224B3B8C-88F1-0833-9390-FA118CEF48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414607"/>
            <a:ext cx="11418072" cy="548640"/>
          </a:xfrm>
        </p:spPr>
        <p:txBody>
          <a:bodyPr/>
          <a:lstStyle/>
          <a:p>
            <a:pPr>
              <a:lnSpc>
                <a:spcPct val="118511"/>
              </a:lnSpc>
              <a:spcAft>
                <a:spcPts val="1200"/>
              </a:spcAft>
            </a:pPr>
            <a:r>
              <a:rPr lang="en-US" sz="2800" b="0">
                <a:latin typeface="Arial"/>
                <a:cs typeface="Arial"/>
              </a:rPr>
              <a:t>What you should do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5. Ask about your Tailored Care Manager</a:t>
            </a:r>
            <a:endParaRPr lang="en-US"/>
          </a:p>
        </p:txBody>
      </p:sp>
      <p:pic>
        <p:nvPicPr>
          <p:cNvPr id="4" name="Picture 3" descr="Icon for a telephone">
            <a:extLst>
              <a:ext uri="{FF2B5EF4-FFF2-40B4-BE49-F238E27FC236}">
                <a16:creationId xmlns:a16="http://schemas.microsoft.com/office/drawing/2014/main" id="{6D8E410F-9A42-E9DD-2C2A-BBE28DA3D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629" y="368702"/>
            <a:ext cx="1370438" cy="117632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507209" cy="4154984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Why: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solidFill>
                  <a:schemeClr val="tx2"/>
                </a:solidFill>
                <a:latin typeface="Arial"/>
                <a:cs typeface="Arial"/>
              </a:rPr>
              <a:t>Tailored Care Managers offer support to help you get the medical or specialized care you may need.</a:t>
            </a:r>
            <a:endParaRPr lang="en-US" sz="2800" b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37591" y="2182562"/>
            <a:ext cx="4379821" cy="1908215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How:</a:t>
            </a:r>
            <a:endParaRPr lang="en-US" sz="24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>
                <a:latin typeface="Arial"/>
                <a:cs typeface="Arial"/>
              </a:rPr>
              <a:t>Call your Tailored Plan and ask who your Care Manager is.</a:t>
            </a:r>
            <a:endParaRPr lang="en-US" sz="2800" b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435E18-5A1D-F29E-E163-734154CE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EA4BB616-0E23-494A-E49F-DDEE935D0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812FC02B-8356-604D-A5A2-A48B54B2B1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4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7" cy="2254587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49871" y="400877"/>
            <a:ext cx="6444317" cy="5912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In this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...</a:t>
            </a:r>
            <a:endParaRPr lang="en-US" sz="3600" dirty="0">
              <a:ea typeface="+mn-ea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3639" y="1179399"/>
            <a:ext cx="11086529" cy="757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7251"/>
              </a:lnSpc>
            </a:pPr>
            <a:r>
              <a:rPr lang="en-US" sz="2200" dirty="0">
                <a:solidFill>
                  <a:srgbClr val="FFFFFF"/>
                </a:solidFill>
              </a:rPr>
              <a:t>Learn more about Behavioral Health and Intellectual/Developmental Disabilities Tailored Plans, a new kind of NC Medicaid Managed Care health plan. </a:t>
            </a:r>
            <a:r>
              <a:rPr lang="en-US" sz="2200" b="1" dirty="0">
                <a:solidFill>
                  <a:srgbClr val="FFFFFF"/>
                </a:solidFill>
              </a:rPr>
              <a:t>They start July 1. </a:t>
            </a:r>
            <a:endParaRPr lang="en-US" sz="2200" dirty="0">
              <a:cs typeface="Arial"/>
            </a:endParaRPr>
          </a:p>
        </p:txBody>
      </p:sp>
      <p:sp>
        <p:nvSpPr>
          <p:cNvPr id="2" name="Freeform 2" descr="Icon of a medical bag"/>
          <p:cNvSpPr/>
          <p:nvPr/>
        </p:nvSpPr>
        <p:spPr>
          <a:xfrm>
            <a:off x="653999" y="26718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3" y="0"/>
                </a:lnTo>
                <a:lnTo>
                  <a:pt x="1127673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656533" y="3603243"/>
            <a:ext cx="3423212" cy="58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Your NC Medicaid Direct plan will move to a Tailored Plan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9573" y="4307947"/>
            <a:ext cx="3421796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If you are covered by NC Medicaid and receive services for severe mental illness or severe substance use, or have a traumatic brain injury or intellectual/developmental disability, more details were mailed in mid-April. </a:t>
            </a:r>
            <a:endParaRPr lang="en-US">
              <a:cs typeface="Arial"/>
            </a:endParaRP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9691" y="2840510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 descr="Icon of a medical tool"/>
          <p:cNvSpPr/>
          <p:nvPr/>
        </p:nvSpPr>
        <p:spPr>
          <a:xfrm>
            <a:off x="4868472" y="26718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4" y="0"/>
                </a:lnTo>
                <a:lnTo>
                  <a:pt x="1127674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4870559" y="3602703"/>
            <a:ext cx="2956772" cy="58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Some people may get</a:t>
            </a:r>
          </a:p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new services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67655" y="4307727"/>
            <a:ext cx="322511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If you are moving from a Standard Plan (Healthy Blue, AmeriHealth Caritas, Carolina Complete Health, UnitedHealthcare or WellCare) to a Tailored Plan, new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services may be available to you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. 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49F0AD7A-C270-3132-A79D-1F68B5797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367340" y="2852233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 descr="Icon of a PCP"/>
          <p:cNvSpPr/>
          <p:nvPr/>
        </p:nvSpPr>
        <p:spPr>
          <a:xfrm>
            <a:off x="8811507" y="2672610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8" y="0"/>
                </a:lnTo>
                <a:lnTo>
                  <a:pt x="1125508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8811810" y="3603243"/>
            <a:ext cx="2630201" cy="58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Fixed if your providers</a:t>
            </a:r>
          </a:p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are in-network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09239" y="4307727"/>
            <a:ext cx="296831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Your providers (doctors and specialists) will need to be in your Tailored Plan’s network by January 31, 2025.</a:t>
            </a:r>
            <a:endParaRPr lang="en-US" sz="1600">
              <a:cs typeface="Arial"/>
            </a:endParaRPr>
          </a:p>
          <a:p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 for the North Carolina Department of Health and Human Services. ">
            <a:extLst>
              <a:ext uri="{FF2B5EF4-FFF2-40B4-BE49-F238E27FC236}">
                <a16:creationId xmlns:a16="http://schemas.microsoft.com/office/drawing/2014/main" id="{C020C392-AD4E-AB29-5279-5A16C27E1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2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80E914-46F9-38DB-BBD3-7D8A326D9F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601" y="514713"/>
            <a:ext cx="11418887" cy="512763"/>
          </a:xfrm>
        </p:spPr>
        <p:txBody>
          <a:bodyPr/>
          <a:lstStyle/>
          <a:p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Summary: What You Should Do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334EAC-7F36-066A-9499-66CC5C3458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8601" y="1181186"/>
            <a:ext cx="11196939" cy="48061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Update your address if needed.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You will get mail about </a:t>
            </a:r>
            <a:r>
              <a:rPr lang="en-US" sz="2000" b="0" dirty="0">
                <a:solidFill>
                  <a:srgbClr val="17375E"/>
                </a:solidFill>
                <a:latin typeface="Arial"/>
                <a:cs typeface="Arial"/>
              </a:rPr>
              <a:t>the move to Tailored Plans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.</a:t>
            </a:r>
            <a:endParaRPr lang="en-US" sz="2000" dirty="0">
              <a:solidFill>
                <a:srgbClr val="092745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Know who runs your Tailored Plan.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Look for a letter from your Tailored Plan (Alliance, Trillium, Partners Health Management, or Vaya Total Care) to make sure you know which company runs it. </a:t>
            </a:r>
            <a:endParaRPr lang="en-US" sz="2000" dirty="0">
              <a:solidFill>
                <a:srgbClr val="092745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Change your assigned primary care provider (PCP), if desired.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If you didn't choose a doctor by May </a:t>
            </a:r>
            <a:r>
              <a:rPr lang="en-US" sz="2000" b="0" dirty="0">
                <a:solidFill>
                  <a:srgbClr val="17375E"/>
                </a:solidFill>
                <a:latin typeface="Arial"/>
                <a:cs typeface="Arial"/>
              </a:rPr>
              <a:t>15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, one </a:t>
            </a:r>
            <a:r>
              <a:rPr lang="en-US" sz="2000" b="0" dirty="0">
                <a:solidFill>
                  <a:schemeClr val="tx1"/>
                </a:solidFill>
                <a:latin typeface="Arial"/>
                <a:cs typeface="Arial"/>
              </a:rPr>
              <a:t>was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 assigned to you. You can change that later if you need to.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Check if your doctors are in your Tailored Plan.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Check if your providers (doctors and specialists) are in the Tailored Plan. If a provider is not in-network, let your Tailored Plan know which provider you need. They can also help you find new ones. </a:t>
            </a:r>
            <a:endParaRPr lang="en-US" sz="2000" dirty="0">
              <a:solidFill>
                <a:srgbClr val="092745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Ask about your </a:t>
            </a:r>
            <a:r>
              <a:rPr lang="en-US" sz="2000" dirty="0">
                <a:solidFill>
                  <a:srgbClr val="17375E"/>
                </a:solidFill>
                <a:latin typeface="Arial"/>
                <a:cs typeface="Arial"/>
              </a:rPr>
              <a:t>Tailored</a:t>
            </a:r>
            <a:r>
              <a:rPr lang="en-US" sz="2000" dirty="0">
                <a:solidFill>
                  <a:srgbClr val="E52715"/>
                </a:solidFill>
                <a:latin typeface="Arial"/>
                <a:cs typeface="Arial"/>
              </a:rPr>
              <a:t> </a:t>
            </a:r>
            <a:r>
              <a:rPr lang="en-US" sz="2000" dirty="0">
                <a:solidFill>
                  <a:srgbClr val="092745"/>
                </a:solidFill>
                <a:latin typeface="Arial"/>
                <a:cs typeface="Arial"/>
              </a:rPr>
              <a:t>Care Manager. </a:t>
            </a:r>
            <a:r>
              <a:rPr lang="en-US" sz="2000" b="0" dirty="0">
                <a:solidFill>
                  <a:srgbClr val="092745"/>
                </a:solidFill>
                <a:latin typeface="Arial"/>
                <a:cs typeface="Arial"/>
              </a:rPr>
              <a:t>Tailored Care Managers can help make sure you get all the care you need, for example by offering help </a:t>
            </a:r>
            <a:r>
              <a:rPr lang="en-US" sz="2000" b="0" dirty="0">
                <a:solidFill>
                  <a:srgbClr val="17375E"/>
                </a:solidFill>
                <a:latin typeface="Arial"/>
                <a:cs typeface="Arial"/>
              </a:rPr>
              <a:t>arranging medical care.</a:t>
            </a:r>
            <a:endParaRPr lang="en-US" sz="2000" b="0" dirty="0">
              <a:solidFill>
                <a:srgbClr val="17375E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endParaRPr lang="en-US" sz="2000" b="0" dirty="0">
              <a:solidFill>
                <a:srgbClr val="092745"/>
              </a:solidFill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D3AD9-599A-457B-55FF-9C63B9968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8" y="5300955"/>
            <a:ext cx="12189295" cy="6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D07B9-895B-3731-D8B1-7163C48B03F3}"/>
              </a:ext>
            </a:extLst>
          </p:cNvPr>
          <p:cNvSpPr txBox="1"/>
          <p:nvPr/>
        </p:nvSpPr>
        <p:spPr>
          <a:xfrm>
            <a:off x="306339" y="5432521"/>
            <a:ext cx="116178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medicaid.ncdhhs.gov/tailored-plans/moving-to-a-tailored-plan</a:t>
            </a:r>
            <a:endParaRPr lang="en-US" sz="2000" b="1">
              <a:cs typeface="Arial"/>
            </a:endParaRPr>
          </a:p>
        </p:txBody>
      </p:sp>
      <p:sp>
        <p:nvSpPr>
          <p:cNvPr id="9" name="Rectangle 8" descr="Logo for the North Carolina Department of Human and Health Services">
            <a:extLst>
              <a:ext uri="{FF2B5EF4-FFF2-40B4-BE49-F238E27FC236}">
                <a16:creationId xmlns:a16="http://schemas.microsoft.com/office/drawing/2014/main" id="{A6C61E20-C0C0-93F3-C972-947A446DFD3B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58900574-5DA6-7F89-E3A9-87A425E17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5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78F08-4253-2974-C913-97AE571A0B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8624" y="2892471"/>
            <a:ext cx="11439435" cy="1073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6000">
                <a:solidFill>
                  <a:schemeClr val="bg1"/>
                </a:solidFill>
                <a:latin typeface="Arial"/>
                <a:cs typeface="Arial"/>
              </a:rPr>
              <a:t>Questions?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1BB0-22E5-8FBA-7A6F-37BDCA97CD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4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>
            <a:extLst>
              <a:ext uri="{FF2B5EF4-FFF2-40B4-BE49-F238E27FC236}">
                <a16:creationId xmlns:a16="http://schemas.microsoft.com/office/drawing/2014/main" id="{314AE1E2-189A-C218-60FA-96B9A53D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5133" cy="2540343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668343" y="354330"/>
            <a:ext cx="11508229" cy="5255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17251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Moving 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a Tailored Plan</a:t>
            </a: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? Here's what you need to know</a:t>
            </a:r>
            <a:endParaRPr lang="en-US" dirty="0">
              <a:solidFill>
                <a:srgbClr val="FFFFFF"/>
              </a:solidFill>
              <a:latin typeface="Arial Bold"/>
              <a:ea typeface="+mn-ea"/>
              <a:cs typeface="Ari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5810" y="1031515"/>
            <a:ext cx="965383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Tailored Plans cover the same services that you get from NC Medicaid Direct </a:t>
            </a:r>
            <a:r>
              <a:rPr lang="en-US" sz="2400" dirty="0">
                <a:solidFill>
                  <a:srgbClr val="FFFFFF"/>
                </a:solidFill>
                <a:ea typeface="+mn-lt"/>
                <a:cs typeface="+mn-lt"/>
              </a:rPr>
              <a:t>and offer additional benefits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Freeform 8" descr="Icon of a head and a heart"/>
          <p:cNvSpPr/>
          <p:nvPr/>
        </p:nvSpPr>
        <p:spPr>
          <a:xfrm>
            <a:off x="487555" y="2911042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7" y="0"/>
                </a:lnTo>
                <a:lnTo>
                  <a:pt x="1125507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532134" y="3902027"/>
            <a:ext cx="2735870" cy="58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 dirty="0">
                <a:latin typeface="Arial"/>
                <a:cs typeface="Arial"/>
              </a:rPr>
              <a:t>Tailored Plans are designed to put you first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4629" y="4673727"/>
            <a:ext cx="3089469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That means looking at you as a whole person, all of you!</a:t>
            </a:r>
            <a:endParaRPr lang="en-US" sz="1600" dirty="0">
              <a:cs typeface="Arial"/>
            </a:endParaRPr>
          </a:p>
        </p:txBody>
      </p:sp>
      <p:sp>
        <p:nvSpPr>
          <p:cNvPr id="2" name="AutoShape 8">
            <a:extLst>
              <a:ext uri="{FF2B5EF4-FFF2-40B4-BE49-F238E27FC236}">
                <a16:creationId xmlns:a16="http://schemas.microsoft.com/office/drawing/2014/main" id="{FA634B59-9F72-C9A5-E509-30E167C40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172" y="2922888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9" name="Freeform 9" descr="Icon of a network of people"/>
          <p:cNvSpPr/>
          <p:nvPr/>
        </p:nvSpPr>
        <p:spPr>
          <a:xfrm>
            <a:off x="4317282" y="2911041"/>
            <a:ext cx="746437" cy="746437"/>
          </a:xfrm>
          <a:custGeom>
            <a:avLst/>
            <a:gdLst/>
            <a:ahLst/>
            <a:cxnLst/>
            <a:rect l="l" t="t" r="r" b="b"/>
            <a:pathLst>
              <a:path w="1119655" h="1119655">
                <a:moveTo>
                  <a:pt x="0" y="0"/>
                </a:moveTo>
                <a:lnTo>
                  <a:pt x="1119655" y="0"/>
                </a:lnTo>
                <a:lnTo>
                  <a:pt x="1119655" y="1119654"/>
                </a:lnTo>
                <a:lnTo>
                  <a:pt x="0" y="1119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4316695" y="3901999"/>
            <a:ext cx="2630201" cy="58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>
                <a:latin typeface="Arial"/>
                <a:cs typeface="Arial Bold"/>
              </a:rPr>
              <a:t>All your health needs met in one plan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16290" y="4673507"/>
            <a:ext cx="360613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/>
              </a:rPr>
              <a:t>With a Tailored Plan, your physical, mental, severe substance use, intellectual/developmental disability or traumatic brain injury needs are </a:t>
            </a:r>
            <a:r>
              <a:rPr lang="en-US" sz="1600" b="1">
                <a:solidFill>
                  <a:srgbClr val="000000"/>
                </a:solidFill>
                <a:latin typeface="Arial"/>
              </a:rPr>
              <a:t>all in one plan.</a:t>
            </a:r>
            <a:endParaRPr lang="en-US" sz="1600" b="1">
              <a:cs typeface="Arial"/>
            </a:endParaRPr>
          </a:p>
        </p:txBody>
      </p:sp>
      <p:sp>
        <p:nvSpPr>
          <p:cNvPr id="3" name="AutoShape 8">
            <a:extLst>
              <a:ext uri="{FF2B5EF4-FFF2-40B4-BE49-F238E27FC236}">
                <a16:creationId xmlns:a16="http://schemas.microsoft.com/office/drawing/2014/main" id="{EEAEA0C3-996A-68E5-DC91-770253B96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088342" y="2934611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 descr="Icon of two hands"/>
          <p:cNvSpPr/>
          <p:nvPr/>
        </p:nvSpPr>
        <p:spPr>
          <a:xfrm>
            <a:off x="8591887" y="2934496"/>
            <a:ext cx="741850" cy="722640"/>
          </a:xfrm>
          <a:custGeom>
            <a:avLst/>
            <a:gdLst/>
            <a:ahLst/>
            <a:cxnLst/>
            <a:rect l="l" t="t" r="r" b="b"/>
            <a:pathLst>
              <a:path w="1170405" h="1170405">
                <a:moveTo>
                  <a:pt x="0" y="0"/>
                </a:moveTo>
                <a:lnTo>
                  <a:pt x="1170405" y="0"/>
                </a:lnTo>
                <a:lnTo>
                  <a:pt x="1170405" y="1170405"/>
                </a:lnTo>
                <a:lnTo>
                  <a:pt x="0" y="117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8589006" y="3902026"/>
            <a:ext cx="2630201" cy="58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8549"/>
              </a:lnSpc>
            </a:pPr>
            <a:r>
              <a:rPr lang="en-US" b="1">
                <a:latin typeface="Arial"/>
                <a:cs typeface="Arial"/>
              </a:rPr>
              <a:t>Support from Tailored Care Managers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87254" y="4673507"/>
            <a:ext cx="321000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Tailored Care Managers help you get the medical or specialized care you need. They can help schedule your medical appointments, arrange transportation, and more.</a:t>
            </a:r>
            <a:endParaRPr lang="en-US" sz="1600">
              <a:cs typeface="Arial"/>
            </a:endParaRPr>
          </a:p>
        </p:txBody>
      </p:sp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5C89BFC5-1611-2B80-29B1-0F351495F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bed">
            <a:extLst>
              <a:ext uri="{FF2B5EF4-FFF2-40B4-BE49-F238E27FC236}">
                <a16:creationId xmlns:a16="http://schemas.microsoft.com/office/drawing/2014/main" id="{35660BA3-E757-0250-3991-30C4C5D9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3" r="22485"/>
          <a:stretch/>
        </p:blipFill>
        <p:spPr>
          <a:xfrm>
            <a:off x="3455895" y="-5818"/>
            <a:ext cx="8777804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210433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3835465"/>
            <a:ext cx="6290223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4800" b="0">
                <a:solidFill>
                  <a:schemeClr val="bg1"/>
                </a:solidFill>
                <a:latin typeface="Arial"/>
                <a:cs typeface="Arial"/>
              </a:rPr>
              <a:t>Tailored Plans 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Launch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What to Expect </a:t>
            </a:r>
            <a:br>
              <a:rPr lang="en-US" sz="4000">
                <a:solidFill>
                  <a:schemeClr val="bg1"/>
                </a:solidFill>
                <a:latin typeface="Arial"/>
                <a:cs typeface="Arial"/>
              </a:rPr>
            </a:b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and Key Dates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6" name="Picture 5" descr="Logo for the North Carolina Department of Health and Human Services. ">
            <a:extLst>
              <a:ext uri="{FF2B5EF4-FFF2-40B4-BE49-F238E27FC236}">
                <a16:creationId xmlns:a16="http://schemas.microsoft.com/office/drawing/2014/main" id="{12441229-1031-1EDB-C30D-55E5C9890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85800" y="637044"/>
            <a:ext cx="4024325" cy="13771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a 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Tailored Plan?</a:t>
            </a:r>
            <a:endParaRPr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85800" y="2288044"/>
            <a:ext cx="4737284" cy="4028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FF"/>
                </a:solidFill>
              </a:rPr>
              <a:t>Tailored Plans are a new kind of NC Medicaid Managed Care health plan. They cover your mental health, severe substance use, I/DD, TBI and prescriptions in one plan.</a:t>
            </a:r>
            <a:endParaRPr lang="en-US">
              <a:cs typeface="Arial"/>
            </a:endParaRPr>
          </a:p>
          <a:p>
            <a:pPr>
              <a:lnSpc>
                <a:spcPct val="120000"/>
              </a:lnSpc>
            </a:pPr>
            <a:endParaRPr lang="en-US" sz="2000">
              <a:solidFill>
                <a:srgbClr val="FFFFFF"/>
              </a:solidFill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000">
                <a:solidFill>
                  <a:srgbClr val="FFFFFF"/>
                </a:solidFill>
              </a:rPr>
              <a:t>If you get NC Medicaid Direct services for these needs, your NC Medicaid plan may be moved to a Tailored Plan. The name is changing, but the services are not.</a:t>
            </a:r>
            <a:endParaRPr lang="en-US" sz="2000">
              <a:solidFill>
                <a:srgbClr val="FFFFFF"/>
              </a:solidFill>
              <a:cs typeface="Arial"/>
            </a:endParaRPr>
          </a:p>
          <a:p>
            <a:pPr>
              <a:lnSpc>
                <a:spcPct val="120000"/>
              </a:lnSpc>
            </a:pPr>
            <a:endParaRPr lang="en-US" sz="200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BC8870-002B-6DB2-CE72-CB7F1361D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90601" y="1043476"/>
            <a:ext cx="2310316" cy="2310316"/>
            <a:chOff x="6818570" y="1501915"/>
            <a:chExt cx="2310316" cy="2310316"/>
          </a:xfrm>
        </p:grpSpPr>
        <p:sp>
          <p:nvSpPr>
            <p:cNvPr id="6" name="Freeform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55834" y="1786460"/>
              <a:ext cx="835789" cy="870614"/>
            </a:xfrm>
            <a:custGeom>
              <a:avLst/>
              <a:gdLst/>
              <a:ahLst/>
              <a:cxnLst/>
              <a:rect l="l" t="t" r="r" b="b"/>
              <a:pathLst>
                <a:path w="1253684" h="1305921">
                  <a:moveTo>
                    <a:pt x="0" y="0"/>
                  </a:moveTo>
                  <a:lnTo>
                    <a:pt x="1253684" y="0"/>
                  </a:lnTo>
                  <a:lnTo>
                    <a:pt x="1253684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81452" y="2761524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Serious Mental Illness (SMI)</a:t>
              </a:r>
              <a:endParaRPr lang="en-US">
                <a:cs typeface="Arial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693774" y="380456"/>
            <a:ext cx="500034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700" b="1">
                <a:solidFill>
                  <a:srgbClr val="003764"/>
                </a:solidFill>
              </a:rPr>
              <a:t>Tailored Plans include services for people with more intense needs, including people with:</a:t>
            </a:r>
            <a:endParaRPr lang="en-US">
              <a:cs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5BD40E-AD66-6F0C-D5B0-B50743AD5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0028" y="1043476"/>
            <a:ext cx="2310316" cy="2310316"/>
            <a:chOff x="9327997" y="1501915"/>
            <a:chExt cx="2310316" cy="2310316"/>
          </a:xfrm>
        </p:grpSpPr>
        <p:sp>
          <p:nvSpPr>
            <p:cNvPr id="11" name="Freeform 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00629" y="1786460"/>
              <a:ext cx="765052" cy="870614"/>
            </a:xfrm>
            <a:custGeom>
              <a:avLst/>
              <a:gdLst/>
              <a:ahLst/>
              <a:cxnLst/>
              <a:rect l="l" t="t" r="r" b="b"/>
              <a:pathLst>
                <a:path w="1147578" h="1305921">
                  <a:moveTo>
                    <a:pt x="0" y="0"/>
                  </a:moveTo>
                  <a:lnTo>
                    <a:pt x="1147578" y="0"/>
                  </a:lnTo>
                  <a:lnTo>
                    <a:pt x="1147578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490878" y="2766640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Severe Substance Use Disorders (SUD)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CD35CC-D066-BC2C-B0EF-31FD66D0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94266" y="3555845"/>
            <a:ext cx="2310316" cy="2480095"/>
            <a:chOff x="6822235" y="4014284"/>
            <a:chExt cx="2310316" cy="2480095"/>
          </a:xfrm>
        </p:grpSpPr>
        <p:sp>
          <p:nvSpPr>
            <p:cNvPr id="16" name="Freeform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14284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29258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55833" y="4131999"/>
              <a:ext cx="843119" cy="1034501"/>
            </a:xfrm>
            <a:custGeom>
              <a:avLst/>
              <a:gdLst/>
              <a:ahLst/>
              <a:cxnLst/>
              <a:rect l="l" t="t" r="r" b="b"/>
              <a:pathLst>
                <a:path w="1264678" h="1551752">
                  <a:moveTo>
                    <a:pt x="0" y="0"/>
                  </a:moveTo>
                  <a:lnTo>
                    <a:pt x="1264678" y="0"/>
                  </a:lnTo>
                  <a:lnTo>
                    <a:pt x="1264678" y="1551752"/>
                  </a:lnTo>
                  <a:lnTo>
                    <a:pt x="0" y="155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981452" y="5263465"/>
              <a:ext cx="1984553" cy="1230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Intellectual/ Developmental Disabilities (I/DD)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7B3D45-BCEB-752C-581D-AD8858EC7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0028" y="3570819"/>
            <a:ext cx="2310316" cy="2310316"/>
            <a:chOff x="9327997" y="4029258"/>
            <a:chExt cx="2310316" cy="2310316"/>
          </a:xfrm>
        </p:grpSpPr>
        <p:sp>
          <p:nvSpPr>
            <p:cNvPr id="21" name="Freeform 2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29258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44233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20415" y="4326581"/>
              <a:ext cx="725480" cy="839919"/>
            </a:xfrm>
            <a:custGeom>
              <a:avLst/>
              <a:gdLst/>
              <a:ahLst/>
              <a:cxnLst/>
              <a:rect l="l" t="t" r="r" b="b"/>
              <a:pathLst>
                <a:path w="1088220" h="1259878">
                  <a:moveTo>
                    <a:pt x="0" y="0"/>
                  </a:moveTo>
                  <a:lnTo>
                    <a:pt x="1088219" y="0"/>
                  </a:lnTo>
                  <a:lnTo>
                    <a:pt x="1088219" y="1259878"/>
                  </a:lnTo>
                  <a:lnTo>
                    <a:pt x="0" y="125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490878" y="5297277"/>
              <a:ext cx="1984553" cy="602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Traumatic Brain Injuries (TBI)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BE0BAE25-5195-1D39-71B5-B0EFDDBC83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3095AB-840F-A165-4BE1-289A063FD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4594" y="6093931"/>
            <a:ext cx="6229589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195D1-61A8-1D89-605A-F164D0BF6966}"/>
              </a:ext>
            </a:extLst>
          </p:cNvPr>
          <p:cNvSpPr txBox="1"/>
          <p:nvPr/>
        </p:nvSpPr>
        <p:spPr>
          <a:xfrm>
            <a:off x="6104973" y="6225497"/>
            <a:ext cx="5881123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14"/>
              </a:rPr>
              <a:t>Medicaid.NC.gov/Tailored-Plans</a:t>
            </a:r>
            <a:endParaRPr lang="en-US" sz="2000" b="1"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890024" y="260061"/>
            <a:ext cx="9296833" cy="7366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19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 </a:t>
            </a:r>
            <a:r>
              <a:rPr lang="en-US" sz="36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runs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Tailored Plans?</a:t>
            </a:r>
            <a:endParaRPr lang="en-US">
              <a:ea typeface="+mn-e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91282" y="1144213"/>
            <a:ext cx="101352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Tailored Plans in North Carolina are managed by four companies called </a:t>
            </a:r>
            <a:r>
              <a:rPr lang="en-US" sz="2000" b="1">
                <a:solidFill>
                  <a:srgbClr val="000000"/>
                </a:solidFill>
              </a:rPr>
              <a:t>Local Management Entities (LME)</a:t>
            </a:r>
            <a:r>
              <a:rPr lang="en-US" sz="2000">
                <a:solidFill>
                  <a:srgbClr val="000000"/>
                </a:solidFill>
              </a:rPr>
              <a:t>.</a:t>
            </a:r>
            <a:endParaRPr lang="en-US" sz="2000"/>
          </a:p>
          <a:p>
            <a:pPr marL="457200" indent="-457200">
              <a:buAutoNum type="arabicPeriod"/>
            </a:pPr>
            <a:r>
              <a:rPr lang="en-US" sz="2000"/>
              <a:t>Your LME will cover your behavioral health, physical health, and prescriptions.</a:t>
            </a:r>
            <a:r>
              <a:rPr lang="en-US" sz="2000">
                <a:solidFill>
                  <a:srgbClr val="000000"/>
                </a:solidFill>
              </a:rPr>
              <a:t>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If your NC Medicaid is moving to a Tailored Plan, it will be managed by one of these four companies: 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9" y="3637482"/>
            <a:ext cx="12192000" cy="3204838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868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Freeform 6" descr="Logo for Alliance Health"/>
          <p:cNvSpPr/>
          <p:nvPr/>
        </p:nvSpPr>
        <p:spPr>
          <a:xfrm>
            <a:off x="536938" y="3736734"/>
            <a:ext cx="1992295" cy="1408314"/>
          </a:xfrm>
          <a:custGeom>
            <a:avLst/>
            <a:gdLst/>
            <a:ahLst/>
            <a:cxnLst/>
            <a:rect l="l" t="t" r="r" b="b"/>
            <a:pathLst>
              <a:path w="2988442" h="2112471">
                <a:moveTo>
                  <a:pt x="0" y="0"/>
                </a:moveTo>
                <a:lnTo>
                  <a:pt x="2988442" y="0"/>
                </a:lnTo>
                <a:lnTo>
                  <a:pt x="2988442" y="2112471"/>
                </a:lnTo>
                <a:lnTo>
                  <a:pt x="0" y="2112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38" b="-223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536938" y="5572303"/>
            <a:ext cx="2102875" cy="28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Alliance Health</a:t>
            </a:r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29396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0" name="Freeform 10" descr="Logo for Partners"/>
          <p:cNvSpPr/>
          <p:nvPr/>
        </p:nvSpPr>
        <p:spPr>
          <a:xfrm>
            <a:off x="3438721" y="3370233"/>
            <a:ext cx="2314363" cy="1874424"/>
          </a:xfrm>
          <a:custGeom>
            <a:avLst/>
            <a:gdLst/>
            <a:ahLst/>
            <a:cxnLst/>
            <a:rect l="l" t="t" r="r" b="b"/>
            <a:pathLst>
              <a:path w="3471545" h="2811636">
                <a:moveTo>
                  <a:pt x="0" y="0"/>
                </a:moveTo>
                <a:lnTo>
                  <a:pt x="3471545" y="0"/>
                </a:lnTo>
                <a:lnTo>
                  <a:pt x="3471545" y="2811636"/>
                </a:lnTo>
                <a:lnTo>
                  <a:pt x="0" y="2811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3329396" y="5572303"/>
            <a:ext cx="2622046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Partners Health Management</a:t>
            </a:r>
            <a:endParaRPr lang="en-US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8660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5" name="Freeform 15" descr="Icon for Trillium"/>
          <p:cNvSpPr/>
          <p:nvPr/>
        </p:nvSpPr>
        <p:spPr>
          <a:xfrm>
            <a:off x="7111699" y="3488573"/>
            <a:ext cx="970468" cy="873488"/>
          </a:xfrm>
          <a:custGeom>
            <a:avLst/>
            <a:gdLst/>
            <a:ahLst/>
            <a:cxnLst/>
            <a:rect l="l" t="t" r="r" b="b"/>
            <a:pathLst>
              <a:path w="1455702" h="1310232">
                <a:moveTo>
                  <a:pt x="0" y="0"/>
                </a:moveTo>
                <a:lnTo>
                  <a:pt x="1455702" y="0"/>
                </a:lnTo>
                <a:lnTo>
                  <a:pt x="1455702" y="1310232"/>
                </a:lnTo>
                <a:lnTo>
                  <a:pt x="0" y="1310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7" r="-177705" b="-10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 descr="Logo for Trillium Health Resources"/>
          <p:cNvSpPr/>
          <p:nvPr/>
        </p:nvSpPr>
        <p:spPr>
          <a:xfrm>
            <a:off x="6931394" y="4533674"/>
            <a:ext cx="1347546" cy="707263"/>
          </a:xfrm>
          <a:custGeom>
            <a:avLst/>
            <a:gdLst/>
            <a:ahLst/>
            <a:cxnLst/>
            <a:rect l="l" t="t" r="r" b="b"/>
            <a:pathLst>
              <a:path w="2021319" h="1060895">
                <a:moveTo>
                  <a:pt x="0" y="0"/>
                </a:moveTo>
                <a:lnTo>
                  <a:pt x="2021320" y="0"/>
                </a:lnTo>
                <a:lnTo>
                  <a:pt x="2021320" y="1060895"/>
                </a:lnTo>
                <a:lnTo>
                  <a:pt x="0" y="1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67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2"/>
          <p:cNvSpPr txBox="1"/>
          <p:nvPr/>
        </p:nvSpPr>
        <p:spPr>
          <a:xfrm>
            <a:off x="6375084" y="5551421"/>
            <a:ext cx="2443697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Trillium Health Resources</a:t>
            </a:r>
            <a:endParaRPr lang="en-US"/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40382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9" name="Freeform 19" descr="Logo for Vaya Health"/>
          <p:cNvSpPr/>
          <p:nvPr/>
        </p:nvSpPr>
        <p:spPr>
          <a:xfrm>
            <a:off x="9360028" y="3698751"/>
            <a:ext cx="2404823" cy="1306557"/>
          </a:xfrm>
          <a:custGeom>
            <a:avLst/>
            <a:gdLst/>
            <a:ahLst/>
            <a:cxnLst/>
            <a:rect l="l" t="t" r="r" b="b"/>
            <a:pathLst>
              <a:path w="3607234" h="1959836">
                <a:moveTo>
                  <a:pt x="0" y="0"/>
                </a:moveTo>
                <a:lnTo>
                  <a:pt x="3607233" y="0"/>
                </a:lnTo>
                <a:lnTo>
                  <a:pt x="3607233" y="1959836"/>
                </a:lnTo>
                <a:lnTo>
                  <a:pt x="0" y="1959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2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TextBox 23"/>
          <p:cNvSpPr txBox="1"/>
          <p:nvPr/>
        </p:nvSpPr>
        <p:spPr>
          <a:xfrm>
            <a:off x="9340382" y="5572303"/>
            <a:ext cx="2533014" cy="28309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 dirty="0">
                <a:solidFill>
                  <a:schemeClr val="bg1"/>
                </a:solidFill>
              </a:rPr>
              <a:t>Vaya Total Care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28" name="Picture 27" descr="Logo for the North Carolina Department of Health and Human Services. ">
            <a:extLst>
              <a:ext uri="{FF2B5EF4-FFF2-40B4-BE49-F238E27FC236}">
                <a16:creationId xmlns:a16="http://schemas.microsoft.com/office/drawing/2014/main" id="{E3805D47-C451-CBAA-94FA-66E74122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Symbol for a map marker">
            <a:extLst>
              <a:ext uri="{FF2B5EF4-FFF2-40B4-BE49-F238E27FC236}">
                <a16:creationId xmlns:a16="http://schemas.microsoft.com/office/drawing/2014/main" id="{AD25FC94-294A-7C39-9A7B-DF82FB089E37}"/>
              </a:ext>
            </a:extLst>
          </p:cNvPr>
          <p:cNvSpPr/>
          <p:nvPr/>
        </p:nvSpPr>
        <p:spPr>
          <a:xfrm>
            <a:off x="224903" y="539778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4" y="0"/>
                </a:lnTo>
                <a:lnTo>
                  <a:pt x="1382694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8F5837F-AF2C-92C5-4690-266192A939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665" y="488977"/>
            <a:ext cx="3480529" cy="7939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1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will I know which Tailored Plan I am in?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CA3D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ADFE81A-7CB7-AFC1-769A-D03287F2DF28}"/>
              </a:ext>
            </a:extLst>
          </p:cNvPr>
          <p:cNvSpPr txBox="1"/>
          <p:nvPr/>
        </p:nvSpPr>
        <p:spPr>
          <a:xfrm>
            <a:off x="1523665" y="1408129"/>
            <a:ext cx="4312302" cy="1272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3764"/>
                </a:solidFill>
              </a:rPr>
              <a:t>A letter was mailed in mid-April. That letter has information about which Tailored Plan you are in. Your plan is assigned based on the county where you get your Medicaid benefits. </a:t>
            </a:r>
            <a:endParaRPr lang="en-US" sz="1650" dirty="0">
              <a:solidFill>
                <a:srgbClr val="003764"/>
              </a:solidFill>
              <a:cs typeface="Arial"/>
            </a:endParaRPr>
          </a:p>
          <a:p>
            <a:endParaRPr lang="en-US" sz="1650" dirty="0">
              <a:solidFill>
                <a:srgbClr val="003764"/>
              </a:solidFill>
              <a:cs typeface="Arial"/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7CED100F-5DC0-4CCA-B8CE-33CC8E99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9235" y="714050"/>
            <a:ext cx="0" cy="1957931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2A2F3390-9E24-E204-1A45-1DF535E96D79}"/>
              </a:ext>
            </a:extLst>
          </p:cNvPr>
          <p:cNvSpPr txBox="1"/>
          <p:nvPr/>
        </p:nvSpPr>
        <p:spPr>
          <a:xfrm>
            <a:off x="6968730" y="488978"/>
            <a:ext cx="3615961" cy="79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1755"/>
              </a:lnSpc>
            </a:pPr>
            <a:r>
              <a:rPr lang="en-US" sz="2400" b="1" dirty="0">
                <a:solidFill>
                  <a:srgbClr val="003764"/>
                </a:solidFill>
              </a:rPr>
              <a:t>There is only one Tailored Plan per county</a:t>
            </a:r>
            <a:endParaRPr lang="en-US" dirty="0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B5C15C4-8BBC-01EB-2401-367CB5E2AC9D}"/>
              </a:ext>
            </a:extLst>
          </p:cNvPr>
          <p:cNvSpPr txBox="1"/>
          <p:nvPr/>
        </p:nvSpPr>
        <p:spPr>
          <a:xfrm>
            <a:off x="7006829" y="1411996"/>
            <a:ext cx="3674297" cy="1026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67">
                <a:solidFill>
                  <a:srgbClr val="003764"/>
                </a:solidFill>
              </a:rPr>
              <a:t>Your assigned Tailored Plan</a:t>
            </a:r>
            <a:endParaRPr lang="en-US">
              <a:cs typeface="Arial"/>
            </a:endParaRPr>
          </a:p>
          <a:p>
            <a:r>
              <a:rPr lang="en-US" sz="1667">
                <a:solidFill>
                  <a:srgbClr val="003764"/>
                </a:solidFill>
              </a:rPr>
              <a:t>is based on the county that manages your Medicaid benefits. You cannot choose a different Tailored Plan.</a:t>
            </a:r>
            <a:endParaRPr lang="en-US" sz="1667">
              <a:solidFill>
                <a:srgbClr val="003764"/>
              </a:solidFill>
              <a:cs typeface="Arial"/>
            </a:endParaRPr>
          </a:p>
        </p:txBody>
      </p:sp>
      <p:sp>
        <p:nvSpPr>
          <p:cNvPr id="18" name="Freeform 15" descr="Symbol for a map marker">
            <a:extLst>
              <a:ext uri="{FF2B5EF4-FFF2-40B4-BE49-F238E27FC236}">
                <a16:creationId xmlns:a16="http://schemas.microsoft.com/office/drawing/2014/main" id="{0F396ED7-1E51-BF58-BBB0-FC1A4B2D9132}"/>
              </a:ext>
            </a:extLst>
          </p:cNvPr>
          <p:cNvSpPr/>
          <p:nvPr/>
        </p:nvSpPr>
        <p:spPr>
          <a:xfrm>
            <a:off x="10864091" y="455707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3" y="0"/>
                </a:lnTo>
                <a:lnTo>
                  <a:pt x="1382693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10DFE2D9-2D67-B382-2BC7-4432311D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776071"/>
            <a:ext cx="12191997" cy="4148543"/>
          </a:xfrm>
          <a:custGeom>
            <a:avLst/>
            <a:gdLst/>
            <a:ahLst/>
            <a:cxnLst/>
            <a:rect l="l" t="t" r="r" b="b"/>
            <a:pathLst>
              <a:path w="4816592" h="1521383">
                <a:moveTo>
                  <a:pt x="0" y="0"/>
                </a:moveTo>
                <a:lnTo>
                  <a:pt x="4816592" y="0"/>
                </a:lnTo>
                <a:lnTo>
                  <a:pt x="4816592" y="1521383"/>
                </a:lnTo>
                <a:lnTo>
                  <a:pt x="0" y="152138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20" name="Picture 19" descr="Map showing Tailored Plan LMEs by county. ">
            <a:extLst>
              <a:ext uri="{FF2B5EF4-FFF2-40B4-BE49-F238E27FC236}">
                <a16:creationId xmlns:a16="http://schemas.microsoft.com/office/drawing/2014/main" id="{635FC011-12A0-9F3A-95FD-0E6A4FD22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5" t="34856" r="2714" b="1968"/>
          <a:stretch/>
        </p:blipFill>
        <p:spPr>
          <a:xfrm>
            <a:off x="449944" y="2720443"/>
            <a:ext cx="11001444" cy="4173136"/>
          </a:xfrm>
          <a:prstGeom prst="rect">
            <a:avLst/>
          </a:prstGeom>
        </p:spPr>
      </p:pic>
      <p:pic>
        <p:nvPicPr>
          <p:cNvPr id="21" name="Picture 20" descr=" Logo for the North Carolina Department of Health and Human Services. ">
            <a:extLst>
              <a:ext uri="{FF2B5EF4-FFF2-40B4-BE49-F238E27FC236}">
                <a16:creationId xmlns:a16="http://schemas.microsoft.com/office/drawing/2014/main" id="{5CC905A8-0892-4B6D-8A03-3A6676DF5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7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773302" y="585272"/>
            <a:ext cx="4570527" cy="4884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What’s new for you?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Freeform 4" descr="Symbol for a plus sign"/>
          <p:cNvSpPr/>
          <p:nvPr/>
        </p:nvSpPr>
        <p:spPr>
          <a:xfrm>
            <a:off x="761879" y="1372209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1407662" y="1322378"/>
            <a:ext cx="4056140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9777"/>
              </a:lnSpc>
            </a:pPr>
            <a:r>
              <a:rPr lang="en-US" sz="1889" b="1" dirty="0">
                <a:solidFill>
                  <a:srgbClr val="003764"/>
                </a:solidFill>
                <a:latin typeface="Arial"/>
                <a:cs typeface="Arial"/>
              </a:rPr>
              <a:t>Providers must be in-network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29262" y="1682346"/>
            <a:ext cx="3903443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Arial"/>
                <a:cs typeface="Arial"/>
              </a:rPr>
              <a:t>Your providers (doctors and specialists) must be in the Tailored Plan’s network (also called “in-network”) to be covered.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Freeform 5" descr="Symbol for a plus sign"/>
          <p:cNvSpPr/>
          <p:nvPr/>
        </p:nvSpPr>
        <p:spPr>
          <a:xfrm>
            <a:off x="761879" y="2740594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1407662" y="2683444"/>
            <a:ext cx="3269296" cy="58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89" b="1" dirty="0">
                <a:solidFill>
                  <a:srgbClr val="003764"/>
                </a:solidFill>
                <a:latin typeface="Arial"/>
                <a:cs typeface="Arial"/>
              </a:rPr>
              <a:t>You must choose a new PCP if yours is not in-network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29262" y="3367544"/>
            <a:ext cx="40345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latin typeface="Arial"/>
              </a:rPr>
              <a:t>If you don’t choose a PCP that’s in your Tailored Plan’s network, one was assigned to you. </a:t>
            </a:r>
            <a:r>
              <a:rPr lang="en-US" sz="1650" b="1" dirty="0">
                <a:latin typeface="Arial"/>
              </a:rPr>
              <a:t>You can change it until January 31, 2025. </a:t>
            </a:r>
            <a:endParaRPr lang="en-US" sz="1650" b="1" dirty="0">
              <a:latin typeface="Arial"/>
              <a:cs typeface="Arial"/>
            </a:endParaRPr>
          </a:p>
        </p:txBody>
      </p:sp>
      <p:sp>
        <p:nvSpPr>
          <p:cNvPr id="6" name="Freeform 6" descr="Symbol for a plus sign"/>
          <p:cNvSpPr/>
          <p:nvPr/>
        </p:nvSpPr>
        <p:spPr>
          <a:xfrm>
            <a:off x="756615" y="4594534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1"/>
                </a:lnTo>
                <a:lnTo>
                  <a:pt x="0" y="610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1420468" y="4599308"/>
            <a:ext cx="3364578" cy="310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9777"/>
              </a:lnSpc>
            </a:pPr>
            <a:r>
              <a:rPr lang="en-US" sz="1850" b="1" dirty="0">
                <a:solidFill>
                  <a:srgbClr val="003764"/>
                </a:solidFill>
                <a:latin typeface="Arial"/>
                <a:cs typeface="Arial"/>
              </a:rPr>
              <a:t>More covered services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0158" y="4974453"/>
            <a:ext cx="404816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Arial"/>
              </a:rPr>
              <a:t>If you choose to move from a Standard Plan (Healthy Blue, AmeriHealth Caritas, Carolina Complete, UnitedHealthcare or WellCare), you will get more services covered than you do now.</a:t>
            </a:r>
            <a:endParaRPr lang="en-US" sz="16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79074" y="1309370"/>
            <a:ext cx="0" cy="4751604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5" name="TextBox 15"/>
          <p:cNvSpPr txBox="1"/>
          <p:nvPr/>
        </p:nvSpPr>
        <p:spPr>
          <a:xfrm>
            <a:off x="6757575" y="585272"/>
            <a:ext cx="4755207" cy="48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8610"/>
              </a:lnSpc>
            </a:pPr>
            <a:r>
              <a:rPr lang="en-US" sz="2933" b="1" dirty="0">
                <a:solidFill>
                  <a:srgbClr val="147DAF"/>
                </a:solidFill>
                <a:latin typeface="Arial Bold"/>
              </a:rPr>
              <a:t>What’s staying the same?</a:t>
            </a:r>
            <a:endParaRPr lang="en-US" dirty="0"/>
          </a:p>
        </p:txBody>
      </p:sp>
      <p:sp>
        <p:nvSpPr>
          <p:cNvPr id="7" name="Freeform 7" descr="Symbol for an equals sign"/>
          <p:cNvSpPr/>
          <p:nvPr/>
        </p:nvSpPr>
        <p:spPr>
          <a:xfrm>
            <a:off x="6629844" y="1372209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7270064" y="1329697"/>
            <a:ext cx="3145056" cy="58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889" b="1">
                <a:solidFill>
                  <a:srgbClr val="003764"/>
                </a:solidFill>
                <a:latin typeface="Arial"/>
                <a:cs typeface="Arial"/>
              </a:rPr>
              <a:t>Your plan covers the same services as before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291664" y="1978723"/>
            <a:ext cx="3371593" cy="76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50">
                <a:solidFill>
                  <a:srgbClr val="000000"/>
                </a:solidFill>
                <a:latin typeface="Arial"/>
                <a:cs typeface="Arial"/>
              </a:rPr>
              <a:t>This includes I/DD, TBI, mental health, severe substance use, and care management services.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2" name="Freeform 22" descr="Symbol for a equals sign"/>
          <p:cNvSpPr/>
          <p:nvPr/>
        </p:nvSpPr>
        <p:spPr>
          <a:xfrm>
            <a:off x="6629844" y="3081699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7270063" y="3055435"/>
            <a:ext cx="4505917" cy="316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9777"/>
              </a:lnSpc>
            </a:pPr>
            <a:r>
              <a:rPr lang="en-US" sz="1850" b="1" dirty="0">
                <a:solidFill>
                  <a:srgbClr val="003764"/>
                </a:solidFill>
                <a:latin typeface="Arial"/>
                <a:cs typeface="Arial"/>
              </a:rPr>
              <a:t>Innovations/TBI Waiver members</a:t>
            </a:r>
            <a:endParaRPr lang="en-US" sz="1850" dirty="0">
              <a:latin typeface="Arial"/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291664" y="3412283"/>
            <a:ext cx="3903443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0000"/>
                </a:solidFill>
                <a:latin typeface="Arial"/>
              </a:rPr>
              <a:t>If you’re on the Innovations Waiver or TBI Waiver, you keep your spot. If you’re on the waitlist, you keep your place in line.</a:t>
            </a:r>
            <a:endParaRPr lang="en-US" sz="16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Freeform 23" descr="Symbol for a equals sign"/>
          <p:cNvSpPr/>
          <p:nvPr/>
        </p:nvSpPr>
        <p:spPr>
          <a:xfrm>
            <a:off x="6629844" y="4524907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7270065" y="4527881"/>
            <a:ext cx="4242717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850" b="1">
                <a:solidFill>
                  <a:srgbClr val="003764"/>
                </a:solidFill>
                <a:latin typeface="Arial"/>
                <a:cs typeface="Arial"/>
              </a:rPr>
              <a:t>Same Tailored Care Manager as the one you have now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271611" y="5209112"/>
            <a:ext cx="3624257" cy="130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63">
                <a:solidFill>
                  <a:srgbClr val="000000"/>
                </a:solidFill>
                <a:latin typeface="Arial"/>
                <a:cs typeface="Arial"/>
              </a:rPr>
              <a:t>You have access to a Tailored Care Manager who can help you get the health services you need. If you have one now, they won’t change.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sz="1663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141931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4" ma:contentTypeDescription="Create a new document." ma:contentTypeScope="" ma:versionID="c0a9b77369d8dfb04e229636675e7904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cd9fc0ffe8be937586e54483784ad3ee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SharedWithUsers xmlns="fc913f6e-4680-41b5-a740-4749326fbbd9">
      <UserInfo>
        <DisplayName>Wade, Karen</DisplayName>
        <AccountId>88</AccountId>
        <AccountType/>
      </UserInfo>
      <UserInfo>
        <DisplayName>Sherrod, Gwendolyn</DisplayName>
        <AccountId>252</AccountId>
        <AccountType/>
      </UserInfo>
      <UserInfo>
        <DisplayName>Bell, Eve V</DisplayName>
        <AccountId>258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09CB7B9-C8E5-4137-A833-58C727F498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27182A-75A4-4D78-BD97-7B8D0494BA62}">
  <ds:schemaRefs>
    <ds:schemaRef ds:uri="84b9caf8-ae5b-44cf-ac25-105a843376d7"/>
    <ds:schemaRef ds:uri="fc913f6e-4680-41b5-a740-4749326fb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52DB0B-16A8-44D1-BF32-404582A839E0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84b9caf8-ae5b-44cf-ac25-105a843376d7"/>
    <ds:schemaRef ds:uri="http://schemas.microsoft.com/office/2006/documentManagement/types"/>
    <ds:schemaRef ds:uri="fc913f6e-4680-41b5-a740-4749326fbbd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2886</Words>
  <Application>Microsoft Macintosh PowerPoint</Application>
  <PresentationFormat>Widescreen</PresentationFormat>
  <Paragraphs>289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Arial Black</vt:lpstr>
      <vt:lpstr>Arial Bold</vt:lpstr>
      <vt:lpstr>Calibri</vt:lpstr>
      <vt:lpstr>Courier New</vt:lpstr>
      <vt:lpstr>Franklin Gothic Demi Cond</vt:lpstr>
      <vt:lpstr>Franklin Gothic Medium</vt:lpstr>
      <vt:lpstr>Franklin Gothic Medium Cond</vt:lpstr>
      <vt:lpstr>Gotham Bold</vt:lpstr>
      <vt:lpstr>Times New Roman</vt:lpstr>
      <vt:lpstr>Verdana</vt:lpstr>
      <vt:lpstr>Wingdings</vt:lpstr>
      <vt:lpstr>6_Office Theme</vt:lpstr>
      <vt:lpstr>TAILORED PLANS ESSENTIALS PRESENTATION</vt:lpstr>
      <vt:lpstr>Tailored Plans  Essentials Presentation</vt:lpstr>
      <vt:lpstr>In this presentation...</vt:lpstr>
      <vt:lpstr>Moving to a Tailored Plan? Here's what you need to know</vt:lpstr>
      <vt:lpstr>Tailored Plans Launch  What to Expect  and Key Dates</vt:lpstr>
      <vt:lpstr>What is a  Tailored Plan?</vt:lpstr>
      <vt:lpstr>Who runs Tailored Plans?</vt:lpstr>
      <vt:lpstr>How will I know which Tailored Plan I am in?</vt:lpstr>
      <vt:lpstr>What’s new for you?</vt:lpstr>
      <vt:lpstr>If you will be moved to a Tailored Plan (LME)</vt:lpstr>
      <vt:lpstr>Do I have to move to a Tailored Plan?</vt:lpstr>
      <vt:lpstr>Call your Tailored Plan to make sure your doctors and specialists are in your network</vt:lpstr>
      <vt:lpstr>If your specialist or doctor is not in your network:</vt:lpstr>
      <vt:lpstr>What is in the Welcome Packet?</vt:lpstr>
      <vt:lpstr> Services Offered by Tailored Plans</vt:lpstr>
      <vt:lpstr>How your Tailored Care Manager can help you</vt:lpstr>
      <vt:lpstr>Services offered by Tailored Plans  If you opt out of Tailored Plans, these services are not paid for by other NC Medicaid Managed Care health plans. </vt:lpstr>
      <vt:lpstr>Non-Emergency Medical  Transportation  (NEMT) </vt:lpstr>
      <vt:lpstr>Continued... Non-Emergency Medical  Transportation  (NEMT) </vt:lpstr>
      <vt:lpstr>Continued... Non-Emergency Medical  Transportation  (NEMT) </vt:lpstr>
      <vt:lpstr>1915(i)  Medicaid Home and Community-Based Services</vt:lpstr>
      <vt:lpstr>1915(i)  Medicaid Home and Community-Based Services</vt:lpstr>
      <vt:lpstr> What  should I do?</vt:lpstr>
      <vt:lpstr>Moving to Tailored Plans?  Here are 5 things you can do:</vt:lpstr>
      <vt:lpstr>What you should do 1. Update your address if needed</vt:lpstr>
      <vt:lpstr>What you should know  2. Know who your Tailored Plan is</vt:lpstr>
      <vt:lpstr>What you should do 3. Change your assigned primary care provider (PCP), if desired</vt:lpstr>
      <vt:lpstr>What you should do 4. Check if your doctors and specialists are      in your Tailored Plan</vt:lpstr>
      <vt:lpstr>What you should do 5. Ask about your Tailored Care Manager</vt:lpstr>
      <vt:lpstr>Summary: What You Should Do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Tailored Plan_Reusable Slide Deck</dc:title>
  <dc:creator>Batton, Kathleen</dc:creator>
  <cp:lastModifiedBy>Jim Webb</cp:lastModifiedBy>
  <cp:revision>133</cp:revision>
  <cp:lastPrinted>2023-08-09T12:10:27Z</cp:lastPrinted>
  <dcterms:created xsi:type="dcterms:W3CDTF">2020-05-12T11:47:08Z</dcterms:created>
  <dcterms:modified xsi:type="dcterms:W3CDTF">2024-08-14T21:14:41Z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